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xml" ContentType="application/vnd.openxmlformats-officedocument.themeOverr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3" r:id="rId1"/>
    <p:sldMasterId id="2147484025" r:id="rId2"/>
  </p:sldMasterIdLst>
  <p:notesMasterIdLst>
    <p:notesMasterId r:id="rId19"/>
  </p:notesMasterIdLst>
  <p:handoutMasterIdLst>
    <p:handoutMasterId r:id="rId20"/>
  </p:handoutMasterIdLst>
  <p:sldIdLst>
    <p:sldId id="256" r:id="rId3"/>
    <p:sldId id="302" r:id="rId4"/>
    <p:sldId id="263" r:id="rId5"/>
    <p:sldId id="273" r:id="rId6"/>
    <p:sldId id="285" r:id="rId7"/>
    <p:sldId id="262" r:id="rId8"/>
    <p:sldId id="291" r:id="rId9"/>
    <p:sldId id="295" r:id="rId10"/>
    <p:sldId id="297" r:id="rId11"/>
    <p:sldId id="299" r:id="rId12"/>
    <p:sldId id="301" r:id="rId13"/>
    <p:sldId id="304" r:id="rId14"/>
    <p:sldId id="292" r:id="rId15"/>
    <p:sldId id="271" r:id="rId16"/>
    <p:sldId id="267" r:id="rId17"/>
    <p:sldId id="305"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6"/>
    <p:restoredTop sz="56089" autoAdjust="0"/>
  </p:normalViewPr>
  <p:slideViewPr>
    <p:cSldViewPr snapToGrid="0" snapToObjects="1">
      <p:cViewPr>
        <p:scale>
          <a:sx n="64" d="100"/>
          <a:sy n="64" d="100"/>
        </p:scale>
        <p:origin x="-64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72BC7B-A31D-5141-9C94-E542B232F336}" type="doc">
      <dgm:prSet loTypeId="urn:microsoft.com/office/officeart/2005/8/layout/process2" loCatId="" qsTypeId="urn:microsoft.com/office/officeart/2005/8/quickstyle/simple4" qsCatId="simple" csTypeId="urn:microsoft.com/office/officeart/2005/8/colors/accent1_2" csCatId="accent1" phldr="1"/>
      <dgm:spPr/>
    </dgm:pt>
    <dgm:pt modelId="{7ADD6BA7-E0E5-D746-9E63-81EFC11340A8}">
      <dgm:prSet phldrT="[Texte]" custT="1"/>
      <dgm:spPr>
        <a:solidFill>
          <a:srgbClr val="031E2F">
            <a:alpha val="5000"/>
          </a:srgbClr>
        </a:solidFill>
        <a:ln w="19050">
          <a:solidFill>
            <a:srgbClr val="C4262E"/>
          </a:solidFill>
        </a:ln>
        <a:effectLst>
          <a:outerShdw dir="5400000" sx="0" sy="0" rotWithShape="0">
            <a:srgbClr val="000000"/>
          </a:outerShdw>
        </a:effectLst>
      </dgm:spPr>
      <dgm:t>
        <a:bodyPr/>
        <a:lstStyle/>
        <a:p>
          <a:r>
            <a:rPr lang="fr-FR" sz="1800" dirty="0">
              <a:solidFill>
                <a:srgbClr val="031E2F"/>
              </a:solidFill>
            </a:rPr>
            <a:t>CONGRESS</a:t>
          </a:r>
          <a:r>
            <a:rPr lang="fr-FR" sz="1700" dirty="0">
              <a:solidFill>
                <a:srgbClr val="031E2F"/>
              </a:solidFill>
            </a:rPr>
            <a:t> </a:t>
          </a:r>
          <a:r>
            <a:rPr lang="fr-FR" sz="1200" dirty="0">
              <a:solidFill>
                <a:srgbClr val="031E2F"/>
              </a:solidFill>
            </a:rPr>
            <a:t>(ONCE IN 4 YEARS)</a:t>
          </a:r>
        </a:p>
      </dgm:t>
    </dgm:pt>
    <dgm:pt modelId="{CB237852-3160-074E-812D-D9747509071B}" type="parTrans" cxnId="{63048F3F-7E43-9F4D-98B2-D02D283AA89C}">
      <dgm:prSet/>
      <dgm:spPr/>
      <dgm:t>
        <a:bodyPr/>
        <a:lstStyle/>
        <a:p>
          <a:endParaRPr lang="fr-FR"/>
        </a:p>
      </dgm:t>
    </dgm:pt>
    <dgm:pt modelId="{D6938C2D-99A8-DA4F-872C-D5C37DA80718}" type="sibTrans" cxnId="{63048F3F-7E43-9F4D-98B2-D02D283AA89C}">
      <dgm:prSet/>
      <dgm:spPr>
        <a:solidFill>
          <a:srgbClr val="C4262E"/>
        </a:solidFill>
        <a:effectLst>
          <a:outerShdw blurRad="40000" dist="23000" dir="5400000" sx="0" sy="0" rotWithShape="0">
            <a:srgbClr val="000000"/>
          </a:outerShdw>
        </a:effectLst>
      </dgm:spPr>
      <dgm:t>
        <a:bodyPr/>
        <a:lstStyle/>
        <a:p>
          <a:endParaRPr lang="fr-FR"/>
        </a:p>
      </dgm:t>
    </dgm:pt>
    <dgm:pt modelId="{FA6ED9FF-5724-0C4E-9392-F78C7251850A}">
      <dgm:prSet phldrT="[Texte]" custT="1"/>
      <dgm:spPr>
        <a:solidFill>
          <a:srgbClr val="031E2F">
            <a:alpha val="5000"/>
          </a:srgbClr>
        </a:solidFill>
        <a:ln w="19050">
          <a:solidFill>
            <a:srgbClr val="C4262E"/>
          </a:solidFill>
        </a:ln>
        <a:effectLst>
          <a:outerShdw dir="5400000" sx="0" sy="0" rotWithShape="0">
            <a:srgbClr val="000000"/>
          </a:outerShdw>
        </a:effectLst>
      </dgm:spPr>
      <dgm:t>
        <a:bodyPr/>
        <a:lstStyle/>
        <a:p>
          <a:r>
            <a:rPr lang="en-US" sz="1800" cap="all" dirty="0">
              <a:solidFill>
                <a:srgbClr val="031E2F"/>
              </a:solidFill>
            </a:rPr>
            <a:t>Executive Committee  </a:t>
          </a:r>
          <a:r>
            <a:rPr lang="en-US" sz="1200" cap="all" dirty="0">
              <a:solidFill>
                <a:srgbClr val="031E2F"/>
              </a:solidFill>
            </a:rPr>
            <a:t>(every affiliate, 4 times per year)</a:t>
          </a:r>
          <a:endParaRPr lang="fr-FR" sz="1200" cap="all" dirty="0">
            <a:solidFill>
              <a:srgbClr val="031E2F"/>
            </a:solidFill>
          </a:endParaRPr>
        </a:p>
      </dgm:t>
    </dgm:pt>
    <dgm:pt modelId="{EFC6455B-5D23-2845-80CC-5D99A014BE3F}" type="parTrans" cxnId="{8B4AF6F1-2683-8D47-964A-28146C57CE1B}">
      <dgm:prSet/>
      <dgm:spPr/>
      <dgm:t>
        <a:bodyPr/>
        <a:lstStyle/>
        <a:p>
          <a:endParaRPr lang="fr-FR"/>
        </a:p>
      </dgm:t>
    </dgm:pt>
    <dgm:pt modelId="{3F915878-3044-D74F-B6B7-33A171D165BF}" type="sibTrans" cxnId="{8B4AF6F1-2683-8D47-964A-28146C57CE1B}">
      <dgm:prSet/>
      <dgm:spPr>
        <a:solidFill>
          <a:srgbClr val="C4262E"/>
        </a:solidFill>
        <a:effectLst>
          <a:outerShdw blurRad="40000" dist="23000" dir="5400000" sx="0" sy="0" rotWithShape="0">
            <a:srgbClr val="000000"/>
          </a:outerShdw>
        </a:effectLst>
      </dgm:spPr>
      <dgm:t>
        <a:bodyPr/>
        <a:lstStyle/>
        <a:p>
          <a:endParaRPr lang="fr-FR"/>
        </a:p>
      </dgm:t>
    </dgm:pt>
    <dgm:pt modelId="{92AB78D4-B6A4-844F-BF40-B3670B2772C3}">
      <dgm:prSet phldrT="[Texte]" custT="1"/>
      <dgm:spPr>
        <a:solidFill>
          <a:srgbClr val="031E2F">
            <a:alpha val="5000"/>
          </a:srgbClr>
        </a:solidFill>
        <a:ln w="19050">
          <a:solidFill>
            <a:srgbClr val="C4262E"/>
          </a:solidFill>
        </a:ln>
        <a:effectLst>
          <a:outerShdw dir="5400000" sx="0" sy="0" rotWithShape="0">
            <a:srgbClr val="000000"/>
          </a:outerShdw>
        </a:effectLst>
      </dgm:spPr>
      <dgm:t>
        <a:bodyPr/>
        <a:lstStyle/>
        <a:p>
          <a:r>
            <a:rPr lang="fi-FI" sz="1800" cap="all" dirty="0" err="1">
              <a:solidFill>
                <a:srgbClr val="031E2F"/>
              </a:solidFill>
            </a:rPr>
            <a:t>Steering</a:t>
          </a:r>
          <a:r>
            <a:rPr lang="fi-FI" sz="1800" cap="all" dirty="0">
              <a:solidFill>
                <a:srgbClr val="031E2F"/>
              </a:solidFill>
            </a:rPr>
            <a:t> </a:t>
          </a:r>
          <a:r>
            <a:rPr lang="fi-FI" sz="1800" cap="all" dirty="0" err="1">
              <a:solidFill>
                <a:srgbClr val="031E2F"/>
              </a:solidFill>
            </a:rPr>
            <a:t>Committee</a:t>
          </a:r>
          <a:r>
            <a:rPr lang="fi-FI" sz="1800" cap="all" dirty="0">
              <a:solidFill>
                <a:srgbClr val="031E2F"/>
              </a:solidFill>
            </a:rPr>
            <a:t> </a:t>
          </a:r>
          <a:endParaRPr lang="fr-FR" sz="1800" cap="all" dirty="0">
            <a:solidFill>
              <a:srgbClr val="031E2F"/>
            </a:solidFill>
          </a:endParaRPr>
        </a:p>
      </dgm:t>
    </dgm:pt>
    <dgm:pt modelId="{B563E0F1-373F-C747-9E4B-32B8613E12CE}" type="parTrans" cxnId="{0E6156E3-F93C-774B-9A8A-E2AE81D9CF41}">
      <dgm:prSet/>
      <dgm:spPr/>
      <dgm:t>
        <a:bodyPr/>
        <a:lstStyle/>
        <a:p>
          <a:endParaRPr lang="fr-FR"/>
        </a:p>
      </dgm:t>
    </dgm:pt>
    <dgm:pt modelId="{6E611B73-5439-0A44-AC84-9B3DAA69D5F2}" type="sibTrans" cxnId="{0E6156E3-F93C-774B-9A8A-E2AE81D9CF41}">
      <dgm:prSet/>
      <dgm:spPr>
        <a:solidFill>
          <a:srgbClr val="C4262E"/>
        </a:solidFill>
        <a:effectLst>
          <a:outerShdw blurRad="40000" dist="23000" dir="5400000" sx="0" sy="0" rotWithShape="0">
            <a:srgbClr val="000000"/>
          </a:outerShdw>
        </a:effectLst>
      </dgm:spPr>
      <dgm:t>
        <a:bodyPr/>
        <a:lstStyle/>
        <a:p>
          <a:endParaRPr lang="fr-FR"/>
        </a:p>
      </dgm:t>
    </dgm:pt>
    <dgm:pt modelId="{7754F3A4-24E4-174F-AE73-C17D0EBF850E}">
      <dgm:prSet custT="1"/>
      <dgm:spPr>
        <a:solidFill>
          <a:srgbClr val="031E2F">
            <a:alpha val="5000"/>
          </a:srgbClr>
        </a:solidFill>
        <a:ln w="19050">
          <a:solidFill>
            <a:srgbClr val="C4262E"/>
          </a:solidFill>
        </a:ln>
        <a:effectLst>
          <a:outerShdw dir="5400000" sx="0" sy="0" rotWithShape="0">
            <a:srgbClr val="000000"/>
          </a:outerShdw>
        </a:effectLst>
      </dgm:spPr>
      <dgm:t>
        <a:bodyPr/>
        <a:lstStyle/>
        <a:p>
          <a:r>
            <a:rPr lang="en-US" sz="1800" cap="all" dirty="0">
              <a:solidFill>
                <a:srgbClr val="031E2F"/>
              </a:solidFill>
            </a:rPr>
            <a:t>General Secretary </a:t>
          </a:r>
          <a:br>
            <a:rPr lang="en-US" sz="1800" cap="all" dirty="0">
              <a:solidFill>
                <a:srgbClr val="031E2F"/>
              </a:solidFill>
            </a:rPr>
          </a:br>
          <a:r>
            <a:rPr lang="en-US" sz="1200" cap="all" dirty="0">
              <a:solidFill>
                <a:srgbClr val="031E2F"/>
              </a:solidFill>
            </a:rPr>
            <a:t>&amp; Secretariat</a:t>
          </a:r>
          <a:endParaRPr lang="fr-FR" sz="1200" cap="all" dirty="0">
            <a:solidFill>
              <a:srgbClr val="031E2F"/>
            </a:solidFill>
          </a:endParaRPr>
        </a:p>
      </dgm:t>
    </dgm:pt>
    <dgm:pt modelId="{5659CE04-D60A-4247-9704-82CAB70B83DF}" type="parTrans" cxnId="{C6B0CB94-A337-6249-A88D-CC1ED1376444}">
      <dgm:prSet/>
      <dgm:spPr/>
      <dgm:t>
        <a:bodyPr/>
        <a:lstStyle/>
        <a:p>
          <a:endParaRPr lang="fr-FR"/>
        </a:p>
      </dgm:t>
    </dgm:pt>
    <dgm:pt modelId="{383924FD-53C8-A14C-B344-C493B77D875E}" type="sibTrans" cxnId="{C6B0CB94-A337-6249-A88D-CC1ED1376444}">
      <dgm:prSet/>
      <dgm:spPr/>
      <dgm:t>
        <a:bodyPr/>
        <a:lstStyle/>
        <a:p>
          <a:endParaRPr lang="fr-FR"/>
        </a:p>
      </dgm:t>
    </dgm:pt>
    <dgm:pt modelId="{853219CF-05B1-BD46-BA07-FBD6EDCF96CB}" type="pres">
      <dgm:prSet presAssocID="{3172BC7B-A31D-5141-9C94-E542B232F336}" presName="linearFlow" presStyleCnt="0">
        <dgm:presLayoutVars>
          <dgm:resizeHandles val="exact"/>
        </dgm:presLayoutVars>
      </dgm:prSet>
      <dgm:spPr/>
    </dgm:pt>
    <dgm:pt modelId="{F1C4B774-8288-6B4F-B4DC-C09274849F7D}" type="pres">
      <dgm:prSet presAssocID="{7ADD6BA7-E0E5-D746-9E63-81EFC11340A8}" presName="node" presStyleLbl="node1" presStyleIdx="0" presStyleCnt="4" custScaleX="183945" custScaleY="48155">
        <dgm:presLayoutVars>
          <dgm:bulletEnabled val="1"/>
        </dgm:presLayoutVars>
      </dgm:prSet>
      <dgm:spPr/>
      <dgm:t>
        <a:bodyPr/>
        <a:lstStyle/>
        <a:p>
          <a:endParaRPr lang="nl-BE"/>
        </a:p>
      </dgm:t>
    </dgm:pt>
    <dgm:pt modelId="{D2E139B6-A123-5D4E-BC00-5864E67AA776}" type="pres">
      <dgm:prSet presAssocID="{D6938C2D-99A8-DA4F-872C-D5C37DA80718}" presName="sibTrans" presStyleLbl="sibTrans2D1" presStyleIdx="0" presStyleCnt="3"/>
      <dgm:spPr/>
      <dgm:t>
        <a:bodyPr/>
        <a:lstStyle/>
        <a:p>
          <a:endParaRPr lang="nl-BE"/>
        </a:p>
      </dgm:t>
    </dgm:pt>
    <dgm:pt modelId="{003D7B31-4469-8B48-A38F-3D9DC1CEEC59}" type="pres">
      <dgm:prSet presAssocID="{D6938C2D-99A8-DA4F-872C-D5C37DA80718}" presName="connectorText" presStyleLbl="sibTrans2D1" presStyleIdx="0" presStyleCnt="3"/>
      <dgm:spPr/>
      <dgm:t>
        <a:bodyPr/>
        <a:lstStyle/>
        <a:p>
          <a:endParaRPr lang="nl-BE"/>
        </a:p>
      </dgm:t>
    </dgm:pt>
    <dgm:pt modelId="{B075729E-898C-024F-A2CE-E6944B742217}" type="pres">
      <dgm:prSet presAssocID="{FA6ED9FF-5724-0C4E-9392-F78C7251850A}" presName="node" presStyleLbl="node1" presStyleIdx="1" presStyleCnt="4" custScaleX="157075" custScaleY="48155">
        <dgm:presLayoutVars>
          <dgm:bulletEnabled val="1"/>
        </dgm:presLayoutVars>
      </dgm:prSet>
      <dgm:spPr/>
      <dgm:t>
        <a:bodyPr/>
        <a:lstStyle/>
        <a:p>
          <a:endParaRPr lang="nl-BE"/>
        </a:p>
      </dgm:t>
    </dgm:pt>
    <dgm:pt modelId="{71B1F032-0B3F-CC42-92B1-5CAB67393DE3}" type="pres">
      <dgm:prSet presAssocID="{3F915878-3044-D74F-B6B7-33A171D165BF}" presName="sibTrans" presStyleLbl="sibTrans2D1" presStyleIdx="1" presStyleCnt="3"/>
      <dgm:spPr/>
      <dgm:t>
        <a:bodyPr/>
        <a:lstStyle/>
        <a:p>
          <a:endParaRPr lang="nl-BE"/>
        </a:p>
      </dgm:t>
    </dgm:pt>
    <dgm:pt modelId="{AB2601CB-4BAB-CF43-935C-22A9E404DCE7}" type="pres">
      <dgm:prSet presAssocID="{3F915878-3044-D74F-B6B7-33A171D165BF}" presName="connectorText" presStyleLbl="sibTrans2D1" presStyleIdx="1" presStyleCnt="3"/>
      <dgm:spPr/>
      <dgm:t>
        <a:bodyPr/>
        <a:lstStyle/>
        <a:p>
          <a:endParaRPr lang="nl-BE"/>
        </a:p>
      </dgm:t>
    </dgm:pt>
    <dgm:pt modelId="{9DFF7379-EEE5-BB4B-B691-C6E7ADF65CF1}" type="pres">
      <dgm:prSet presAssocID="{92AB78D4-B6A4-844F-BF40-B3670B2772C3}" presName="node" presStyleLbl="node1" presStyleIdx="2" presStyleCnt="4" custScaleX="124578" custScaleY="48155">
        <dgm:presLayoutVars>
          <dgm:bulletEnabled val="1"/>
        </dgm:presLayoutVars>
      </dgm:prSet>
      <dgm:spPr/>
      <dgm:t>
        <a:bodyPr/>
        <a:lstStyle/>
        <a:p>
          <a:endParaRPr lang="nl-BE"/>
        </a:p>
      </dgm:t>
    </dgm:pt>
    <dgm:pt modelId="{704C0B59-2EC5-D443-A541-CEA54714852A}" type="pres">
      <dgm:prSet presAssocID="{6E611B73-5439-0A44-AC84-9B3DAA69D5F2}" presName="sibTrans" presStyleLbl="sibTrans2D1" presStyleIdx="2" presStyleCnt="3"/>
      <dgm:spPr/>
      <dgm:t>
        <a:bodyPr/>
        <a:lstStyle/>
        <a:p>
          <a:endParaRPr lang="nl-BE"/>
        </a:p>
      </dgm:t>
    </dgm:pt>
    <dgm:pt modelId="{D5F9DD18-A889-084D-8F7B-640F967BC0D6}" type="pres">
      <dgm:prSet presAssocID="{6E611B73-5439-0A44-AC84-9B3DAA69D5F2}" presName="connectorText" presStyleLbl="sibTrans2D1" presStyleIdx="2" presStyleCnt="3"/>
      <dgm:spPr/>
      <dgm:t>
        <a:bodyPr/>
        <a:lstStyle/>
        <a:p>
          <a:endParaRPr lang="nl-BE"/>
        </a:p>
      </dgm:t>
    </dgm:pt>
    <dgm:pt modelId="{B8AE276C-00DA-F64D-9190-F56CF50608D2}" type="pres">
      <dgm:prSet presAssocID="{7754F3A4-24E4-174F-AE73-C17D0EBF850E}" presName="node" presStyleLbl="node1" presStyleIdx="3" presStyleCnt="4" custScaleX="92761" custScaleY="48155">
        <dgm:presLayoutVars>
          <dgm:bulletEnabled val="1"/>
        </dgm:presLayoutVars>
      </dgm:prSet>
      <dgm:spPr/>
      <dgm:t>
        <a:bodyPr/>
        <a:lstStyle/>
        <a:p>
          <a:endParaRPr lang="nl-BE"/>
        </a:p>
      </dgm:t>
    </dgm:pt>
  </dgm:ptLst>
  <dgm:cxnLst>
    <dgm:cxn modelId="{F5952697-1A8B-4CC3-BE10-F43245AB6534}" type="presOf" srcId="{D6938C2D-99A8-DA4F-872C-D5C37DA80718}" destId="{003D7B31-4469-8B48-A38F-3D9DC1CEEC59}" srcOrd="1" destOrd="0" presId="urn:microsoft.com/office/officeart/2005/8/layout/process2"/>
    <dgm:cxn modelId="{E7FBA9F1-AEF9-42A4-8CF9-481F39F2A803}" type="presOf" srcId="{3172BC7B-A31D-5141-9C94-E542B232F336}" destId="{853219CF-05B1-BD46-BA07-FBD6EDCF96CB}" srcOrd="0" destOrd="0" presId="urn:microsoft.com/office/officeart/2005/8/layout/process2"/>
    <dgm:cxn modelId="{DBF52E0B-07E5-44D5-A51B-D18C93C56615}" type="presOf" srcId="{6E611B73-5439-0A44-AC84-9B3DAA69D5F2}" destId="{704C0B59-2EC5-D443-A541-CEA54714852A}" srcOrd="0" destOrd="0" presId="urn:microsoft.com/office/officeart/2005/8/layout/process2"/>
    <dgm:cxn modelId="{8B4AF6F1-2683-8D47-964A-28146C57CE1B}" srcId="{3172BC7B-A31D-5141-9C94-E542B232F336}" destId="{FA6ED9FF-5724-0C4E-9392-F78C7251850A}" srcOrd="1" destOrd="0" parTransId="{EFC6455B-5D23-2845-80CC-5D99A014BE3F}" sibTransId="{3F915878-3044-D74F-B6B7-33A171D165BF}"/>
    <dgm:cxn modelId="{EAE3D84D-93F7-4BD2-8A3B-29C52A3481A4}" type="presOf" srcId="{3F915878-3044-D74F-B6B7-33A171D165BF}" destId="{71B1F032-0B3F-CC42-92B1-5CAB67393DE3}" srcOrd="0" destOrd="0" presId="urn:microsoft.com/office/officeart/2005/8/layout/process2"/>
    <dgm:cxn modelId="{70C2FB7A-BC69-4F1E-AFB7-FC096A12831A}" type="presOf" srcId="{FA6ED9FF-5724-0C4E-9392-F78C7251850A}" destId="{B075729E-898C-024F-A2CE-E6944B742217}" srcOrd="0" destOrd="0" presId="urn:microsoft.com/office/officeart/2005/8/layout/process2"/>
    <dgm:cxn modelId="{C6B0CB94-A337-6249-A88D-CC1ED1376444}" srcId="{3172BC7B-A31D-5141-9C94-E542B232F336}" destId="{7754F3A4-24E4-174F-AE73-C17D0EBF850E}" srcOrd="3" destOrd="0" parTransId="{5659CE04-D60A-4247-9704-82CAB70B83DF}" sibTransId="{383924FD-53C8-A14C-B344-C493B77D875E}"/>
    <dgm:cxn modelId="{D9839F86-BAB1-41F4-948B-8976E638CE07}" type="presOf" srcId="{92AB78D4-B6A4-844F-BF40-B3670B2772C3}" destId="{9DFF7379-EEE5-BB4B-B691-C6E7ADF65CF1}" srcOrd="0" destOrd="0" presId="urn:microsoft.com/office/officeart/2005/8/layout/process2"/>
    <dgm:cxn modelId="{02217132-CD45-42BB-A180-DCCDE047C177}" type="presOf" srcId="{3F915878-3044-D74F-B6B7-33A171D165BF}" destId="{AB2601CB-4BAB-CF43-935C-22A9E404DCE7}" srcOrd="1" destOrd="0" presId="urn:microsoft.com/office/officeart/2005/8/layout/process2"/>
    <dgm:cxn modelId="{5C8CAA72-DDA1-4447-B821-260332DE4847}" type="presOf" srcId="{7754F3A4-24E4-174F-AE73-C17D0EBF850E}" destId="{B8AE276C-00DA-F64D-9190-F56CF50608D2}" srcOrd="0" destOrd="0" presId="urn:microsoft.com/office/officeart/2005/8/layout/process2"/>
    <dgm:cxn modelId="{0E6156E3-F93C-774B-9A8A-E2AE81D9CF41}" srcId="{3172BC7B-A31D-5141-9C94-E542B232F336}" destId="{92AB78D4-B6A4-844F-BF40-B3670B2772C3}" srcOrd="2" destOrd="0" parTransId="{B563E0F1-373F-C747-9E4B-32B8613E12CE}" sibTransId="{6E611B73-5439-0A44-AC84-9B3DAA69D5F2}"/>
    <dgm:cxn modelId="{63048F3F-7E43-9F4D-98B2-D02D283AA89C}" srcId="{3172BC7B-A31D-5141-9C94-E542B232F336}" destId="{7ADD6BA7-E0E5-D746-9E63-81EFC11340A8}" srcOrd="0" destOrd="0" parTransId="{CB237852-3160-074E-812D-D9747509071B}" sibTransId="{D6938C2D-99A8-DA4F-872C-D5C37DA80718}"/>
    <dgm:cxn modelId="{34A290DD-1965-42AD-9117-21432E530195}" type="presOf" srcId="{6E611B73-5439-0A44-AC84-9B3DAA69D5F2}" destId="{D5F9DD18-A889-084D-8F7B-640F967BC0D6}" srcOrd="1" destOrd="0" presId="urn:microsoft.com/office/officeart/2005/8/layout/process2"/>
    <dgm:cxn modelId="{1838D582-B583-446A-9507-10608D9F0DFD}" type="presOf" srcId="{D6938C2D-99A8-DA4F-872C-D5C37DA80718}" destId="{D2E139B6-A123-5D4E-BC00-5864E67AA776}" srcOrd="0" destOrd="0" presId="urn:microsoft.com/office/officeart/2005/8/layout/process2"/>
    <dgm:cxn modelId="{1AC30DE0-9520-4FF8-88A4-452D9E67D7A5}" type="presOf" srcId="{7ADD6BA7-E0E5-D746-9E63-81EFC11340A8}" destId="{F1C4B774-8288-6B4F-B4DC-C09274849F7D}" srcOrd="0" destOrd="0" presId="urn:microsoft.com/office/officeart/2005/8/layout/process2"/>
    <dgm:cxn modelId="{295E33EF-E52F-438D-B7FE-9C5356D948DA}" type="presParOf" srcId="{853219CF-05B1-BD46-BA07-FBD6EDCF96CB}" destId="{F1C4B774-8288-6B4F-B4DC-C09274849F7D}" srcOrd="0" destOrd="0" presId="urn:microsoft.com/office/officeart/2005/8/layout/process2"/>
    <dgm:cxn modelId="{FA417A57-28C9-41BF-B7B8-E09A2E227393}" type="presParOf" srcId="{853219CF-05B1-BD46-BA07-FBD6EDCF96CB}" destId="{D2E139B6-A123-5D4E-BC00-5864E67AA776}" srcOrd="1" destOrd="0" presId="urn:microsoft.com/office/officeart/2005/8/layout/process2"/>
    <dgm:cxn modelId="{DFAC20C7-4BCF-49D7-A75D-853176D0CABA}" type="presParOf" srcId="{D2E139B6-A123-5D4E-BC00-5864E67AA776}" destId="{003D7B31-4469-8B48-A38F-3D9DC1CEEC59}" srcOrd="0" destOrd="0" presId="urn:microsoft.com/office/officeart/2005/8/layout/process2"/>
    <dgm:cxn modelId="{E23C40A5-D9BF-4B19-B2B4-44E6F8A78A37}" type="presParOf" srcId="{853219CF-05B1-BD46-BA07-FBD6EDCF96CB}" destId="{B075729E-898C-024F-A2CE-E6944B742217}" srcOrd="2" destOrd="0" presId="urn:microsoft.com/office/officeart/2005/8/layout/process2"/>
    <dgm:cxn modelId="{4A1B2FDA-FEF0-4FC2-A214-C2F3CBDE1E1A}" type="presParOf" srcId="{853219CF-05B1-BD46-BA07-FBD6EDCF96CB}" destId="{71B1F032-0B3F-CC42-92B1-5CAB67393DE3}" srcOrd="3" destOrd="0" presId="urn:microsoft.com/office/officeart/2005/8/layout/process2"/>
    <dgm:cxn modelId="{1CA1961A-4FB7-4F07-8BDC-101363FE7815}" type="presParOf" srcId="{71B1F032-0B3F-CC42-92B1-5CAB67393DE3}" destId="{AB2601CB-4BAB-CF43-935C-22A9E404DCE7}" srcOrd="0" destOrd="0" presId="urn:microsoft.com/office/officeart/2005/8/layout/process2"/>
    <dgm:cxn modelId="{1785F8DA-4E3F-45B9-94CF-CDBAB5604FD5}" type="presParOf" srcId="{853219CF-05B1-BD46-BA07-FBD6EDCF96CB}" destId="{9DFF7379-EEE5-BB4B-B691-C6E7ADF65CF1}" srcOrd="4" destOrd="0" presId="urn:microsoft.com/office/officeart/2005/8/layout/process2"/>
    <dgm:cxn modelId="{60D314AD-D178-4E1C-9BD5-3D803CAC0624}" type="presParOf" srcId="{853219CF-05B1-BD46-BA07-FBD6EDCF96CB}" destId="{704C0B59-2EC5-D443-A541-CEA54714852A}" srcOrd="5" destOrd="0" presId="urn:microsoft.com/office/officeart/2005/8/layout/process2"/>
    <dgm:cxn modelId="{77FC752B-1DAF-4BD4-8B55-AF4EB4395568}" type="presParOf" srcId="{704C0B59-2EC5-D443-A541-CEA54714852A}" destId="{D5F9DD18-A889-084D-8F7B-640F967BC0D6}" srcOrd="0" destOrd="0" presId="urn:microsoft.com/office/officeart/2005/8/layout/process2"/>
    <dgm:cxn modelId="{5840921A-E804-449C-8C6A-821E65BB79E3}" type="presParOf" srcId="{853219CF-05B1-BD46-BA07-FBD6EDCF96CB}" destId="{B8AE276C-00DA-F64D-9190-F56CF50608D2}"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83A6F-BC81-45A9-8F9F-3D21853340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2DA91B-57BF-4307-B6E1-ECA60A5D1384}">
      <dgm:prSet custT="1"/>
      <dgm:spPr>
        <a:solidFill>
          <a:schemeClr val="accent5">
            <a:lumMod val="60000"/>
            <a:lumOff val="40000"/>
          </a:schemeClr>
        </a:solidFill>
      </dgm:spPr>
      <dgm:t>
        <a:bodyPr/>
        <a:lstStyle/>
        <a:p>
          <a:pPr algn="l"/>
          <a:r>
            <a:rPr lang="nl-BE" sz="2800" b="1" noProof="0" dirty="0" smtClean="0"/>
            <a:t>Gendergerelateerd geweld op het werk, met inbegrip van de impact van partnergeweld op het werk, is een vakbondsmaterie  </a:t>
          </a:r>
          <a:endParaRPr lang="nl-BE" sz="2800" noProof="0" dirty="0"/>
        </a:p>
      </dgm:t>
    </dgm:pt>
    <dgm:pt modelId="{C014E916-808D-43A4-89C7-5BF45CEE46DD}" type="parTrans" cxnId="{2219B132-BB2D-4A85-910C-42BD9D71BFD9}">
      <dgm:prSet/>
      <dgm:spPr/>
      <dgm:t>
        <a:bodyPr/>
        <a:lstStyle/>
        <a:p>
          <a:endParaRPr lang="en-US"/>
        </a:p>
      </dgm:t>
    </dgm:pt>
    <dgm:pt modelId="{7773F4C4-D813-47AE-B6C7-A3D8A1391848}" type="sibTrans" cxnId="{2219B132-BB2D-4A85-910C-42BD9D71BFD9}">
      <dgm:prSet/>
      <dgm:spPr/>
      <dgm:t>
        <a:bodyPr/>
        <a:lstStyle/>
        <a:p>
          <a:endParaRPr lang="en-US"/>
        </a:p>
      </dgm:t>
    </dgm:pt>
    <dgm:pt modelId="{25954DB9-0521-4013-8969-EA82934A829D}">
      <dgm:prSet/>
      <dgm:spPr/>
      <dgm:t>
        <a:bodyPr/>
        <a:lstStyle/>
        <a:p>
          <a:r>
            <a:rPr lang="nl-BE" dirty="0" smtClean="0"/>
            <a:t>Geweld tast de veiligheid, de gezondheid en het welzijn van werknemers aan</a:t>
          </a:r>
          <a:endParaRPr lang="en-GB" dirty="0"/>
        </a:p>
      </dgm:t>
    </dgm:pt>
    <dgm:pt modelId="{E5D937D0-E21C-4BE5-88F8-AE1C8573F025}" type="parTrans" cxnId="{9C6017FB-B7A6-4E24-8DAB-CE9915C36F44}">
      <dgm:prSet/>
      <dgm:spPr/>
      <dgm:t>
        <a:bodyPr/>
        <a:lstStyle/>
        <a:p>
          <a:endParaRPr lang="en-US"/>
        </a:p>
      </dgm:t>
    </dgm:pt>
    <dgm:pt modelId="{2D69D7CD-0805-4B22-A6FE-FA6D0E1C7DD7}" type="sibTrans" cxnId="{9C6017FB-B7A6-4E24-8DAB-CE9915C36F44}">
      <dgm:prSet/>
      <dgm:spPr/>
      <dgm:t>
        <a:bodyPr/>
        <a:lstStyle/>
        <a:p>
          <a:endParaRPr lang="en-US"/>
        </a:p>
      </dgm:t>
    </dgm:pt>
    <dgm:pt modelId="{87FA7947-DDED-4E78-B202-134A75EE0232}">
      <dgm:prSet/>
      <dgm:spPr/>
      <dgm:t>
        <a:bodyPr/>
        <a:lstStyle/>
        <a:p>
          <a:r>
            <a:rPr lang="nl-BE" dirty="0" smtClean="0"/>
            <a:t>Een belangrijke en hardnekkige belemmering voor gelijkheid op het werk en in de samenleving</a:t>
          </a:r>
          <a:endParaRPr lang="en-GB" dirty="0"/>
        </a:p>
      </dgm:t>
    </dgm:pt>
    <dgm:pt modelId="{BCD57F18-3213-4872-B49F-B953B08DE33E}" type="parTrans" cxnId="{0264246C-0C64-4DC1-833F-3B1E36C20EAC}">
      <dgm:prSet/>
      <dgm:spPr/>
      <dgm:t>
        <a:bodyPr/>
        <a:lstStyle/>
        <a:p>
          <a:endParaRPr lang="en-US"/>
        </a:p>
      </dgm:t>
    </dgm:pt>
    <dgm:pt modelId="{2E127213-09DE-4154-8824-3D5A436910A9}" type="sibTrans" cxnId="{0264246C-0C64-4DC1-833F-3B1E36C20EAC}">
      <dgm:prSet/>
      <dgm:spPr/>
      <dgm:t>
        <a:bodyPr/>
        <a:lstStyle/>
        <a:p>
          <a:endParaRPr lang="en-US"/>
        </a:p>
      </dgm:t>
    </dgm:pt>
    <dgm:pt modelId="{29831085-FE25-474D-9EBE-557FC6C4B616}">
      <dgm:prSet/>
      <dgm:spPr/>
      <dgm:t>
        <a:bodyPr/>
        <a:lstStyle/>
        <a:p>
          <a:r>
            <a:rPr lang="nl-BE" dirty="0" smtClean="0"/>
            <a:t>Het heeft een negatieve impact op de prestaties en de productiviteit, het behoud van werknemers, absenteïsme en het algemene klimaat van de relaties op de werkvloer en de werkomgeving </a:t>
          </a:r>
          <a:endParaRPr lang="en-GB" dirty="0"/>
        </a:p>
      </dgm:t>
    </dgm:pt>
    <dgm:pt modelId="{D46E4E14-E532-4647-96BD-060E8BFB9846}" type="parTrans" cxnId="{80F279EC-1D68-4B39-8FDD-446760ECAE0E}">
      <dgm:prSet/>
      <dgm:spPr/>
      <dgm:t>
        <a:bodyPr/>
        <a:lstStyle/>
        <a:p>
          <a:endParaRPr lang="en-US"/>
        </a:p>
      </dgm:t>
    </dgm:pt>
    <dgm:pt modelId="{74DBDA43-E2F8-4A65-B660-DBDF2482A2C3}" type="sibTrans" cxnId="{80F279EC-1D68-4B39-8FDD-446760ECAE0E}">
      <dgm:prSet/>
      <dgm:spPr/>
      <dgm:t>
        <a:bodyPr/>
        <a:lstStyle/>
        <a:p>
          <a:endParaRPr lang="en-US"/>
        </a:p>
      </dgm:t>
    </dgm:pt>
    <dgm:pt modelId="{2462D79B-7287-423B-B086-B3FF54EFD055}">
      <dgm:prSet/>
      <dgm:spPr/>
      <dgm:t>
        <a:bodyPr/>
        <a:lstStyle/>
        <a:p>
          <a:r>
            <a:rPr lang="nl-BE" dirty="0" smtClean="0"/>
            <a:t>De toename van geweld en intimidatie houdt rechtstreeks verband met de toename van niet-standaard vormen van werkgelegenheid, bijvoorbeeld gelegenheidswerk, tijdelijk werk, onvrijwillig deeltijds werk, </a:t>
          </a:r>
          <a:r>
            <a:rPr lang="nl-BE" dirty="0" err="1" smtClean="0"/>
            <a:t>nulurencontracten</a:t>
          </a:r>
          <a:r>
            <a:rPr lang="nl-BE" dirty="0" smtClean="0"/>
            <a:t> enz., in sectoren waar vrouwen en jongeren werken</a:t>
          </a:r>
          <a:endParaRPr lang="en-GB" dirty="0"/>
        </a:p>
      </dgm:t>
    </dgm:pt>
    <dgm:pt modelId="{53B267C6-F5ED-47C4-86B3-DF2455568FD4}" type="parTrans" cxnId="{BB8BA7DD-D414-4D43-B73D-49F9481715AC}">
      <dgm:prSet/>
      <dgm:spPr/>
      <dgm:t>
        <a:bodyPr/>
        <a:lstStyle/>
        <a:p>
          <a:endParaRPr lang="en-US"/>
        </a:p>
      </dgm:t>
    </dgm:pt>
    <dgm:pt modelId="{E87E0FF9-923C-4614-BFF7-29100987E421}" type="sibTrans" cxnId="{BB8BA7DD-D414-4D43-B73D-49F9481715AC}">
      <dgm:prSet/>
      <dgm:spPr/>
      <dgm:t>
        <a:bodyPr/>
        <a:lstStyle/>
        <a:p>
          <a:endParaRPr lang="en-US"/>
        </a:p>
      </dgm:t>
    </dgm:pt>
    <dgm:pt modelId="{7DA7CD26-6AD9-46B9-8727-5D8763B1C030}">
      <dgm:prSet/>
      <dgm:spPr/>
      <dgm:t>
        <a:bodyPr/>
        <a:lstStyle/>
        <a:p>
          <a:pPr algn="l"/>
          <a:r>
            <a:rPr lang="en-US" b="1" dirty="0" smtClean="0"/>
            <a:t>De </a:t>
          </a:r>
          <a:r>
            <a:rPr lang="nl-BE" b="1" noProof="0" dirty="0" smtClean="0"/>
            <a:t>strijd tegen seksuele intimidatie en geweld op het werk is een van de vijf doelstellingen in het Actieprogramma inzake gendergelijkheid van het EVV (2016-2019)</a:t>
          </a:r>
          <a:endParaRPr lang="nl-BE" noProof="0" dirty="0"/>
        </a:p>
      </dgm:t>
    </dgm:pt>
    <dgm:pt modelId="{2A7871E4-6C5F-4E6E-80E8-9162F9CCF111}" type="parTrans" cxnId="{18EA93CD-2B3D-4676-9F5A-4D70801BDE98}">
      <dgm:prSet/>
      <dgm:spPr/>
      <dgm:t>
        <a:bodyPr/>
        <a:lstStyle/>
        <a:p>
          <a:endParaRPr lang="en-US"/>
        </a:p>
      </dgm:t>
    </dgm:pt>
    <dgm:pt modelId="{8D2C6CFD-F0C2-416D-AE5E-EC7F9DCC02BD}" type="sibTrans" cxnId="{18EA93CD-2B3D-4676-9F5A-4D70801BDE98}">
      <dgm:prSet/>
      <dgm:spPr/>
      <dgm:t>
        <a:bodyPr/>
        <a:lstStyle/>
        <a:p>
          <a:endParaRPr lang="en-US"/>
        </a:p>
      </dgm:t>
    </dgm:pt>
    <dgm:pt modelId="{8134FD1D-77E0-46A6-825D-BBB8AD0E4861}" type="pres">
      <dgm:prSet presAssocID="{BC983A6F-BC81-45A9-8F9F-3D218533408E}" presName="linear" presStyleCnt="0">
        <dgm:presLayoutVars>
          <dgm:animLvl val="lvl"/>
          <dgm:resizeHandles val="exact"/>
        </dgm:presLayoutVars>
      </dgm:prSet>
      <dgm:spPr/>
      <dgm:t>
        <a:bodyPr/>
        <a:lstStyle/>
        <a:p>
          <a:endParaRPr lang="nl-BE"/>
        </a:p>
      </dgm:t>
    </dgm:pt>
    <dgm:pt modelId="{8EDD8909-26AE-498C-9767-C884A0FF0B4E}" type="pres">
      <dgm:prSet presAssocID="{352DA91B-57BF-4307-B6E1-ECA60A5D1384}" presName="parentText" presStyleLbl="node1" presStyleIdx="0" presStyleCnt="2">
        <dgm:presLayoutVars>
          <dgm:chMax val="0"/>
          <dgm:bulletEnabled val="1"/>
        </dgm:presLayoutVars>
      </dgm:prSet>
      <dgm:spPr/>
      <dgm:t>
        <a:bodyPr/>
        <a:lstStyle/>
        <a:p>
          <a:endParaRPr lang="nl-BE"/>
        </a:p>
      </dgm:t>
    </dgm:pt>
    <dgm:pt modelId="{2BB7F475-A0D4-4789-85E5-CFBDC4B4AA6B}" type="pres">
      <dgm:prSet presAssocID="{352DA91B-57BF-4307-B6E1-ECA60A5D1384}" presName="childText" presStyleLbl="revTx" presStyleIdx="0" presStyleCnt="1">
        <dgm:presLayoutVars>
          <dgm:bulletEnabled val="1"/>
        </dgm:presLayoutVars>
      </dgm:prSet>
      <dgm:spPr/>
      <dgm:t>
        <a:bodyPr/>
        <a:lstStyle/>
        <a:p>
          <a:endParaRPr lang="nl-BE"/>
        </a:p>
      </dgm:t>
    </dgm:pt>
    <dgm:pt modelId="{27655DBB-DDE2-4ACB-892C-988AF039BCED}" type="pres">
      <dgm:prSet presAssocID="{7DA7CD26-6AD9-46B9-8727-5D8763B1C030}" presName="parentText" presStyleLbl="node1" presStyleIdx="1" presStyleCnt="2" custLinFactNeighborX="0" custLinFactNeighborY="31216">
        <dgm:presLayoutVars>
          <dgm:chMax val="0"/>
          <dgm:bulletEnabled val="1"/>
        </dgm:presLayoutVars>
      </dgm:prSet>
      <dgm:spPr/>
      <dgm:t>
        <a:bodyPr/>
        <a:lstStyle/>
        <a:p>
          <a:endParaRPr lang="nl-BE"/>
        </a:p>
      </dgm:t>
    </dgm:pt>
  </dgm:ptLst>
  <dgm:cxnLst>
    <dgm:cxn modelId="{31AE8D40-A73F-430E-8BB8-ACD84218307D}" type="presOf" srcId="{87FA7947-DDED-4E78-B202-134A75EE0232}" destId="{2BB7F475-A0D4-4789-85E5-CFBDC4B4AA6B}" srcOrd="0" destOrd="1" presId="urn:microsoft.com/office/officeart/2005/8/layout/vList2"/>
    <dgm:cxn modelId="{5E31DBB3-9417-451C-8FA4-0ABCFECE1116}" type="presOf" srcId="{2462D79B-7287-423B-B086-B3FF54EFD055}" destId="{2BB7F475-A0D4-4789-85E5-CFBDC4B4AA6B}" srcOrd="0" destOrd="3" presId="urn:microsoft.com/office/officeart/2005/8/layout/vList2"/>
    <dgm:cxn modelId="{C6A465BF-5D73-4CC8-971F-3CEC3F35087B}" type="presOf" srcId="{7DA7CD26-6AD9-46B9-8727-5D8763B1C030}" destId="{27655DBB-DDE2-4ACB-892C-988AF039BCED}" srcOrd="0" destOrd="0" presId="urn:microsoft.com/office/officeart/2005/8/layout/vList2"/>
    <dgm:cxn modelId="{9C14BA80-4BB8-4806-81E8-C0621C71FB5D}" type="presOf" srcId="{25954DB9-0521-4013-8969-EA82934A829D}" destId="{2BB7F475-A0D4-4789-85E5-CFBDC4B4AA6B}" srcOrd="0" destOrd="0" presId="urn:microsoft.com/office/officeart/2005/8/layout/vList2"/>
    <dgm:cxn modelId="{18EA93CD-2B3D-4676-9F5A-4D70801BDE98}" srcId="{BC983A6F-BC81-45A9-8F9F-3D218533408E}" destId="{7DA7CD26-6AD9-46B9-8727-5D8763B1C030}" srcOrd="1" destOrd="0" parTransId="{2A7871E4-6C5F-4E6E-80E8-9162F9CCF111}" sibTransId="{8D2C6CFD-F0C2-416D-AE5E-EC7F9DCC02BD}"/>
    <dgm:cxn modelId="{E987C000-A5D6-47D9-BF33-6AAEEFBDF791}" type="presOf" srcId="{BC983A6F-BC81-45A9-8F9F-3D218533408E}" destId="{8134FD1D-77E0-46A6-825D-BBB8AD0E4861}" srcOrd="0" destOrd="0" presId="urn:microsoft.com/office/officeart/2005/8/layout/vList2"/>
    <dgm:cxn modelId="{2C22AF19-1CF3-4C21-8672-BC1092EE6611}" type="presOf" srcId="{29831085-FE25-474D-9EBE-557FC6C4B616}" destId="{2BB7F475-A0D4-4789-85E5-CFBDC4B4AA6B}" srcOrd="0" destOrd="2" presId="urn:microsoft.com/office/officeart/2005/8/layout/vList2"/>
    <dgm:cxn modelId="{BB8BA7DD-D414-4D43-B73D-49F9481715AC}" srcId="{352DA91B-57BF-4307-B6E1-ECA60A5D1384}" destId="{2462D79B-7287-423B-B086-B3FF54EFD055}" srcOrd="3" destOrd="0" parTransId="{53B267C6-F5ED-47C4-86B3-DF2455568FD4}" sibTransId="{E87E0FF9-923C-4614-BFF7-29100987E421}"/>
    <dgm:cxn modelId="{80F279EC-1D68-4B39-8FDD-446760ECAE0E}" srcId="{352DA91B-57BF-4307-B6E1-ECA60A5D1384}" destId="{29831085-FE25-474D-9EBE-557FC6C4B616}" srcOrd="2" destOrd="0" parTransId="{D46E4E14-E532-4647-96BD-060E8BFB9846}" sibTransId="{74DBDA43-E2F8-4A65-B660-DBDF2482A2C3}"/>
    <dgm:cxn modelId="{9C6017FB-B7A6-4E24-8DAB-CE9915C36F44}" srcId="{352DA91B-57BF-4307-B6E1-ECA60A5D1384}" destId="{25954DB9-0521-4013-8969-EA82934A829D}" srcOrd="0" destOrd="0" parTransId="{E5D937D0-E21C-4BE5-88F8-AE1C8573F025}" sibTransId="{2D69D7CD-0805-4B22-A6FE-FA6D0E1C7DD7}"/>
    <dgm:cxn modelId="{C9729BF5-1274-4DC9-B91F-A7CAB4FBA560}" type="presOf" srcId="{352DA91B-57BF-4307-B6E1-ECA60A5D1384}" destId="{8EDD8909-26AE-498C-9767-C884A0FF0B4E}" srcOrd="0" destOrd="0" presId="urn:microsoft.com/office/officeart/2005/8/layout/vList2"/>
    <dgm:cxn modelId="{0264246C-0C64-4DC1-833F-3B1E36C20EAC}" srcId="{352DA91B-57BF-4307-B6E1-ECA60A5D1384}" destId="{87FA7947-DDED-4E78-B202-134A75EE0232}" srcOrd="1" destOrd="0" parTransId="{BCD57F18-3213-4872-B49F-B953B08DE33E}" sibTransId="{2E127213-09DE-4154-8824-3D5A436910A9}"/>
    <dgm:cxn modelId="{2219B132-BB2D-4A85-910C-42BD9D71BFD9}" srcId="{BC983A6F-BC81-45A9-8F9F-3D218533408E}" destId="{352DA91B-57BF-4307-B6E1-ECA60A5D1384}" srcOrd="0" destOrd="0" parTransId="{C014E916-808D-43A4-89C7-5BF45CEE46DD}" sibTransId="{7773F4C4-D813-47AE-B6C7-A3D8A1391848}"/>
    <dgm:cxn modelId="{4E5484DE-A881-47BD-AB22-D2E983357514}" type="presParOf" srcId="{8134FD1D-77E0-46A6-825D-BBB8AD0E4861}" destId="{8EDD8909-26AE-498C-9767-C884A0FF0B4E}" srcOrd="0" destOrd="0" presId="urn:microsoft.com/office/officeart/2005/8/layout/vList2"/>
    <dgm:cxn modelId="{F2475032-B06D-4AAB-AFA6-0E5255249DF0}" type="presParOf" srcId="{8134FD1D-77E0-46A6-825D-BBB8AD0E4861}" destId="{2BB7F475-A0D4-4789-85E5-CFBDC4B4AA6B}" srcOrd="1" destOrd="0" presId="urn:microsoft.com/office/officeart/2005/8/layout/vList2"/>
    <dgm:cxn modelId="{6B36453C-EC98-4AF7-AB9A-857664BFC46E}" type="presParOf" srcId="{8134FD1D-77E0-46A6-825D-BBB8AD0E4861}" destId="{27655DBB-DDE2-4ACB-892C-988AF039BCE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6A615C-B20D-44F8-B8F2-E52B91AE80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1A4CD8-CAA8-4766-9ACE-A1F14D5F949C}">
      <dgm:prSet/>
      <dgm:spPr>
        <a:solidFill>
          <a:srgbClr val="0070C0"/>
        </a:solidFill>
      </dgm:spPr>
      <dgm:t>
        <a:bodyPr/>
        <a:lstStyle/>
        <a:p>
          <a:r>
            <a:rPr lang="nl-BE" b="1" noProof="0" dirty="0" smtClean="0"/>
            <a:t>Partnergeweld en mishandeling hebben verwoestende gevolgen voor de slachtoffers. Op het werk kan dit leiden tot:</a:t>
          </a:r>
          <a:endParaRPr lang="nl-BE" noProof="0" dirty="0"/>
        </a:p>
      </dgm:t>
    </dgm:pt>
    <dgm:pt modelId="{CCD25293-F074-49D7-90CA-C258D0FFC2C2}" type="parTrans" cxnId="{C173F501-DBDA-444C-90E5-752AE0DE9652}">
      <dgm:prSet/>
      <dgm:spPr/>
      <dgm:t>
        <a:bodyPr/>
        <a:lstStyle/>
        <a:p>
          <a:endParaRPr lang="en-US"/>
        </a:p>
      </dgm:t>
    </dgm:pt>
    <dgm:pt modelId="{F20EC85D-79CD-4414-9FEE-03AC31739448}" type="sibTrans" cxnId="{C173F501-DBDA-444C-90E5-752AE0DE9652}">
      <dgm:prSet/>
      <dgm:spPr/>
      <dgm:t>
        <a:bodyPr/>
        <a:lstStyle/>
        <a:p>
          <a:endParaRPr lang="en-US"/>
        </a:p>
      </dgm:t>
    </dgm:pt>
    <dgm:pt modelId="{3ACA5639-1C09-4F11-8A8E-4AC5D9BB515C}">
      <dgm:prSet/>
      <dgm:spPr/>
      <dgm:t>
        <a:bodyPr/>
        <a:lstStyle/>
        <a:p>
          <a:pPr>
            <a:buClr>
              <a:schemeClr val="accent1">
                <a:lumMod val="75000"/>
              </a:schemeClr>
            </a:buClr>
          </a:pPr>
          <a:r>
            <a:rPr lang="nl-BE" dirty="0" smtClean="0"/>
            <a:t>Hoog ziekteverzuim, absenteïsme en gedwongen vertrek</a:t>
          </a:r>
          <a:endParaRPr lang="en-GB" dirty="0"/>
        </a:p>
      </dgm:t>
    </dgm:pt>
    <dgm:pt modelId="{D6B1EE52-270A-4D27-B674-50DF6E3E640E}" type="parTrans" cxnId="{CED109D6-8EC4-462D-A027-1FF53D55BAE2}">
      <dgm:prSet/>
      <dgm:spPr/>
      <dgm:t>
        <a:bodyPr/>
        <a:lstStyle/>
        <a:p>
          <a:endParaRPr lang="en-US"/>
        </a:p>
      </dgm:t>
    </dgm:pt>
    <dgm:pt modelId="{16DD5125-6FAB-41B5-9A25-A7BF1546E6C7}" type="sibTrans" cxnId="{CED109D6-8EC4-462D-A027-1FF53D55BAE2}">
      <dgm:prSet/>
      <dgm:spPr/>
      <dgm:t>
        <a:bodyPr/>
        <a:lstStyle/>
        <a:p>
          <a:endParaRPr lang="en-US"/>
        </a:p>
      </dgm:t>
    </dgm:pt>
    <dgm:pt modelId="{29C476AF-1C49-457F-9025-0F3463692BD3}">
      <dgm:prSet/>
      <dgm:spPr/>
      <dgm:t>
        <a:bodyPr/>
        <a:lstStyle/>
        <a:p>
          <a:pPr>
            <a:buClr>
              <a:schemeClr val="accent1">
                <a:lumMod val="75000"/>
              </a:schemeClr>
            </a:buClr>
          </a:pPr>
          <a:r>
            <a:rPr lang="nl-BE" dirty="0" smtClean="0"/>
            <a:t>Verminderde werkprestaties, concentratieproblemen en afzondering van collega' s</a:t>
          </a:r>
          <a:endParaRPr lang="en-GB" dirty="0"/>
        </a:p>
      </dgm:t>
    </dgm:pt>
    <dgm:pt modelId="{081BA810-CFF6-439C-BC93-0446D8B41895}" type="parTrans" cxnId="{16E3D55F-1F78-4D93-9B9E-5A3D2BAED804}">
      <dgm:prSet/>
      <dgm:spPr/>
      <dgm:t>
        <a:bodyPr/>
        <a:lstStyle/>
        <a:p>
          <a:endParaRPr lang="en-US"/>
        </a:p>
      </dgm:t>
    </dgm:pt>
    <dgm:pt modelId="{67BC76A8-5E9C-49E1-93CA-93C5F03AE7CA}" type="sibTrans" cxnId="{16E3D55F-1F78-4D93-9B9E-5A3D2BAED804}">
      <dgm:prSet/>
      <dgm:spPr/>
      <dgm:t>
        <a:bodyPr/>
        <a:lstStyle/>
        <a:p>
          <a:endParaRPr lang="en-US"/>
        </a:p>
      </dgm:t>
    </dgm:pt>
    <dgm:pt modelId="{385B8501-7011-49FD-8E2B-55D271D69E2A}">
      <dgm:prSet/>
      <dgm:spPr/>
      <dgm:t>
        <a:bodyPr/>
        <a:lstStyle/>
        <a:p>
          <a:pPr>
            <a:buClr>
              <a:schemeClr val="accent1">
                <a:lumMod val="75000"/>
              </a:schemeClr>
            </a:buClr>
          </a:pPr>
          <a:r>
            <a:rPr lang="nl-BE" dirty="0" smtClean="0"/>
            <a:t>Moeilijkheden bij de toegang tot het werk door gedwongen controle van geld, kleding, vervoer van en naar het werk, sociaal contact met collega' s, deelname aan opleidingsevenementen, </a:t>
          </a:r>
          <a:r>
            <a:rPr lang="nl-BE" dirty="0" err="1" smtClean="0"/>
            <a:t>enz</a:t>
          </a:r>
          <a:r>
            <a:rPr lang="en-US" dirty="0" smtClean="0"/>
            <a:t>.</a:t>
          </a:r>
          <a:endParaRPr lang="en-GB" dirty="0"/>
        </a:p>
      </dgm:t>
    </dgm:pt>
    <dgm:pt modelId="{7031B304-4214-4D56-89F3-C36C32DF3D93}" type="parTrans" cxnId="{31A42142-4AC9-4ABA-9191-FBFBFD3E740E}">
      <dgm:prSet/>
      <dgm:spPr/>
      <dgm:t>
        <a:bodyPr/>
        <a:lstStyle/>
        <a:p>
          <a:endParaRPr lang="en-US"/>
        </a:p>
      </dgm:t>
    </dgm:pt>
    <dgm:pt modelId="{060DA3F5-5B8D-43E7-8EBB-80FBC6DA5EC5}" type="sibTrans" cxnId="{31A42142-4AC9-4ABA-9191-FBFBFD3E740E}">
      <dgm:prSet/>
      <dgm:spPr/>
      <dgm:t>
        <a:bodyPr/>
        <a:lstStyle/>
        <a:p>
          <a:endParaRPr lang="en-US"/>
        </a:p>
      </dgm:t>
    </dgm:pt>
    <dgm:pt modelId="{C83BC40E-063B-4E09-AC25-DEF9E9BAEFDE}">
      <dgm:prSet/>
      <dgm:spPr/>
      <dgm:t>
        <a:bodyPr/>
        <a:lstStyle/>
        <a:p>
          <a:pPr>
            <a:buClr>
              <a:schemeClr val="accent1">
                <a:lumMod val="75000"/>
              </a:schemeClr>
            </a:buClr>
          </a:pPr>
          <a:r>
            <a:rPr lang="nl-BE" dirty="0" smtClean="0"/>
            <a:t>Intimidatie, geweld en </a:t>
          </a:r>
          <a:r>
            <a:rPr lang="nl-BE" dirty="0" err="1" smtClean="0"/>
            <a:t>stalking</a:t>
          </a:r>
          <a:r>
            <a:rPr lang="nl-BE" dirty="0" smtClean="0"/>
            <a:t> door daders op de werkplek</a:t>
          </a:r>
          <a:endParaRPr lang="en-GB" dirty="0"/>
        </a:p>
      </dgm:t>
    </dgm:pt>
    <dgm:pt modelId="{8EA095BC-2072-4503-827C-AD8E33B78DF4}" type="parTrans" cxnId="{6C49066C-7B6A-45FD-8C85-8A1BC17ECCAF}">
      <dgm:prSet/>
      <dgm:spPr/>
      <dgm:t>
        <a:bodyPr/>
        <a:lstStyle/>
        <a:p>
          <a:endParaRPr lang="en-US"/>
        </a:p>
      </dgm:t>
    </dgm:pt>
    <dgm:pt modelId="{A15CF7F2-363D-409B-AA90-B1F1A4943E5F}" type="sibTrans" cxnId="{6C49066C-7B6A-45FD-8C85-8A1BC17ECCAF}">
      <dgm:prSet/>
      <dgm:spPr/>
      <dgm:t>
        <a:bodyPr/>
        <a:lstStyle/>
        <a:p>
          <a:endParaRPr lang="en-US"/>
        </a:p>
      </dgm:t>
    </dgm:pt>
    <dgm:pt modelId="{8B3BC16B-720C-410B-99ED-56D4B20881AE}">
      <dgm:prSet/>
      <dgm:spPr/>
      <dgm:t>
        <a:bodyPr/>
        <a:lstStyle/>
        <a:p>
          <a:pPr>
            <a:buClr>
              <a:schemeClr val="accent1">
                <a:lumMod val="75000"/>
              </a:schemeClr>
            </a:buClr>
          </a:pPr>
          <a:r>
            <a:rPr lang="nl-BE" dirty="0" smtClean="0"/>
            <a:t>Een bredere negatieve impact op de werkomgeving, teamwork en relaties op de werkplek</a:t>
          </a:r>
          <a:endParaRPr lang="en-GB" dirty="0"/>
        </a:p>
      </dgm:t>
    </dgm:pt>
    <dgm:pt modelId="{E9A51AAA-A493-4D70-B469-E4FA60670FAD}" type="parTrans" cxnId="{27D77BDC-BCCB-43E4-B16E-FCB7001F6619}">
      <dgm:prSet/>
      <dgm:spPr/>
      <dgm:t>
        <a:bodyPr/>
        <a:lstStyle/>
        <a:p>
          <a:endParaRPr lang="en-US"/>
        </a:p>
      </dgm:t>
    </dgm:pt>
    <dgm:pt modelId="{681C9169-756C-4B56-9B67-276315F66832}" type="sibTrans" cxnId="{27D77BDC-BCCB-43E4-B16E-FCB7001F6619}">
      <dgm:prSet/>
      <dgm:spPr/>
      <dgm:t>
        <a:bodyPr/>
        <a:lstStyle/>
        <a:p>
          <a:endParaRPr lang="en-US"/>
        </a:p>
      </dgm:t>
    </dgm:pt>
    <dgm:pt modelId="{79DD1DDD-95E3-45AC-A447-6DA76114B99C}">
      <dgm:prSet/>
      <dgm:spPr>
        <a:solidFill>
          <a:srgbClr val="002060"/>
        </a:solidFill>
      </dgm:spPr>
      <dgm:t>
        <a:bodyPr/>
        <a:lstStyle/>
        <a:p>
          <a:r>
            <a:rPr lang="nl-BE" b="1" noProof="0" dirty="0" smtClean="0"/>
            <a:t>Voor werkgevers en de economie</a:t>
          </a:r>
          <a:endParaRPr lang="nl-BE" noProof="0" dirty="0"/>
        </a:p>
      </dgm:t>
    </dgm:pt>
    <dgm:pt modelId="{A72FF6F1-72C5-4B4A-B532-DB89C866FC0E}" type="parTrans" cxnId="{AC6DC57C-1FDE-4D70-9654-406AF79EE7AF}">
      <dgm:prSet/>
      <dgm:spPr/>
      <dgm:t>
        <a:bodyPr/>
        <a:lstStyle/>
        <a:p>
          <a:endParaRPr lang="en-US"/>
        </a:p>
      </dgm:t>
    </dgm:pt>
    <dgm:pt modelId="{670B814F-F78D-496B-996F-AB731F125D4B}" type="sibTrans" cxnId="{AC6DC57C-1FDE-4D70-9654-406AF79EE7AF}">
      <dgm:prSet/>
      <dgm:spPr/>
      <dgm:t>
        <a:bodyPr/>
        <a:lstStyle/>
        <a:p>
          <a:endParaRPr lang="en-US"/>
        </a:p>
      </dgm:t>
    </dgm:pt>
    <dgm:pt modelId="{7BFDB23F-0CD2-4F42-8F7A-DDB75BA41388}">
      <dgm:prSet/>
      <dgm:spPr/>
      <dgm:t>
        <a:bodyPr/>
        <a:lstStyle/>
        <a:p>
          <a:pPr>
            <a:buClr>
              <a:schemeClr val="accent1">
                <a:lumMod val="75000"/>
              </a:schemeClr>
            </a:buClr>
          </a:pPr>
          <a:r>
            <a:rPr lang="nl-BE" dirty="0" smtClean="0"/>
            <a:t>Partnergeweld kost de economie van het Verenigd Koninkrijk 1,9 miljard pond (2,2 miljard euro) aan verloren economische productie per jaar en leidt tot lagere productiviteit, hoger absenteïsme en groter personeelsverloop (</a:t>
          </a:r>
          <a:r>
            <a:rPr lang="nl-BE" i="1" dirty="0" smtClean="0"/>
            <a:t>er zijn vergelijkbare schattingen uit andere landen</a:t>
          </a:r>
          <a:r>
            <a:rPr lang="nl-BE" dirty="0" smtClean="0"/>
            <a:t>) </a:t>
          </a:r>
          <a:endParaRPr lang="en-GB" dirty="0"/>
        </a:p>
      </dgm:t>
    </dgm:pt>
    <dgm:pt modelId="{297EADCE-668F-4C96-AFCE-792FB44CA770}" type="parTrans" cxnId="{9C8CE662-E9AC-4D9B-BAC8-394BA1BC8272}">
      <dgm:prSet/>
      <dgm:spPr/>
      <dgm:t>
        <a:bodyPr/>
        <a:lstStyle/>
        <a:p>
          <a:endParaRPr lang="en-US"/>
        </a:p>
      </dgm:t>
    </dgm:pt>
    <dgm:pt modelId="{9B26BFA9-EB1F-443A-A455-E825D6B307A9}" type="sibTrans" cxnId="{9C8CE662-E9AC-4D9B-BAC8-394BA1BC8272}">
      <dgm:prSet/>
      <dgm:spPr/>
      <dgm:t>
        <a:bodyPr/>
        <a:lstStyle/>
        <a:p>
          <a:endParaRPr lang="en-US"/>
        </a:p>
      </dgm:t>
    </dgm:pt>
    <dgm:pt modelId="{DD04BC68-C23E-4969-9239-170EBC1709F7}" type="pres">
      <dgm:prSet presAssocID="{7F6A615C-B20D-44F8-B8F2-E52B91AE807A}" presName="linear" presStyleCnt="0">
        <dgm:presLayoutVars>
          <dgm:animLvl val="lvl"/>
          <dgm:resizeHandles val="exact"/>
        </dgm:presLayoutVars>
      </dgm:prSet>
      <dgm:spPr/>
      <dgm:t>
        <a:bodyPr/>
        <a:lstStyle/>
        <a:p>
          <a:endParaRPr lang="nl-BE"/>
        </a:p>
      </dgm:t>
    </dgm:pt>
    <dgm:pt modelId="{58418B56-6BBA-4904-B86F-08A369061BA1}" type="pres">
      <dgm:prSet presAssocID="{251A4CD8-CAA8-4766-9ACE-A1F14D5F949C}" presName="parentText" presStyleLbl="node1" presStyleIdx="0" presStyleCnt="2">
        <dgm:presLayoutVars>
          <dgm:chMax val="0"/>
          <dgm:bulletEnabled val="1"/>
        </dgm:presLayoutVars>
      </dgm:prSet>
      <dgm:spPr/>
      <dgm:t>
        <a:bodyPr/>
        <a:lstStyle/>
        <a:p>
          <a:endParaRPr lang="nl-BE"/>
        </a:p>
      </dgm:t>
    </dgm:pt>
    <dgm:pt modelId="{A36DFA47-71AD-4BFC-A78E-5740E829CC8E}" type="pres">
      <dgm:prSet presAssocID="{251A4CD8-CAA8-4766-9ACE-A1F14D5F949C}" presName="childText" presStyleLbl="revTx" presStyleIdx="0" presStyleCnt="2">
        <dgm:presLayoutVars>
          <dgm:bulletEnabled val="1"/>
        </dgm:presLayoutVars>
      </dgm:prSet>
      <dgm:spPr/>
      <dgm:t>
        <a:bodyPr/>
        <a:lstStyle/>
        <a:p>
          <a:endParaRPr lang="nl-BE"/>
        </a:p>
      </dgm:t>
    </dgm:pt>
    <dgm:pt modelId="{F8B6BF9F-2C86-4FF9-8C19-1390EDBC1C13}" type="pres">
      <dgm:prSet presAssocID="{79DD1DDD-95E3-45AC-A447-6DA76114B99C}" presName="parentText" presStyleLbl="node1" presStyleIdx="1" presStyleCnt="2">
        <dgm:presLayoutVars>
          <dgm:chMax val="0"/>
          <dgm:bulletEnabled val="1"/>
        </dgm:presLayoutVars>
      </dgm:prSet>
      <dgm:spPr/>
      <dgm:t>
        <a:bodyPr/>
        <a:lstStyle/>
        <a:p>
          <a:endParaRPr lang="nl-BE"/>
        </a:p>
      </dgm:t>
    </dgm:pt>
    <dgm:pt modelId="{4E3B2807-E803-4D72-93E2-329C60CA8988}" type="pres">
      <dgm:prSet presAssocID="{79DD1DDD-95E3-45AC-A447-6DA76114B99C}" presName="childText" presStyleLbl="revTx" presStyleIdx="1" presStyleCnt="2">
        <dgm:presLayoutVars>
          <dgm:bulletEnabled val="1"/>
        </dgm:presLayoutVars>
      </dgm:prSet>
      <dgm:spPr/>
      <dgm:t>
        <a:bodyPr/>
        <a:lstStyle/>
        <a:p>
          <a:endParaRPr lang="nl-BE"/>
        </a:p>
      </dgm:t>
    </dgm:pt>
  </dgm:ptLst>
  <dgm:cxnLst>
    <dgm:cxn modelId="{27D77BDC-BCCB-43E4-B16E-FCB7001F6619}" srcId="{251A4CD8-CAA8-4766-9ACE-A1F14D5F949C}" destId="{8B3BC16B-720C-410B-99ED-56D4B20881AE}" srcOrd="4" destOrd="0" parTransId="{E9A51AAA-A493-4D70-B469-E4FA60670FAD}" sibTransId="{681C9169-756C-4B56-9B67-276315F66832}"/>
    <dgm:cxn modelId="{31A42142-4AC9-4ABA-9191-FBFBFD3E740E}" srcId="{251A4CD8-CAA8-4766-9ACE-A1F14D5F949C}" destId="{385B8501-7011-49FD-8E2B-55D271D69E2A}" srcOrd="2" destOrd="0" parTransId="{7031B304-4214-4D56-89F3-C36C32DF3D93}" sibTransId="{060DA3F5-5B8D-43E7-8EBB-80FBC6DA5EC5}"/>
    <dgm:cxn modelId="{8146954B-A418-4CDB-8A18-511C3E3DA416}" type="presOf" srcId="{7BFDB23F-0CD2-4F42-8F7A-DDB75BA41388}" destId="{4E3B2807-E803-4D72-93E2-329C60CA8988}" srcOrd="0" destOrd="0" presId="urn:microsoft.com/office/officeart/2005/8/layout/vList2"/>
    <dgm:cxn modelId="{16E3D55F-1F78-4D93-9B9E-5A3D2BAED804}" srcId="{251A4CD8-CAA8-4766-9ACE-A1F14D5F949C}" destId="{29C476AF-1C49-457F-9025-0F3463692BD3}" srcOrd="1" destOrd="0" parTransId="{081BA810-CFF6-439C-BC93-0446D8B41895}" sibTransId="{67BC76A8-5E9C-49E1-93CA-93C5F03AE7CA}"/>
    <dgm:cxn modelId="{7A468B2C-7581-42E6-83E6-A3ED8305D8DF}" type="presOf" srcId="{7F6A615C-B20D-44F8-B8F2-E52B91AE807A}" destId="{DD04BC68-C23E-4969-9239-170EBC1709F7}" srcOrd="0" destOrd="0" presId="urn:microsoft.com/office/officeart/2005/8/layout/vList2"/>
    <dgm:cxn modelId="{C173F501-DBDA-444C-90E5-752AE0DE9652}" srcId="{7F6A615C-B20D-44F8-B8F2-E52B91AE807A}" destId="{251A4CD8-CAA8-4766-9ACE-A1F14D5F949C}" srcOrd="0" destOrd="0" parTransId="{CCD25293-F074-49D7-90CA-C258D0FFC2C2}" sibTransId="{F20EC85D-79CD-4414-9FEE-03AC31739448}"/>
    <dgm:cxn modelId="{84B93BEF-0907-4353-9ABE-1BD23D7AE40F}" type="presOf" srcId="{79DD1DDD-95E3-45AC-A447-6DA76114B99C}" destId="{F8B6BF9F-2C86-4FF9-8C19-1390EDBC1C13}" srcOrd="0" destOrd="0" presId="urn:microsoft.com/office/officeart/2005/8/layout/vList2"/>
    <dgm:cxn modelId="{9C8CE662-E9AC-4D9B-BAC8-394BA1BC8272}" srcId="{79DD1DDD-95E3-45AC-A447-6DA76114B99C}" destId="{7BFDB23F-0CD2-4F42-8F7A-DDB75BA41388}" srcOrd="0" destOrd="0" parTransId="{297EADCE-668F-4C96-AFCE-792FB44CA770}" sibTransId="{9B26BFA9-EB1F-443A-A455-E825D6B307A9}"/>
    <dgm:cxn modelId="{0DF06E23-13D5-4CEF-9F11-95160E66F621}" type="presOf" srcId="{8B3BC16B-720C-410B-99ED-56D4B20881AE}" destId="{A36DFA47-71AD-4BFC-A78E-5740E829CC8E}" srcOrd="0" destOrd="4" presId="urn:microsoft.com/office/officeart/2005/8/layout/vList2"/>
    <dgm:cxn modelId="{CED109D6-8EC4-462D-A027-1FF53D55BAE2}" srcId="{251A4CD8-CAA8-4766-9ACE-A1F14D5F949C}" destId="{3ACA5639-1C09-4F11-8A8E-4AC5D9BB515C}" srcOrd="0" destOrd="0" parTransId="{D6B1EE52-270A-4D27-B674-50DF6E3E640E}" sibTransId="{16DD5125-6FAB-41B5-9A25-A7BF1546E6C7}"/>
    <dgm:cxn modelId="{B9CCF6F2-EEC0-4772-805D-4198ED956A5C}" type="presOf" srcId="{251A4CD8-CAA8-4766-9ACE-A1F14D5F949C}" destId="{58418B56-6BBA-4904-B86F-08A369061BA1}" srcOrd="0" destOrd="0" presId="urn:microsoft.com/office/officeart/2005/8/layout/vList2"/>
    <dgm:cxn modelId="{85D4872D-B017-424F-ABF8-FDC9255462F1}" type="presOf" srcId="{29C476AF-1C49-457F-9025-0F3463692BD3}" destId="{A36DFA47-71AD-4BFC-A78E-5740E829CC8E}" srcOrd="0" destOrd="1" presId="urn:microsoft.com/office/officeart/2005/8/layout/vList2"/>
    <dgm:cxn modelId="{AC6DC57C-1FDE-4D70-9654-406AF79EE7AF}" srcId="{7F6A615C-B20D-44F8-B8F2-E52B91AE807A}" destId="{79DD1DDD-95E3-45AC-A447-6DA76114B99C}" srcOrd="1" destOrd="0" parTransId="{A72FF6F1-72C5-4B4A-B532-DB89C866FC0E}" sibTransId="{670B814F-F78D-496B-996F-AB731F125D4B}"/>
    <dgm:cxn modelId="{517BEF71-6D9D-477B-AA47-A07E6B410A28}" type="presOf" srcId="{385B8501-7011-49FD-8E2B-55D271D69E2A}" destId="{A36DFA47-71AD-4BFC-A78E-5740E829CC8E}" srcOrd="0" destOrd="2" presId="urn:microsoft.com/office/officeart/2005/8/layout/vList2"/>
    <dgm:cxn modelId="{6C49066C-7B6A-45FD-8C85-8A1BC17ECCAF}" srcId="{251A4CD8-CAA8-4766-9ACE-A1F14D5F949C}" destId="{C83BC40E-063B-4E09-AC25-DEF9E9BAEFDE}" srcOrd="3" destOrd="0" parTransId="{8EA095BC-2072-4503-827C-AD8E33B78DF4}" sibTransId="{A15CF7F2-363D-409B-AA90-B1F1A4943E5F}"/>
    <dgm:cxn modelId="{7DCD79F8-D889-4C02-BA4C-421A8BDDE715}" type="presOf" srcId="{3ACA5639-1C09-4F11-8A8E-4AC5D9BB515C}" destId="{A36DFA47-71AD-4BFC-A78E-5740E829CC8E}" srcOrd="0" destOrd="0" presId="urn:microsoft.com/office/officeart/2005/8/layout/vList2"/>
    <dgm:cxn modelId="{145C50D1-E114-42D1-A35B-B73694C426C4}" type="presOf" srcId="{C83BC40E-063B-4E09-AC25-DEF9E9BAEFDE}" destId="{A36DFA47-71AD-4BFC-A78E-5740E829CC8E}" srcOrd="0" destOrd="3" presId="urn:microsoft.com/office/officeart/2005/8/layout/vList2"/>
    <dgm:cxn modelId="{8EC11EF9-9655-4B7D-9360-32A10D33D065}" type="presParOf" srcId="{DD04BC68-C23E-4969-9239-170EBC1709F7}" destId="{58418B56-6BBA-4904-B86F-08A369061BA1}" srcOrd="0" destOrd="0" presId="urn:microsoft.com/office/officeart/2005/8/layout/vList2"/>
    <dgm:cxn modelId="{5EAB809F-D4C4-4884-9DA1-F4319D73D1B2}" type="presParOf" srcId="{DD04BC68-C23E-4969-9239-170EBC1709F7}" destId="{A36DFA47-71AD-4BFC-A78E-5740E829CC8E}" srcOrd="1" destOrd="0" presId="urn:microsoft.com/office/officeart/2005/8/layout/vList2"/>
    <dgm:cxn modelId="{B371D547-CBAD-46CD-9E91-66610DF0E0F2}" type="presParOf" srcId="{DD04BC68-C23E-4969-9239-170EBC1709F7}" destId="{F8B6BF9F-2C86-4FF9-8C19-1390EDBC1C13}" srcOrd="2" destOrd="0" presId="urn:microsoft.com/office/officeart/2005/8/layout/vList2"/>
    <dgm:cxn modelId="{0D61EC63-8C81-4D7D-9F69-D9B6765A56FC}" type="presParOf" srcId="{DD04BC68-C23E-4969-9239-170EBC1709F7}" destId="{4E3B2807-E803-4D72-93E2-329C60CA898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602DD0-1FA8-8146-8C91-E317535B62C2}" type="doc">
      <dgm:prSet loTypeId="urn:microsoft.com/office/officeart/2005/8/layout/lProcess3" loCatId="relationship" qsTypeId="urn:microsoft.com/office/officeart/2005/8/quickstyle/simple4" qsCatId="simple" csTypeId="urn:microsoft.com/office/officeart/2005/8/colors/accent1_2" csCatId="accent1" phldr="1"/>
      <dgm:spPr/>
      <dgm:t>
        <a:bodyPr/>
        <a:lstStyle/>
        <a:p>
          <a:endParaRPr lang="en-US"/>
        </a:p>
      </dgm:t>
    </dgm:pt>
    <dgm:pt modelId="{E873690E-83FA-6244-9381-B55B2BDBC288}" type="pres">
      <dgm:prSet presAssocID="{49602DD0-1FA8-8146-8C91-E317535B62C2}" presName="Name0" presStyleCnt="0">
        <dgm:presLayoutVars>
          <dgm:chPref val="3"/>
          <dgm:dir/>
          <dgm:animLvl val="lvl"/>
          <dgm:resizeHandles/>
        </dgm:presLayoutVars>
      </dgm:prSet>
      <dgm:spPr/>
      <dgm:t>
        <a:bodyPr/>
        <a:lstStyle/>
        <a:p>
          <a:endParaRPr lang="nl-BE"/>
        </a:p>
      </dgm:t>
    </dgm:pt>
  </dgm:ptLst>
  <dgm:cxnLst>
    <dgm:cxn modelId="{278D263E-A2C8-B440-9BE7-53447F2546B2}" type="presOf" srcId="{49602DD0-1FA8-8146-8C91-E317535B62C2}" destId="{E873690E-83FA-6244-9381-B55B2BDBC288}"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5AAE37-20AB-4F74-83DA-B582DACF276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5C620A47-B5F8-413C-B72E-0F8F4644DB39}">
      <dgm:prSet custT="1"/>
      <dgm:spPr/>
      <dgm:t>
        <a:bodyPr/>
        <a:lstStyle/>
        <a:p>
          <a:r>
            <a:rPr lang="nl-BE" sz="2000" b="1" noProof="0" dirty="0" smtClean="0"/>
            <a:t>Een gebrekkig rechtssysteem</a:t>
          </a:r>
          <a:endParaRPr lang="nl-BE" sz="2000" b="1" noProof="0" dirty="0"/>
        </a:p>
      </dgm:t>
    </dgm:pt>
    <dgm:pt modelId="{CAC045E3-CAD5-4858-BC20-C9E8757ED0AA}" type="parTrans" cxnId="{F1FC89C4-C060-446E-9991-294B66CAFD43}">
      <dgm:prSet/>
      <dgm:spPr/>
      <dgm:t>
        <a:bodyPr/>
        <a:lstStyle/>
        <a:p>
          <a:endParaRPr lang="en-US"/>
        </a:p>
      </dgm:t>
    </dgm:pt>
    <dgm:pt modelId="{5DC31932-7EB8-42AD-85DF-C2D3D5C9E77A}" type="sibTrans" cxnId="{F1FC89C4-C060-446E-9991-294B66CAFD43}">
      <dgm:prSet/>
      <dgm:spPr/>
      <dgm:t>
        <a:bodyPr/>
        <a:lstStyle/>
        <a:p>
          <a:endParaRPr lang="en-US"/>
        </a:p>
      </dgm:t>
    </dgm:pt>
    <dgm:pt modelId="{36BDDC95-6413-4AAA-8AD7-B989DC2019E4}">
      <dgm:prSet custT="1"/>
      <dgm:spPr/>
      <dgm:t>
        <a:bodyPr/>
        <a:lstStyle/>
        <a:p>
          <a:r>
            <a:rPr lang="nl-BE" sz="2000" b="1" dirty="0" smtClean="0"/>
            <a:t>Gebrek aan gegevens over partnergeweld op het werk</a:t>
          </a:r>
          <a:endParaRPr lang="en-GB" sz="2000" b="1" dirty="0"/>
        </a:p>
      </dgm:t>
    </dgm:pt>
    <dgm:pt modelId="{D0FCB8B8-7210-4A35-9DFF-BAFBCA1D90B8}" type="parTrans" cxnId="{F3BF55E7-BFC9-4F08-88D9-5ABA3400D174}">
      <dgm:prSet/>
      <dgm:spPr/>
      <dgm:t>
        <a:bodyPr/>
        <a:lstStyle/>
        <a:p>
          <a:endParaRPr lang="en-US"/>
        </a:p>
      </dgm:t>
    </dgm:pt>
    <dgm:pt modelId="{ADCF99EC-42A7-4024-8ED8-679C0C20AD1F}" type="sibTrans" cxnId="{F3BF55E7-BFC9-4F08-88D9-5ABA3400D174}">
      <dgm:prSet/>
      <dgm:spPr/>
      <dgm:t>
        <a:bodyPr/>
        <a:lstStyle/>
        <a:p>
          <a:endParaRPr lang="en-US"/>
        </a:p>
      </dgm:t>
    </dgm:pt>
    <dgm:pt modelId="{1AA74EFB-D32C-4FDB-A1BD-8FE248F1269E}">
      <dgm:prSet custT="1"/>
      <dgm:spPr/>
      <dgm:t>
        <a:bodyPr/>
        <a:lstStyle/>
        <a:p>
          <a:r>
            <a:rPr lang="nl-BE" sz="2000" b="1" noProof="0" dirty="0" smtClean="0"/>
            <a:t>Vakbonden niet betrokken bij de ontwikkeling van overheidsbeleid en –strategieën rond geweld op het werk</a:t>
          </a:r>
          <a:endParaRPr lang="nl-BE" sz="2000" b="1" noProof="0" dirty="0"/>
        </a:p>
      </dgm:t>
    </dgm:pt>
    <dgm:pt modelId="{DF1D7291-9FAA-4E72-ACC3-64BB9B1DD1B6}" type="parTrans" cxnId="{A6470895-F0CE-4245-89BE-C4143969038F}">
      <dgm:prSet/>
      <dgm:spPr/>
      <dgm:t>
        <a:bodyPr/>
        <a:lstStyle/>
        <a:p>
          <a:endParaRPr lang="en-US"/>
        </a:p>
      </dgm:t>
    </dgm:pt>
    <dgm:pt modelId="{5AF34F35-F75D-4C64-991E-6AE1320BC9D2}" type="sibTrans" cxnId="{A6470895-F0CE-4245-89BE-C4143969038F}">
      <dgm:prSet/>
      <dgm:spPr/>
      <dgm:t>
        <a:bodyPr/>
        <a:lstStyle/>
        <a:p>
          <a:endParaRPr lang="en-US"/>
        </a:p>
      </dgm:t>
    </dgm:pt>
    <dgm:pt modelId="{B2D4009F-C675-4EAD-A60F-178C07BDA578}">
      <dgm:prSet custT="1"/>
      <dgm:spPr/>
      <dgm:t>
        <a:bodyPr/>
        <a:lstStyle/>
        <a:p>
          <a:r>
            <a:rPr lang="nl-BE" sz="2000" b="1" kern="1200" dirty="0" smtClean="0">
              <a:solidFill>
                <a:prstClr val="black"/>
              </a:solidFill>
              <a:latin typeface="Calibri" panose="020F0502020204030204"/>
              <a:ea typeface="+mn-ea"/>
              <a:cs typeface="+mn-cs"/>
            </a:rPr>
            <a:t>Een opkomende kwestie voor verschillende vakbonden</a:t>
          </a:r>
          <a:endParaRPr lang="en-GB" sz="2000" b="1" kern="1200" dirty="0">
            <a:solidFill>
              <a:prstClr val="black"/>
            </a:solidFill>
            <a:latin typeface="Calibri" panose="020F0502020204030204"/>
            <a:ea typeface="+mn-ea"/>
            <a:cs typeface="+mn-cs"/>
          </a:endParaRPr>
        </a:p>
      </dgm:t>
    </dgm:pt>
    <dgm:pt modelId="{9A482E62-E9DF-41A6-9945-AF0432019ED4}" type="parTrans" cxnId="{DFE46673-4F6A-4DC9-9B83-4159FBD5EB33}">
      <dgm:prSet/>
      <dgm:spPr/>
      <dgm:t>
        <a:bodyPr/>
        <a:lstStyle/>
        <a:p>
          <a:endParaRPr lang="en-US"/>
        </a:p>
      </dgm:t>
    </dgm:pt>
    <dgm:pt modelId="{84F05780-3BA7-4107-821F-C66F313127CC}" type="sibTrans" cxnId="{DFE46673-4F6A-4DC9-9B83-4159FBD5EB33}">
      <dgm:prSet/>
      <dgm:spPr/>
      <dgm:t>
        <a:bodyPr/>
        <a:lstStyle/>
        <a:p>
          <a:endParaRPr lang="en-US"/>
        </a:p>
      </dgm:t>
    </dgm:pt>
    <dgm:pt modelId="{EAB5A72F-572C-40E4-8408-EAAC18D45C5D}">
      <dgm:prSet/>
      <dgm:spPr/>
      <dgm:t>
        <a:bodyPr/>
        <a:lstStyle/>
        <a:p>
          <a:endParaRPr lang="en-GB"/>
        </a:p>
      </dgm:t>
    </dgm:pt>
    <dgm:pt modelId="{016CA64D-5BF6-478C-A10F-D5D77EEFC2A5}" type="parTrans" cxnId="{74DB45A5-DF08-4B1C-A387-75AA12CBA7E4}">
      <dgm:prSet/>
      <dgm:spPr/>
      <dgm:t>
        <a:bodyPr/>
        <a:lstStyle/>
        <a:p>
          <a:endParaRPr lang="en-US"/>
        </a:p>
      </dgm:t>
    </dgm:pt>
    <dgm:pt modelId="{CE56BC29-B4D6-44FA-9314-75CABFD50259}" type="sibTrans" cxnId="{74DB45A5-DF08-4B1C-A387-75AA12CBA7E4}">
      <dgm:prSet/>
      <dgm:spPr/>
      <dgm:t>
        <a:bodyPr/>
        <a:lstStyle/>
        <a:p>
          <a:endParaRPr lang="en-US"/>
        </a:p>
      </dgm:t>
    </dgm:pt>
    <dgm:pt modelId="{D4430EFC-86B4-49F2-9B56-76A678CAAE92}" type="pres">
      <dgm:prSet presAssocID="{C25AAE37-20AB-4F74-83DA-B582DACF276F}" presName="linear" presStyleCnt="0">
        <dgm:presLayoutVars>
          <dgm:dir/>
          <dgm:animLvl val="lvl"/>
          <dgm:resizeHandles val="exact"/>
        </dgm:presLayoutVars>
      </dgm:prSet>
      <dgm:spPr/>
      <dgm:t>
        <a:bodyPr/>
        <a:lstStyle/>
        <a:p>
          <a:endParaRPr lang="nl-BE"/>
        </a:p>
      </dgm:t>
    </dgm:pt>
    <dgm:pt modelId="{00428FFF-5BE6-407A-9E9D-8AF40F1CB240}" type="pres">
      <dgm:prSet presAssocID="{5C620A47-B5F8-413C-B72E-0F8F4644DB39}" presName="parentLin" presStyleCnt="0"/>
      <dgm:spPr/>
    </dgm:pt>
    <dgm:pt modelId="{FFCE7ED7-59BF-443A-B2DB-2850396E46F2}" type="pres">
      <dgm:prSet presAssocID="{5C620A47-B5F8-413C-B72E-0F8F4644DB39}" presName="parentLeftMargin" presStyleLbl="node1" presStyleIdx="0" presStyleCnt="4"/>
      <dgm:spPr/>
      <dgm:t>
        <a:bodyPr/>
        <a:lstStyle/>
        <a:p>
          <a:endParaRPr lang="nl-BE"/>
        </a:p>
      </dgm:t>
    </dgm:pt>
    <dgm:pt modelId="{28ED4595-280A-4BF4-801F-7C6A7C6CC02F}" type="pres">
      <dgm:prSet presAssocID="{5C620A47-B5F8-413C-B72E-0F8F4644DB39}" presName="parentText" presStyleLbl="node1" presStyleIdx="0" presStyleCnt="4">
        <dgm:presLayoutVars>
          <dgm:chMax val="0"/>
          <dgm:bulletEnabled val="1"/>
        </dgm:presLayoutVars>
      </dgm:prSet>
      <dgm:spPr/>
      <dgm:t>
        <a:bodyPr/>
        <a:lstStyle/>
        <a:p>
          <a:endParaRPr lang="nl-BE"/>
        </a:p>
      </dgm:t>
    </dgm:pt>
    <dgm:pt modelId="{6F0BAC7E-220F-4937-B116-B79BFE48CA2A}" type="pres">
      <dgm:prSet presAssocID="{5C620A47-B5F8-413C-B72E-0F8F4644DB39}" presName="negativeSpace" presStyleCnt="0"/>
      <dgm:spPr/>
    </dgm:pt>
    <dgm:pt modelId="{A2B7AA31-F1FC-4165-9E30-1F5EA0729693}" type="pres">
      <dgm:prSet presAssocID="{5C620A47-B5F8-413C-B72E-0F8F4644DB39}" presName="childText" presStyleLbl="conFgAcc1" presStyleIdx="0" presStyleCnt="4">
        <dgm:presLayoutVars>
          <dgm:bulletEnabled val="1"/>
        </dgm:presLayoutVars>
      </dgm:prSet>
      <dgm:spPr/>
    </dgm:pt>
    <dgm:pt modelId="{68CE8EA1-2C73-42D2-954E-1AC0BAA1EAF8}" type="pres">
      <dgm:prSet presAssocID="{5DC31932-7EB8-42AD-85DF-C2D3D5C9E77A}" presName="spaceBetweenRectangles" presStyleCnt="0"/>
      <dgm:spPr/>
    </dgm:pt>
    <dgm:pt modelId="{B0C1A697-82DE-4BD5-9D29-C34C8185FA61}" type="pres">
      <dgm:prSet presAssocID="{36BDDC95-6413-4AAA-8AD7-B989DC2019E4}" presName="parentLin" presStyleCnt="0"/>
      <dgm:spPr/>
    </dgm:pt>
    <dgm:pt modelId="{3CD11586-8144-45A2-8E6C-6A46D6CE113A}" type="pres">
      <dgm:prSet presAssocID="{36BDDC95-6413-4AAA-8AD7-B989DC2019E4}" presName="parentLeftMargin" presStyleLbl="node1" presStyleIdx="0" presStyleCnt="4"/>
      <dgm:spPr/>
      <dgm:t>
        <a:bodyPr/>
        <a:lstStyle/>
        <a:p>
          <a:endParaRPr lang="nl-BE"/>
        </a:p>
      </dgm:t>
    </dgm:pt>
    <dgm:pt modelId="{4C18E58B-F2F9-4E40-B3D4-BB003B008038}" type="pres">
      <dgm:prSet presAssocID="{36BDDC95-6413-4AAA-8AD7-B989DC2019E4}" presName="parentText" presStyleLbl="node1" presStyleIdx="1" presStyleCnt="4">
        <dgm:presLayoutVars>
          <dgm:chMax val="0"/>
          <dgm:bulletEnabled val="1"/>
        </dgm:presLayoutVars>
      </dgm:prSet>
      <dgm:spPr/>
      <dgm:t>
        <a:bodyPr/>
        <a:lstStyle/>
        <a:p>
          <a:endParaRPr lang="nl-BE"/>
        </a:p>
      </dgm:t>
    </dgm:pt>
    <dgm:pt modelId="{4FA14E62-45C8-4EF6-8EE3-97F75536D9E4}" type="pres">
      <dgm:prSet presAssocID="{36BDDC95-6413-4AAA-8AD7-B989DC2019E4}" presName="negativeSpace" presStyleCnt="0"/>
      <dgm:spPr/>
    </dgm:pt>
    <dgm:pt modelId="{E0D4D24B-A92E-49F1-AAEA-F518CCF781B5}" type="pres">
      <dgm:prSet presAssocID="{36BDDC95-6413-4AAA-8AD7-B989DC2019E4}" presName="childText" presStyleLbl="conFgAcc1" presStyleIdx="1" presStyleCnt="4">
        <dgm:presLayoutVars>
          <dgm:bulletEnabled val="1"/>
        </dgm:presLayoutVars>
      </dgm:prSet>
      <dgm:spPr/>
    </dgm:pt>
    <dgm:pt modelId="{5232C1A9-BADF-430E-AF32-C8C88194510F}" type="pres">
      <dgm:prSet presAssocID="{ADCF99EC-42A7-4024-8ED8-679C0C20AD1F}" presName="spaceBetweenRectangles" presStyleCnt="0"/>
      <dgm:spPr/>
    </dgm:pt>
    <dgm:pt modelId="{B2C897B2-F1E3-4BA3-BCBE-44D182049653}" type="pres">
      <dgm:prSet presAssocID="{1AA74EFB-D32C-4FDB-A1BD-8FE248F1269E}" presName="parentLin" presStyleCnt="0"/>
      <dgm:spPr/>
    </dgm:pt>
    <dgm:pt modelId="{B8158DF2-6BCA-45B3-BF02-EADF349D39A7}" type="pres">
      <dgm:prSet presAssocID="{1AA74EFB-D32C-4FDB-A1BD-8FE248F1269E}" presName="parentLeftMargin" presStyleLbl="node1" presStyleIdx="1" presStyleCnt="4"/>
      <dgm:spPr/>
      <dgm:t>
        <a:bodyPr/>
        <a:lstStyle/>
        <a:p>
          <a:endParaRPr lang="nl-BE"/>
        </a:p>
      </dgm:t>
    </dgm:pt>
    <dgm:pt modelId="{FDD1CED3-9B50-456D-9C68-9C580B241FE9}" type="pres">
      <dgm:prSet presAssocID="{1AA74EFB-D32C-4FDB-A1BD-8FE248F1269E}" presName="parentText" presStyleLbl="node1" presStyleIdx="2" presStyleCnt="4">
        <dgm:presLayoutVars>
          <dgm:chMax val="0"/>
          <dgm:bulletEnabled val="1"/>
        </dgm:presLayoutVars>
      </dgm:prSet>
      <dgm:spPr/>
      <dgm:t>
        <a:bodyPr/>
        <a:lstStyle/>
        <a:p>
          <a:endParaRPr lang="nl-BE"/>
        </a:p>
      </dgm:t>
    </dgm:pt>
    <dgm:pt modelId="{3D77312E-C2B5-4D56-B181-99595F5C4836}" type="pres">
      <dgm:prSet presAssocID="{1AA74EFB-D32C-4FDB-A1BD-8FE248F1269E}" presName="negativeSpace" presStyleCnt="0"/>
      <dgm:spPr/>
    </dgm:pt>
    <dgm:pt modelId="{5E6C9A6B-A998-4477-B0B7-D1ECBFCA9890}" type="pres">
      <dgm:prSet presAssocID="{1AA74EFB-D32C-4FDB-A1BD-8FE248F1269E}" presName="childText" presStyleLbl="conFgAcc1" presStyleIdx="2" presStyleCnt="4">
        <dgm:presLayoutVars>
          <dgm:bulletEnabled val="1"/>
        </dgm:presLayoutVars>
      </dgm:prSet>
      <dgm:spPr/>
    </dgm:pt>
    <dgm:pt modelId="{424EF2EB-80F1-4874-9CE4-2C13BD11EE01}" type="pres">
      <dgm:prSet presAssocID="{5AF34F35-F75D-4C64-991E-6AE1320BC9D2}" presName="spaceBetweenRectangles" presStyleCnt="0"/>
      <dgm:spPr/>
    </dgm:pt>
    <dgm:pt modelId="{FAD07F3A-454A-49D2-9F6F-84A372FBA1F7}" type="pres">
      <dgm:prSet presAssocID="{B2D4009F-C675-4EAD-A60F-178C07BDA578}" presName="parentLin" presStyleCnt="0"/>
      <dgm:spPr/>
    </dgm:pt>
    <dgm:pt modelId="{22D087EF-D5F0-424F-913F-E85F518DDC5C}" type="pres">
      <dgm:prSet presAssocID="{B2D4009F-C675-4EAD-A60F-178C07BDA578}" presName="parentLeftMargin" presStyleLbl="node1" presStyleIdx="2" presStyleCnt="4"/>
      <dgm:spPr/>
      <dgm:t>
        <a:bodyPr/>
        <a:lstStyle/>
        <a:p>
          <a:endParaRPr lang="nl-BE"/>
        </a:p>
      </dgm:t>
    </dgm:pt>
    <dgm:pt modelId="{69AC947C-B63D-41BC-B94E-58355E118E31}" type="pres">
      <dgm:prSet presAssocID="{B2D4009F-C675-4EAD-A60F-178C07BDA578}" presName="parentText" presStyleLbl="node1" presStyleIdx="3" presStyleCnt="4">
        <dgm:presLayoutVars>
          <dgm:chMax val="0"/>
          <dgm:bulletEnabled val="1"/>
        </dgm:presLayoutVars>
      </dgm:prSet>
      <dgm:spPr/>
      <dgm:t>
        <a:bodyPr/>
        <a:lstStyle/>
        <a:p>
          <a:endParaRPr lang="nl-BE"/>
        </a:p>
      </dgm:t>
    </dgm:pt>
    <dgm:pt modelId="{950836F5-85D3-45DD-BB5A-EB56107F2866}" type="pres">
      <dgm:prSet presAssocID="{B2D4009F-C675-4EAD-A60F-178C07BDA578}" presName="negativeSpace" presStyleCnt="0"/>
      <dgm:spPr/>
    </dgm:pt>
    <dgm:pt modelId="{9ABAA363-D129-4B91-924A-382DD1D72215}" type="pres">
      <dgm:prSet presAssocID="{B2D4009F-C675-4EAD-A60F-178C07BDA578}" presName="childText" presStyleLbl="conFgAcc1" presStyleIdx="3" presStyleCnt="4">
        <dgm:presLayoutVars>
          <dgm:bulletEnabled val="1"/>
        </dgm:presLayoutVars>
      </dgm:prSet>
      <dgm:spPr/>
      <dgm:t>
        <a:bodyPr/>
        <a:lstStyle/>
        <a:p>
          <a:endParaRPr lang="nl-BE"/>
        </a:p>
      </dgm:t>
    </dgm:pt>
  </dgm:ptLst>
  <dgm:cxnLst>
    <dgm:cxn modelId="{DFE46673-4F6A-4DC9-9B83-4159FBD5EB33}" srcId="{C25AAE37-20AB-4F74-83DA-B582DACF276F}" destId="{B2D4009F-C675-4EAD-A60F-178C07BDA578}" srcOrd="3" destOrd="0" parTransId="{9A482E62-E9DF-41A6-9945-AF0432019ED4}" sibTransId="{84F05780-3BA7-4107-821F-C66F313127CC}"/>
    <dgm:cxn modelId="{5D69606E-524E-428F-9F61-9097A8A8C4F7}" type="presOf" srcId="{1AA74EFB-D32C-4FDB-A1BD-8FE248F1269E}" destId="{FDD1CED3-9B50-456D-9C68-9C580B241FE9}" srcOrd="1" destOrd="0" presId="urn:microsoft.com/office/officeart/2005/8/layout/list1"/>
    <dgm:cxn modelId="{95B11BBF-1559-4A54-9549-5D72D5695798}" type="presOf" srcId="{EAB5A72F-572C-40E4-8408-EAAC18D45C5D}" destId="{9ABAA363-D129-4B91-924A-382DD1D72215}" srcOrd="0" destOrd="0" presId="urn:microsoft.com/office/officeart/2005/8/layout/list1"/>
    <dgm:cxn modelId="{CC0E730D-D070-4736-BD56-BD90C29024A7}" type="presOf" srcId="{36BDDC95-6413-4AAA-8AD7-B989DC2019E4}" destId="{3CD11586-8144-45A2-8E6C-6A46D6CE113A}" srcOrd="0" destOrd="0" presId="urn:microsoft.com/office/officeart/2005/8/layout/list1"/>
    <dgm:cxn modelId="{F3BF55E7-BFC9-4F08-88D9-5ABA3400D174}" srcId="{C25AAE37-20AB-4F74-83DA-B582DACF276F}" destId="{36BDDC95-6413-4AAA-8AD7-B989DC2019E4}" srcOrd="1" destOrd="0" parTransId="{D0FCB8B8-7210-4A35-9DFF-BAFBCA1D90B8}" sibTransId="{ADCF99EC-42A7-4024-8ED8-679C0C20AD1F}"/>
    <dgm:cxn modelId="{08DB3DDE-B99C-4A3A-A435-76BC0030EB1C}" type="presOf" srcId="{36BDDC95-6413-4AAA-8AD7-B989DC2019E4}" destId="{4C18E58B-F2F9-4E40-B3D4-BB003B008038}" srcOrd="1" destOrd="0" presId="urn:microsoft.com/office/officeart/2005/8/layout/list1"/>
    <dgm:cxn modelId="{08478C60-DAEA-45BF-9728-438EBF7DF2E6}" type="presOf" srcId="{B2D4009F-C675-4EAD-A60F-178C07BDA578}" destId="{69AC947C-B63D-41BC-B94E-58355E118E31}" srcOrd="1" destOrd="0" presId="urn:microsoft.com/office/officeart/2005/8/layout/list1"/>
    <dgm:cxn modelId="{74DB45A5-DF08-4B1C-A387-75AA12CBA7E4}" srcId="{B2D4009F-C675-4EAD-A60F-178C07BDA578}" destId="{EAB5A72F-572C-40E4-8408-EAAC18D45C5D}" srcOrd="0" destOrd="0" parTransId="{016CA64D-5BF6-478C-A10F-D5D77EEFC2A5}" sibTransId="{CE56BC29-B4D6-44FA-9314-75CABFD50259}"/>
    <dgm:cxn modelId="{0EA41E8A-DA3A-4431-9AB6-B2F39B30A12C}" type="presOf" srcId="{C25AAE37-20AB-4F74-83DA-B582DACF276F}" destId="{D4430EFC-86B4-49F2-9B56-76A678CAAE92}" srcOrd="0" destOrd="0" presId="urn:microsoft.com/office/officeart/2005/8/layout/list1"/>
    <dgm:cxn modelId="{A6470895-F0CE-4245-89BE-C4143969038F}" srcId="{C25AAE37-20AB-4F74-83DA-B582DACF276F}" destId="{1AA74EFB-D32C-4FDB-A1BD-8FE248F1269E}" srcOrd="2" destOrd="0" parTransId="{DF1D7291-9FAA-4E72-ACC3-64BB9B1DD1B6}" sibTransId="{5AF34F35-F75D-4C64-991E-6AE1320BC9D2}"/>
    <dgm:cxn modelId="{F1FC89C4-C060-446E-9991-294B66CAFD43}" srcId="{C25AAE37-20AB-4F74-83DA-B582DACF276F}" destId="{5C620A47-B5F8-413C-B72E-0F8F4644DB39}" srcOrd="0" destOrd="0" parTransId="{CAC045E3-CAD5-4858-BC20-C9E8757ED0AA}" sibTransId="{5DC31932-7EB8-42AD-85DF-C2D3D5C9E77A}"/>
    <dgm:cxn modelId="{A56CF244-32FC-4720-A438-356E21A98A29}" type="presOf" srcId="{5C620A47-B5F8-413C-B72E-0F8F4644DB39}" destId="{FFCE7ED7-59BF-443A-B2DB-2850396E46F2}" srcOrd="0" destOrd="0" presId="urn:microsoft.com/office/officeart/2005/8/layout/list1"/>
    <dgm:cxn modelId="{74FBAB90-4F7C-401C-8F96-E1ECE863B306}" type="presOf" srcId="{1AA74EFB-D32C-4FDB-A1BD-8FE248F1269E}" destId="{B8158DF2-6BCA-45B3-BF02-EADF349D39A7}" srcOrd="0" destOrd="0" presId="urn:microsoft.com/office/officeart/2005/8/layout/list1"/>
    <dgm:cxn modelId="{A4F5E712-2350-406C-A8D7-122786DDEB6C}" type="presOf" srcId="{5C620A47-B5F8-413C-B72E-0F8F4644DB39}" destId="{28ED4595-280A-4BF4-801F-7C6A7C6CC02F}" srcOrd="1" destOrd="0" presId="urn:microsoft.com/office/officeart/2005/8/layout/list1"/>
    <dgm:cxn modelId="{545C87C0-1799-47BE-90E4-80431ABD1EFE}" type="presOf" srcId="{B2D4009F-C675-4EAD-A60F-178C07BDA578}" destId="{22D087EF-D5F0-424F-913F-E85F518DDC5C}" srcOrd="0" destOrd="0" presId="urn:microsoft.com/office/officeart/2005/8/layout/list1"/>
    <dgm:cxn modelId="{05CBE805-86BB-4E92-97D4-4FBC417EB760}" type="presParOf" srcId="{D4430EFC-86B4-49F2-9B56-76A678CAAE92}" destId="{00428FFF-5BE6-407A-9E9D-8AF40F1CB240}" srcOrd="0" destOrd="0" presId="urn:microsoft.com/office/officeart/2005/8/layout/list1"/>
    <dgm:cxn modelId="{DD3F8104-E5DB-44B1-8C2E-E7B13E62F050}" type="presParOf" srcId="{00428FFF-5BE6-407A-9E9D-8AF40F1CB240}" destId="{FFCE7ED7-59BF-443A-B2DB-2850396E46F2}" srcOrd="0" destOrd="0" presId="urn:microsoft.com/office/officeart/2005/8/layout/list1"/>
    <dgm:cxn modelId="{4F288F57-0D90-4D50-8DE3-90BFAD4E13C4}" type="presParOf" srcId="{00428FFF-5BE6-407A-9E9D-8AF40F1CB240}" destId="{28ED4595-280A-4BF4-801F-7C6A7C6CC02F}" srcOrd="1" destOrd="0" presId="urn:microsoft.com/office/officeart/2005/8/layout/list1"/>
    <dgm:cxn modelId="{146017CD-3321-464D-828C-CFC02143C7AB}" type="presParOf" srcId="{D4430EFC-86B4-49F2-9B56-76A678CAAE92}" destId="{6F0BAC7E-220F-4937-B116-B79BFE48CA2A}" srcOrd="1" destOrd="0" presId="urn:microsoft.com/office/officeart/2005/8/layout/list1"/>
    <dgm:cxn modelId="{8C4286D9-79DD-4E2A-A764-CEF0DAE0AB67}" type="presParOf" srcId="{D4430EFC-86B4-49F2-9B56-76A678CAAE92}" destId="{A2B7AA31-F1FC-4165-9E30-1F5EA0729693}" srcOrd="2" destOrd="0" presId="urn:microsoft.com/office/officeart/2005/8/layout/list1"/>
    <dgm:cxn modelId="{3C56D023-AFE2-4A15-8712-0352CFE09F05}" type="presParOf" srcId="{D4430EFC-86B4-49F2-9B56-76A678CAAE92}" destId="{68CE8EA1-2C73-42D2-954E-1AC0BAA1EAF8}" srcOrd="3" destOrd="0" presId="urn:microsoft.com/office/officeart/2005/8/layout/list1"/>
    <dgm:cxn modelId="{95A72907-DD44-4B3D-B73B-B3BDD49C1D54}" type="presParOf" srcId="{D4430EFC-86B4-49F2-9B56-76A678CAAE92}" destId="{B0C1A697-82DE-4BD5-9D29-C34C8185FA61}" srcOrd="4" destOrd="0" presId="urn:microsoft.com/office/officeart/2005/8/layout/list1"/>
    <dgm:cxn modelId="{62D94345-FBF7-4F69-B598-D47E64F1D598}" type="presParOf" srcId="{B0C1A697-82DE-4BD5-9D29-C34C8185FA61}" destId="{3CD11586-8144-45A2-8E6C-6A46D6CE113A}" srcOrd="0" destOrd="0" presId="urn:microsoft.com/office/officeart/2005/8/layout/list1"/>
    <dgm:cxn modelId="{BB58CC3E-F3B4-417B-8D33-433AEFB49AA6}" type="presParOf" srcId="{B0C1A697-82DE-4BD5-9D29-C34C8185FA61}" destId="{4C18E58B-F2F9-4E40-B3D4-BB003B008038}" srcOrd="1" destOrd="0" presId="urn:microsoft.com/office/officeart/2005/8/layout/list1"/>
    <dgm:cxn modelId="{4E470DB1-07C4-44B9-9F92-9851C1E4E4B5}" type="presParOf" srcId="{D4430EFC-86B4-49F2-9B56-76A678CAAE92}" destId="{4FA14E62-45C8-4EF6-8EE3-97F75536D9E4}" srcOrd="5" destOrd="0" presId="urn:microsoft.com/office/officeart/2005/8/layout/list1"/>
    <dgm:cxn modelId="{90F62B0F-674F-45EA-9FF9-BB0214BB83AE}" type="presParOf" srcId="{D4430EFC-86B4-49F2-9B56-76A678CAAE92}" destId="{E0D4D24B-A92E-49F1-AAEA-F518CCF781B5}" srcOrd="6" destOrd="0" presId="urn:microsoft.com/office/officeart/2005/8/layout/list1"/>
    <dgm:cxn modelId="{6308CA9E-3FCD-4111-B0E7-8E7391496486}" type="presParOf" srcId="{D4430EFC-86B4-49F2-9B56-76A678CAAE92}" destId="{5232C1A9-BADF-430E-AF32-C8C88194510F}" srcOrd="7" destOrd="0" presId="urn:microsoft.com/office/officeart/2005/8/layout/list1"/>
    <dgm:cxn modelId="{FBC09B8D-5B82-4A53-A2A6-57AF126814C6}" type="presParOf" srcId="{D4430EFC-86B4-49F2-9B56-76A678CAAE92}" destId="{B2C897B2-F1E3-4BA3-BCBE-44D182049653}" srcOrd="8" destOrd="0" presId="urn:microsoft.com/office/officeart/2005/8/layout/list1"/>
    <dgm:cxn modelId="{A0EDFFD9-0DFE-482C-96F2-B8BB5C4D4D65}" type="presParOf" srcId="{B2C897B2-F1E3-4BA3-BCBE-44D182049653}" destId="{B8158DF2-6BCA-45B3-BF02-EADF349D39A7}" srcOrd="0" destOrd="0" presId="urn:microsoft.com/office/officeart/2005/8/layout/list1"/>
    <dgm:cxn modelId="{7861AE8F-5532-4EF9-889E-21F06FF8BFDC}" type="presParOf" srcId="{B2C897B2-F1E3-4BA3-BCBE-44D182049653}" destId="{FDD1CED3-9B50-456D-9C68-9C580B241FE9}" srcOrd="1" destOrd="0" presId="urn:microsoft.com/office/officeart/2005/8/layout/list1"/>
    <dgm:cxn modelId="{F118B36E-4A94-401C-A424-6C9FF4B9190D}" type="presParOf" srcId="{D4430EFC-86B4-49F2-9B56-76A678CAAE92}" destId="{3D77312E-C2B5-4D56-B181-99595F5C4836}" srcOrd="9" destOrd="0" presId="urn:microsoft.com/office/officeart/2005/8/layout/list1"/>
    <dgm:cxn modelId="{24E07B1C-E38E-4FCC-A062-E82D5B66B912}" type="presParOf" srcId="{D4430EFC-86B4-49F2-9B56-76A678CAAE92}" destId="{5E6C9A6B-A998-4477-B0B7-D1ECBFCA9890}" srcOrd="10" destOrd="0" presId="urn:microsoft.com/office/officeart/2005/8/layout/list1"/>
    <dgm:cxn modelId="{B10A8188-F9A5-4C03-87D2-FB0CDE879B1A}" type="presParOf" srcId="{D4430EFC-86B4-49F2-9B56-76A678CAAE92}" destId="{424EF2EB-80F1-4874-9CE4-2C13BD11EE01}" srcOrd="11" destOrd="0" presId="urn:microsoft.com/office/officeart/2005/8/layout/list1"/>
    <dgm:cxn modelId="{959F1649-D1F3-4790-8DBA-B8156E175A98}" type="presParOf" srcId="{D4430EFC-86B4-49F2-9B56-76A678CAAE92}" destId="{FAD07F3A-454A-49D2-9F6F-84A372FBA1F7}" srcOrd="12" destOrd="0" presId="urn:microsoft.com/office/officeart/2005/8/layout/list1"/>
    <dgm:cxn modelId="{4BEACB05-D39A-4A40-BC5B-B98259859DC7}" type="presParOf" srcId="{FAD07F3A-454A-49D2-9F6F-84A372FBA1F7}" destId="{22D087EF-D5F0-424F-913F-E85F518DDC5C}" srcOrd="0" destOrd="0" presId="urn:microsoft.com/office/officeart/2005/8/layout/list1"/>
    <dgm:cxn modelId="{34C7AF42-DD1C-4C91-A182-B2BBEE9F5B24}" type="presParOf" srcId="{FAD07F3A-454A-49D2-9F6F-84A372FBA1F7}" destId="{69AC947C-B63D-41BC-B94E-58355E118E31}" srcOrd="1" destOrd="0" presId="urn:microsoft.com/office/officeart/2005/8/layout/list1"/>
    <dgm:cxn modelId="{74D5C9F3-C098-4C92-BC47-4BE1213DD0ED}" type="presParOf" srcId="{D4430EFC-86B4-49F2-9B56-76A678CAAE92}" destId="{950836F5-85D3-45DD-BB5A-EB56107F2866}" srcOrd="13" destOrd="0" presId="urn:microsoft.com/office/officeart/2005/8/layout/list1"/>
    <dgm:cxn modelId="{AC08BD61-571D-4A20-BBA8-94FC7EF13E30}" type="presParOf" srcId="{D4430EFC-86B4-49F2-9B56-76A678CAAE92}" destId="{9ABAA363-D129-4B91-924A-382DD1D7221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9F1B3B-139A-4F1C-AAE2-A8D73E5DD9E6}"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96FC4B95-0274-4B81-893C-BD36F2FD3575}">
      <dgm:prSet/>
      <dgm:spPr/>
      <dgm:t>
        <a:bodyPr/>
        <a:lstStyle/>
        <a:p>
          <a:r>
            <a:rPr lang="nl-BE" b="1" noProof="0" dirty="0" smtClean="0"/>
            <a:t>Opleiding van vakbondsafgevaardigden</a:t>
          </a:r>
          <a:endParaRPr lang="nl-BE" noProof="0" dirty="0">
            <a:solidFill>
              <a:srgbClr val="FF0000"/>
            </a:solidFill>
          </a:endParaRPr>
        </a:p>
      </dgm:t>
    </dgm:pt>
    <dgm:pt modelId="{7A7EA1BE-EED8-490F-8158-DB81072B1417}" type="parTrans" cxnId="{66002950-30AE-4B8E-93A9-14F02DEA3C35}">
      <dgm:prSet/>
      <dgm:spPr/>
      <dgm:t>
        <a:bodyPr/>
        <a:lstStyle/>
        <a:p>
          <a:endParaRPr lang="en-US"/>
        </a:p>
      </dgm:t>
    </dgm:pt>
    <dgm:pt modelId="{DED9D959-B928-4867-8B2B-13AA30DBA304}" type="sibTrans" cxnId="{66002950-30AE-4B8E-93A9-14F02DEA3C35}">
      <dgm:prSet/>
      <dgm:spPr/>
      <dgm:t>
        <a:bodyPr/>
        <a:lstStyle/>
        <a:p>
          <a:endParaRPr lang="en-US"/>
        </a:p>
      </dgm:t>
    </dgm:pt>
    <dgm:pt modelId="{A2EF7C36-3DC6-4F17-8A10-4CE1F7F0733F}">
      <dgm:prSet/>
      <dgm:spPr/>
      <dgm:t>
        <a:bodyPr/>
        <a:lstStyle/>
        <a:p>
          <a:r>
            <a:rPr lang="nl-BE" b="1" noProof="0" dirty="0" smtClean="0"/>
            <a:t>Bewustmaking van vakbondsleden, </a:t>
          </a:r>
          <a:r>
            <a:rPr lang="nl-BE" b="1" noProof="0" dirty="0" smtClean="0">
              <a:solidFill>
                <a:srgbClr val="FF0000"/>
              </a:solidFill>
            </a:rPr>
            <a:t>vakbondsleiders</a:t>
          </a:r>
          <a:r>
            <a:rPr lang="nl-BE" b="1" noProof="0" dirty="0" smtClean="0"/>
            <a:t> en werkneemsters</a:t>
          </a:r>
          <a:endParaRPr lang="nl-BE" b="1" noProof="0" dirty="0"/>
        </a:p>
      </dgm:t>
    </dgm:pt>
    <dgm:pt modelId="{92E3EF66-EFA0-48AC-9D53-BA220AD6F3B7}" type="parTrans" cxnId="{F815827E-FA82-4ED9-A74B-4FA98C1F1510}">
      <dgm:prSet/>
      <dgm:spPr/>
      <dgm:t>
        <a:bodyPr/>
        <a:lstStyle/>
        <a:p>
          <a:endParaRPr lang="en-US"/>
        </a:p>
      </dgm:t>
    </dgm:pt>
    <dgm:pt modelId="{7F2CAA89-D141-4AC0-B65E-1A87BEF7453D}" type="sibTrans" cxnId="{F815827E-FA82-4ED9-A74B-4FA98C1F1510}">
      <dgm:prSet/>
      <dgm:spPr/>
      <dgm:t>
        <a:bodyPr/>
        <a:lstStyle/>
        <a:p>
          <a:endParaRPr lang="en-US"/>
        </a:p>
      </dgm:t>
    </dgm:pt>
    <dgm:pt modelId="{06C0BFCE-0DD9-4E4D-8CE6-01841859B35E}">
      <dgm:prSet/>
      <dgm:spPr/>
      <dgm:t>
        <a:bodyPr/>
        <a:lstStyle/>
        <a:p>
          <a:r>
            <a:rPr lang="nl-BE" b="1" noProof="0" dirty="0" smtClean="0"/>
            <a:t>Lobbyen voor een wettelijk kader rond gendergerelateerd geweld op het werk</a:t>
          </a:r>
          <a:endParaRPr lang="nl-BE" noProof="0" dirty="0"/>
        </a:p>
      </dgm:t>
    </dgm:pt>
    <dgm:pt modelId="{7F59A6A7-D793-4A54-B762-782605C141E1}" type="sibTrans" cxnId="{7EB479DF-410C-44E2-AD96-75DD78A7C7B3}">
      <dgm:prSet/>
      <dgm:spPr/>
      <dgm:t>
        <a:bodyPr/>
        <a:lstStyle/>
        <a:p>
          <a:endParaRPr lang="en-US"/>
        </a:p>
      </dgm:t>
    </dgm:pt>
    <dgm:pt modelId="{9DA34D98-C3DD-4EC8-A0AB-970C3D71A03D}" type="parTrans" cxnId="{7EB479DF-410C-44E2-AD96-75DD78A7C7B3}">
      <dgm:prSet/>
      <dgm:spPr/>
      <dgm:t>
        <a:bodyPr/>
        <a:lstStyle/>
        <a:p>
          <a:endParaRPr lang="en-US"/>
        </a:p>
      </dgm:t>
    </dgm:pt>
    <dgm:pt modelId="{15ABB92B-D718-4889-B636-7D361DC18423}">
      <dgm:prSet/>
      <dgm:spPr/>
      <dgm:t>
        <a:bodyPr/>
        <a:lstStyle/>
        <a:p>
          <a:r>
            <a:rPr lang="nl-BE" b="1" noProof="0" dirty="0" smtClean="0"/>
            <a:t>Partnerships met organisaties die rond partnergeweld werken</a:t>
          </a:r>
          <a:endParaRPr lang="nl-BE" noProof="0" dirty="0"/>
        </a:p>
      </dgm:t>
    </dgm:pt>
    <dgm:pt modelId="{04AFDC72-6861-440D-822F-CAB2E5CF92EE}" type="sibTrans" cxnId="{1E764B7A-4819-4B95-9F35-C7209F0CD0C0}">
      <dgm:prSet/>
      <dgm:spPr/>
      <dgm:t>
        <a:bodyPr/>
        <a:lstStyle/>
        <a:p>
          <a:endParaRPr lang="en-US"/>
        </a:p>
      </dgm:t>
    </dgm:pt>
    <dgm:pt modelId="{5B1DA776-E1F5-4ADE-8432-FC37465A4BEE}" type="parTrans" cxnId="{1E764B7A-4819-4B95-9F35-C7209F0CD0C0}">
      <dgm:prSet/>
      <dgm:spPr/>
      <dgm:t>
        <a:bodyPr/>
        <a:lstStyle/>
        <a:p>
          <a:endParaRPr lang="en-US"/>
        </a:p>
      </dgm:t>
    </dgm:pt>
    <dgm:pt modelId="{EF07C846-6F0B-46C9-ABE0-62AA194E7CBB}">
      <dgm:prSet/>
      <dgm:spPr/>
      <dgm:t>
        <a:bodyPr/>
        <a:lstStyle/>
        <a:p>
          <a:r>
            <a:rPr lang="nl-BE" b="1" noProof="0" dirty="0" smtClean="0"/>
            <a:t>Bewijzen verzamelen van de impact van partnergeweld op het werk</a:t>
          </a:r>
          <a:endParaRPr lang="nl-BE" b="1" noProof="0" dirty="0"/>
        </a:p>
      </dgm:t>
    </dgm:pt>
    <dgm:pt modelId="{E41BC274-F252-4B39-9E16-6836204A1AC4}" type="sibTrans" cxnId="{904D316A-ADBE-4A63-AF00-864F171F4A0F}">
      <dgm:prSet/>
      <dgm:spPr/>
      <dgm:t>
        <a:bodyPr/>
        <a:lstStyle/>
        <a:p>
          <a:endParaRPr lang="en-US"/>
        </a:p>
      </dgm:t>
    </dgm:pt>
    <dgm:pt modelId="{30A24A33-FC5E-43F5-BA94-E0D9EA64FB56}" type="parTrans" cxnId="{904D316A-ADBE-4A63-AF00-864F171F4A0F}">
      <dgm:prSet/>
      <dgm:spPr/>
      <dgm:t>
        <a:bodyPr/>
        <a:lstStyle/>
        <a:p>
          <a:endParaRPr lang="en-US"/>
        </a:p>
      </dgm:t>
    </dgm:pt>
    <dgm:pt modelId="{B3F56FEC-B514-41C1-80EF-96F4F9324BFE}">
      <dgm:prSet/>
      <dgm:spPr/>
      <dgm:t>
        <a:bodyPr/>
        <a:lstStyle/>
        <a:p>
          <a:r>
            <a:rPr lang="nl-BE" b="1" noProof="0" dirty="0" smtClean="0"/>
            <a:t>Vakbondscampagnes</a:t>
          </a:r>
          <a:endParaRPr lang="nl-BE" noProof="0" dirty="0"/>
        </a:p>
      </dgm:t>
    </dgm:pt>
    <dgm:pt modelId="{31B68311-14C1-458E-9236-0462381DABFB}" type="sibTrans" cxnId="{23BA9D63-433A-4A69-B18B-9E4154A64E6B}">
      <dgm:prSet/>
      <dgm:spPr/>
      <dgm:t>
        <a:bodyPr/>
        <a:lstStyle/>
        <a:p>
          <a:endParaRPr lang="en-US"/>
        </a:p>
      </dgm:t>
    </dgm:pt>
    <dgm:pt modelId="{EA6672D1-C8B1-4D01-B039-BF8B9EF20CC2}" type="parTrans" cxnId="{23BA9D63-433A-4A69-B18B-9E4154A64E6B}">
      <dgm:prSet/>
      <dgm:spPr/>
      <dgm:t>
        <a:bodyPr/>
        <a:lstStyle/>
        <a:p>
          <a:endParaRPr lang="en-US"/>
        </a:p>
      </dgm:t>
    </dgm:pt>
    <dgm:pt modelId="{17533147-08BC-4857-97B6-AB31C43B903C}">
      <dgm:prSet/>
      <dgm:spPr>
        <a:solidFill>
          <a:schemeClr val="bg1"/>
        </a:solidFill>
      </dgm:spPr>
      <dgm:t>
        <a:bodyPr/>
        <a:lstStyle/>
        <a:p>
          <a:endParaRPr lang="en-GB" dirty="0">
            <a:solidFill>
              <a:schemeClr val="accent1"/>
            </a:solidFill>
          </a:endParaRPr>
        </a:p>
      </dgm:t>
    </dgm:pt>
    <dgm:pt modelId="{8E353DDE-C174-4EFA-A2E0-C4C090EBE389}" type="sibTrans" cxnId="{A9B42E3A-C958-4FE2-BB30-8A84DA7A1FF3}">
      <dgm:prSet/>
      <dgm:spPr/>
      <dgm:t>
        <a:bodyPr/>
        <a:lstStyle/>
        <a:p>
          <a:endParaRPr lang="en-US"/>
        </a:p>
      </dgm:t>
    </dgm:pt>
    <dgm:pt modelId="{AB6C4D2E-5EFA-4E6A-92B0-4F5868C57B45}" type="parTrans" cxnId="{A9B42E3A-C958-4FE2-BB30-8A84DA7A1FF3}">
      <dgm:prSet/>
      <dgm:spPr/>
      <dgm:t>
        <a:bodyPr/>
        <a:lstStyle/>
        <a:p>
          <a:endParaRPr lang="en-US"/>
        </a:p>
      </dgm:t>
    </dgm:pt>
    <dgm:pt modelId="{ED609DC4-A7C0-49CE-8CD2-744E1BBB5B9A}">
      <dgm:prSet/>
      <dgm:spPr>
        <a:solidFill>
          <a:schemeClr val="bg1"/>
        </a:solidFill>
      </dgm:spPr>
      <dgm:t>
        <a:bodyPr/>
        <a:lstStyle/>
        <a:p>
          <a:endParaRPr lang="en-GB" dirty="0">
            <a:solidFill>
              <a:schemeClr val="accent1"/>
            </a:solidFill>
          </a:endParaRPr>
        </a:p>
      </dgm:t>
    </dgm:pt>
    <dgm:pt modelId="{59B5261B-7A42-4D10-8D4D-354D179EE01B}" type="sibTrans" cxnId="{8BC41A85-4E35-4E50-B1F9-1C984BBD8C13}">
      <dgm:prSet/>
      <dgm:spPr/>
      <dgm:t>
        <a:bodyPr/>
        <a:lstStyle/>
        <a:p>
          <a:endParaRPr lang="en-US"/>
        </a:p>
      </dgm:t>
    </dgm:pt>
    <dgm:pt modelId="{0D9C20CB-0221-4AD4-8B76-AE24AE11A101}" type="parTrans" cxnId="{8BC41A85-4E35-4E50-B1F9-1C984BBD8C13}">
      <dgm:prSet/>
      <dgm:spPr/>
      <dgm:t>
        <a:bodyPr/>
        <a:lstStyle/>
        <a:p>
          <a:endParaRPr lang="en-US"/>
        </a:p>
      </dgm:t>
    </dgm:pt>
    <dgm:pt modelId="{C708B04E-52F8-42F2-8768-B731F384E70E}" type="pres">
      <dgm:prSet presAssocID="{0E9F1B3B-139A-4F1C-AAE2-A8D73E5DD9E6}" presName="diagram" presStyleCnt="0">
        <dgm:presLayoutVars>
          <dgm:dir/>
          <dgm:resizeHandles val="exact"/>
        </dgm:presLayoutVars>
      </dgm:prSet>
      <dgm:spPr/>
      <dgm:t>
        <a:bodyPr/>
        <a:lstStyle/>
        <a:p>
          <a:endParaRPr lang="nl-BE"/>
        </a:p>
      </dgm:t>
    </dgm:pt>
    <dgm:pt modelId="{B5DB85C3-94E0-4AC4-AACF-C5031E56EC77}" type="pres">
      <dgm:prSet presAssocID="{96FC4B95-0274-4B81-893C-BD36F2FD3575}" presName="node" presStyleLbl="node1" presStyleIdx="0" presStyleCnt="8">
        <dgm:presLayoutVars>
          <dgm:bulletEnabled val="1"/>
        </dgm:presLayoutVars>
      </dgm:prSet>
      <dgm:spPr/>
      <dgm:t>
        <a:bodyPr/>
        <a:lstStyle/>
        <a:p>
          <a:endParaRPr lang="nl-BE"/>
        </a:p>
      </dgm:t>
    </dgm:pt>
    <dgm:pt modelId="{739C62F5-DD7E-46F9-97F6-46E316D0DC50}" type="pres">
      <dgm:prSet presAssocID="{DED9D959-B928-4867-8B2B-13AA30DBA304}" presName="sibTrans" presStyleCnt="0"/>
      <dgm:spPr/>
    </dgm:pt>
    <dgm:pt modelId="{33F6064C-6967-4ABC-B8A5-F09D42910859}" type="pres">
      <dgm:prSet presAssocID="{A2EF7C36-3DC6-4F17-8A10-4CE1F7F0733F}" presName="node" presStyleLbl="node1" presStyleIdx="1" presStyleCnt="8">
        <dgm:presLayoutVars>
          <dgm:bulletEnabled val="1"/>
        </dgm:presLayoutVars>
      </dgm:prSet>
      <dgm:spPr/>
      <dgm:t>
        <a:bodyPr/>
        <a:lstStyle/>
        <a:p>
          <a:endParaRPr lang="nl-BE"/>
        </a:p>
      </dgm:t>
    </dgm:pt>
    <dgm:pt modelId="{615F4412-DB0B-41FB-848F-D07EF5613886}" type="pres">
      <dgm:prSet presAssocID="{7F2CAA89-D141-4AC0-B65E-1A87BEF7453D}" presName="sibTrans" presStyleCnt="0"/>
      <dgm:spPr/>
    </dgm:pt>
    <dgm:pt modelId="{E1127416-468F-44F8-BC7B-37FB26A92E05}" type="pres">
      <dgm:prSet presAssocID="{B3F56FEC-B514-41C1-80EF-96F4F9324BFE}" presName="node" presStyleLbl="node1" presStyleIdx="2" presStyleCnt="8">
        <dgm:presLayoutVars>
          <dgm:bulletEnabled val="1"/>
        </dgm:presLayoutVars>
      </dgm:prSet>
      <dgm:spPr/>
      <dgm:t>
        <a:bodyPr/>
        <a:lstStyle/>
        <a:p>
          <a:endParaRPr lang="nl-BE"/>
        </a:p>
      </dgm:t>
    </dgm:pt>
    <dgm:pt modelId="{AF50B57F-0184-4E64-A416-31F03F419986}" type="pres">
      <dgm:prSet presAssocID="{31B68311-14C1-458E-9236-0462381DABFB}" presName="sibTrans" presStyleCnt="0"/>
      <dgm:spPr/>
    </dgm:pt>
    <dgm:pt modelId="{A242A853-7F24-4068-86D9-64E7029E44A3}" type="pres">
      <dgm:prSet presAssocID="{EF07C846-6F0B-46C9-ABE0-62AA194E7CBB}" presName="node" presStyleLbl="node1" presStyleIdx="3" presStyleCnt="8">
        <dgm:presLayoutVars>
          <dgm:bulletEnabled val="1"/>
        </dgm:presLayoutVars>
      </dgm:prSet>
      <dgm:spPr/>
      <dgm:t>
        <a:bodyPr/>
        <a:lstStyle/>
        <a:p>
          <a:endParaRPr lang="nl-BE"/>
        </a:p>
      </dgm:t>
    </dgm:pt>
    <dgm:pt modelId="{77CA48C3-72EC-4B99-9D48-4897EB5ED923}" type="pres">
      <dgm:prSet presAssocID="{E41BC274-F252-4B39-9E16-6836204A1AC4}" presName="sibTrans" presStyleCnt="0"/>
      <dgm:spPr/>
    </dgm:pt>
    <dgm:pt modelId="{CA3EE391-6C70-4DA6-9DFC-6461D19AE9DB}" type="pres">
      <dgm:prSet presAssocID="{15ABB92B-D718-4889-B636-7D361DC18423}" presName="node" presStyleLbl="node1" presStyleIdx="4" presStyleCnt="8">
        <dgm:presLayoutVars>
          <dgm:bulletEnabled val="1"/>
        </dgm:presLayoutVars>
      </dgm:prSet>
      <dgm:spPr/>
      <dgm:t>
        <a:bodyPr/>
        <a:lstStyle/>
        <a:p>
          <a:endParaRPr lang="nl-BE"/>
        </a:p>
      </dgm:t>
    </dgm:pt>
    <dgm:pt modelId="{7B9A0326-8297-4A2F-BC5D-1B7C83D4D1A3}" type="pres">
      <dgm:prSet presAssocID="{04AFDC72-6861-440D-822F-CAB2E5CF92EE}" presName="sibTrans" presStyleCnt="0"/>
      <dgm:spPr/>
    </dgm:pt>
    <dgm:pt modelId="{628F0460-CB3C-42D1-AD04-DFCFE5DA4679}" type="pres">
      <dgm:prSet presAssocID="{06C0BFCE-0DD9-4E4D-8CE6-01841859B35E}" presName="node" presStyleLbl="node1" presStyleIdx="5" presStyleCnt="8">
        <dgm:presLayoutVars>
          <dgm:bulletEnabled val="1"/>
        </dgm:presLayoutVars>
      </dgm:prSet>
      <dgm:spPr/>
      <dgm:t>
        <a:bodyPr/>
        <a:lstStyle/>
        <a:p>
          <a:endParaRPr lang="nl-BE"/>
        </a:p>
      </dgm:t>
    </dgm:pt>
    <dgm:pt modelId="{D4902815-E8E1-4FBB-8EF6-80F1E91C85B7}" type="pres">
      <dgm:prSet presAssocID="{7F59A6A7-D793-4A54-B762-782605C141E1}" presName="sibTrans" presStyleCnt="0"/>
      <dgm:spPr/>
    </dgm:pt>
    <dgm:pt modelId="{9C808EC0-2FBA-48FD-BDA2-FDA0CD0F35D5}" type="pres">
      <dgm:prSet presAssocID="{ED609DC4-A7C0-49CE-8CD2-744E1BBB5B9A}" presName="node" presStyleLbl="node1" presStyleIdx="6" presStyleCnt="8">
        <dgm:presLayoutVars>
          <dgm:bulletEnabled val="1"/>
        </dgm:presLayoutVars>
      </dgm:prSet>
      <dgm:spPr/>
      <dgm:t>
        <a:bodyPr/>
        <a:lstStyle/>
        <a:p>
          <a:endParaRPr lang="nl-BE"/>
        </a:p>
      </dgm:t>
    </dgm:pt>
    <dgm:pt modelId="{6834E349-57D5-4523-BA4F-3A36F8D0D86E}" type="pres">
      <dgm:prSet presAssocID="{59B5261B-7A42-4D10-8D4D-354D179EE01B}" presName="sibTrans" presStyleCnt="0"/>
      <dgm:spPr/>
    </dgm:pt>
    <dgm:pt modelId="{9A8485EF-1B61-4042-925F-5ED0B5940DD7}" type="pres">
      <dgm:prSet presAssocID="{17533147-08BC-4857-97B6-AB31C43B903C}" presName="node" presStyleLbl="node1" presStyleIdx="7" presStyleCnt="8">
        <dgm:presLayoutVars>
          <dgm:bulletEnabled val="1"/>
        </dgm:presLayoutVars>
      </dgm:prSet>
      <dgm:spPr/>
      <dgm:t>
        <a:bodyPr/>
        <a:lstStyle/>
        <a:p>
          <a:endParaRPr lang="nl-BE"/>
        </a:p>
      </dgm:t>
    </dgm:pt>
  </dgm:ptLst>
  <dgm:cxnLst>
    <dgm:cxn modelId="{8613E0C8-D552-4D7B-AC81-E338AE57F5C5}" type="presOf" srcId="{EF07C846-6F0B-46C9-ABE0-62AA194E7CBB}" destId="{A242A853-7F24-4068-86D9-64E7029E44A3}" srcOrd="0" destOrd="0" presId="urn:microsoft.com/office/officeart/2005/8/layout/default"/>
    <dgm:cxn modelId="{605DAB0B-5DB4-4F1C-A16E-62D72441B50F}" type="presOf" srcId="{06C0BFCE-0DD9-4E4D-8CE6-01841859B35E}" destId="{628F0460-CB3C-42D1-AD04-DFCFE5DA4679}" srcOrd="0" destOrd="0" presId="urn:microsoft.com/office/officeart/2005/8/layout/default"/>
    <dgm:cxn modelId="{8BC41A85-4E35-4E50-B1F9-1C984BBD8C13}" srcId="{0E9F1B3B-139A-4F1C-AAE2-A8D73E5DD9E6}" destId="{ED609DC4-A7C0-49CE-8CD2-744E1BBB5B9A}" srcOrd="6" destOrd="0" parTransId="{0D9C20CB-0221-4AD4-8B76-AE24AE11A101}" sibTransId="{59B5261B-7A42-4D10-8D4D-354D179EE01B}"/>
    <dgm:cxn modelId="{827699A0-741E-4908-94FB-2D104869443D}" type="presOf" srcId="{ED609DC4-A7C0-49CE-8CD2-744E1BBB5B9A}" destId="{9C808EC0-2FBA-48FD-BDA2-FDA0CD0F35D5}" srcOrd="0" destOrd="0" presId="urn:microsoft.com/office/officeart/2005/8/layout/default"/>
    <dgm:cxn modelId="{A9B42E3A-C958-4FE2-BB30-8A84DA7A1FF3}" srcId="{0E9F1B3B-139A-4F1C-AAE2-A8D73E5DD9E6}" destId="{17533147-08BC-4857-97B6-AB31C43B903C}" srcOrd="7" destOrd="0" parTransId="{AB6C4D2E-5EFA-4E6A-92B0-4F5868C57B45}" sibTransId="{8E353DDE-C174-4EFA-A2E0-C4C090EBE389}"/>
    <dgm:cxn modelId="{AB79DE12-A90A-4FB6-803B-A63DCB0F6FA1}" type="presOf" srcId="{96FC4B95-0274-4B81-893C-BD36F2FD3575}" destId="{B5DB85C3-94E0-4AC4-AACF-C5031E56EC77}" srcOrd="0" destOrd="0" presId="urn:microsoft.com/office/officeart/2005/8/layout/default"/>
    <dgm:cxn modelId="{762AD2E7-9C04-418C-B90A-AD2740BF973E}" type="presOf" srcId="{17533147-08BC-4857-97B6-AB31C43B903C}" destId="{9A8485EF-1B61-4042-925F-5ED0B5940DD7}" srcOrd="0" destOrd="0" presId="urn:microsoft.com/office/officeart/2005/8/layout/default"/>
    <dgm:cxn modelId="{904D316A-ADBE-4A63-AF00-864F171F4A0F}" srcId="{0E9F1B3B-139A-4F1C-AAE2-A8D73E5DD9E6}" destId="{EF07C846-6F0B-46C9-ABE0-62AA194E7CBB}" srcOrd="3" destOrd="0" parTransId="{30A24A33-FC5E-43F5-BA94-E0D9EA64FB56}" sibTransId="{E41BC274-F252-4B39-9E16-6836204A1AC4}"/>
    <dgm:cxn modelId="{4F5BE391-2412-482A-93D9-2EF6B619D435}" type="presOf" srcId="{A2EF7C36-3DC6-4F17-8A10-4CE1F7F0733F}" destId="{33F6064C-6967-4ABC-B8A5-F09D42910859}" srcOrd="0" destOrd="0" presId="urn:microsoft.com/office/officeart/2005/8/layout/default"/>
    <dgm:cxn modelId="{30F2F6C1-7019-42E6-96FE-EBD5424DABCA}" type="presOf" srcId="{B3F56FEC-B514-41C1-80EF-96F4F9324BFE}" destId="{E1127416-468F-44F8-BC7B-37FB26A92E05}" srcOrd="0" destOrd="0" presId="urn:microsoft.com/office/officeart/2005/8/layout/default"/>
    <dgm:cxn modelId="{F815827E-FA82-4ED9-A74B-4FA98C1F1510}" srcId="{0E9F1B3B-139A-4F1C-AAE2-A8D73E5DD9E6}" destId="{A2EF7C36-3DC6-4F17-8A10-4CE1F7F0733F}" srcOrd="1" destOrd="0" parTransId="{92E3EF66-EFA0-48AC-9D53-BA220AD6F3B7}" sibTransId="{7F2CAA89-D141-4AC0-B65E-1A87BEF7453D}"/>
    <dgm:cxn modelId="{1E764B7A-4819-4B95-9F35-C7209F0CD0C0}" srcId="{0E9F1B3B-139A-4F1C-AAE2-A8D73E5DD9E6}" destId="{15ABB92B-D718-4889-B636-7D361DC18423}" srcOrd="4" destOrd="0" parTransId="{5B1DA776-E1F5-4ADE-8432-FC37465A4BEE}" sibTransId="{04AFDC72-6861-440D-822F-CAB2E5CF92EE}"/>
    <dgm:cxn modelId="{23BA9D63-433A-4A69-B18B-9E4154A64E6B}" srcId="{0E9F1B3B-139A-4F1C-AAE2-A8D73E5DD9E6}" destId="{B3F56FEC-B514-41C1-80EF-96F4F9324BFE}" srcOrd="2" destOrd="0" parTransId="{EA6672D1-C8B1-4D01-B039-BF8B9EF20CC2}" sibTransId="{31B68311-14C1-458E-9236-0462381DABFB}"/>
    <dgm:cxn modelId="{7FBF6D4B-F558-4F66-91AB-7A68CAB8F227}" type="presOf" srcId="{0E9F1B3B-139A-4F1C-AAE2-A8D73E5DD9E6}" destId="{C708B04E-52F8-42F2-8768-B731F384E70E}" srcOrd="0" destOrd="0" presId="urn:microsoft.com/office/officeart/2005/8/layout/default"/>
    <dgm:cxn modelId="{7EB479DF-410C-44E2-AD96-75DD78A7C7B3}" srcId="{0E9F1B3B-139A-4F1C-AAE2-A8D73E5DD9E6}" destId="{06C0BFCE-0DD9-4E4D-8CE6-01841859B35E}" srcOrd="5" destOrd="0" parTransId="{9DA34D98-C3DD-4EC8-A0AB-970C3D71A03D}" sibTransId="{7F59A6A7-D793-4A54-B762-782605C141E1}"/>
    <dgm:cxn modelId="{E71E267A-2BCB-4E3A-82F1-BE5D1E88B21A}" type="presOf" srcId="{15ABB92B-D718-4889-B636-7D361DC18423}" destId="{CA3EE391-6C70-4DA6-9DFC-6461D19AE9DB}" srcOrd="0" destOrd="0" presId="urn:microsoft.com/office/officeart/2005/8/layout/default"/>
    <dgm:cxn modelId="{66002950-30AE-4B8E-93A9-14F02DEA3C35}" srcId="{0E9F1B3B-139A-4F1C-AAE2-A8D73E5DD9E6}" destId="{96FC4B95-0274-4B81-893C-BD36F2FD3575}" srcOrd="0" destOrd="0" parTransId="{7A7EA1BE-EED8-490F-8158-DB81072B1417}" sibTransId="{DED9D959-B928-4867-8B2B-13AA30DBA304}"/>
    <dgm:cxn modelId="{08DDBE6F-0E9B-4F45-8056-A572EEA34147}" type="presParOf" srcId="{C708B04E-52F8-42F2-8768-B731F384E70E}" destId="{B5DB85C3-94E0-4AC4-AACF-C5031E56EC77}" srcOrd="0" destOrd="0" presId="urn:microsoft.com/office/officeart/2005/8/layout/default"/>
    <dgm:cxn modelId="{6087D592-38E7-4739-825A-A90C414D5531}" type="presParOf" srcId="{C708B04E-52F8-42F2-8768-B731F384E70E}" destId="{739C62F5-DD7E-46F9-97F6-46E316D0DC50}" srcOrd="1" destOrd="0" presId="urn:microsoft.com/office/officeart/2005/8/layout/default"/>
    <dgm:cxn modelId="{6D39E316-AE3E-4EF3-A2EB-5A32B4A2AE0A}" type="presParOf" srcId="{C708B04E-52F8-42F2-8768-B731F384E70E}" destId="{33F6064C-6967-4ABC-B8A5-F09D42910859}" srcOrd="2" destOrd="0" presId="urn:microsoft.com/office/officeart/2005/8/layout/default"/>
    <dgm:cxn modelId="{DCA5D9A6-23EF-461F-9582-1E097A6D74BF}" type="presParOf" srcId="{C708B04E-52F8-42F2-8768-B731F384E70E}" destId="{615F4412-DB0B-41FB-848F-D07EF5613886}" srcOrd="3" destOrd="0" presId="urn:microsoft.com/office/officeart/2005/8/layout/default"/>
    <dgm:cxn modelId="{243B3E7C-0896-4CEF-B00D-4E0C9A86943C}" type="presParOf" srcId="{C708B04E-52F8-42F2-8768-B731F384E70E}" destId="{E1127416-468F-44F8-BC7B-37FB26A92E05}" srcOrd="4" destOrd="0" presId="urn:microsoft.com/office/officeart/2005/8/layout/default"/>
    <dgm:cxn modelId="{3F6FD0C3-9305-405D-8CC7-7B6B29603E39}" type="presParOf" srcId="{C708B04E-52F8-42F2-8768-B731F384E70E}" destId="{AF50B57F-0184-4E64-A416-31F03F419986}" srcOrd="5" destOrd="0" presId="urn:microsoft.com/office/officeart/2005/8/layout/default"/>
    <dgm:cxn modelId="{1812764B-F58B-41B4-925C-9F2F0EC4F86B}" type="presParOf" srcId="{C708B04E-52F8-42F2-8768-B731F384E70E}" destId="{A242A853-7F24-4068-86D9-64E7029E44A3}" srcOrd="6" destOrd="0" presId="urn:microsoft.com/office/officeart/2005/8/layout/default"/>
    <dgm:cxn modelId="{373F00B6-E5AF-43F9-B028-5D7176A4F6EF}" type="presParOf" srcId="{C708B04E-52F8-42F2-8768-B731F384E70E}" destId="{77CA48C3-72EC-4B99-9D48-4897EB5ED923}" srcOrd="7" destOrd="0" presId="urn:microsoft.com/office/officeart/2005/8/layout/default"/>
    <dgm:cxn modelId="{EFD9FDDF-E492-4319-8668-0F1DA68F2048}" type="presParOf" srcId="{C708B04E-52F8-42F2-8768-B731F384E70E}" destId="{CA3EE391-6C70-4DA6-9DFC-6461D19AE9DB}" srcOrd="8" destOrd="0" presId="urn:microsoft.com/office/officeart/2005/8/layout/default"/>
    <dgm:cxn modelId="{9287474F-030F-49DB-A862-4085345CFE1C}" type="presParOf" srcId="{C708B04E-52F8-42F2-8768-B731F384E70E}" destId="{7B9A0326-8297-4A2F-BC5D-1B7C83D4D1A3}" srcOrd="9" destOrd="0" presId="urn:microsoft.com/office/officeart/2005/8/layout/default"/>
    <dgm:cxn modelId="{12AE9B52-F97D-4E46-A995-F393F669A581}" type="presParOf" srcId="{C708B04E-52F8-42F2-8768-B731F384E70E}" destId="{628F0460-CB3C-42D1-AD04-DFCFE5DA4679}" srcOrd="10" destOrd="0" presId="urn:microsoft.com/office/officeart/2005/8/layout/default"/>
    <dgm:cxn modelId="{9B9F0EE2-F66D-41D6-9B5D-53C043E9C9C0}" type="presParOf" srcId="{C708B04E-52F8-42F2-8768-B731F384E70E}" destId="{D4902815-E8E1-4FBB-8EF6-80F1E91C85B7}" srcOrd="11" destOrd="0" presId="urn:microsoft.com/office/officeart/2005/8/layout/default"/>
    <dgm:cxn modelId="{C7D84DA5-990B-4899-825F-A54F48585B9A}" type="presParOf" srcId="{C708B04E-52F8-42F2-8768-B731F384E70E}" destId="{9C808EC0-2FBA-48FD-BDA2-FDA0CD0F35D5}" srcOrd="12" destOrd="0" presId="urn:microsoft.com/office/officeart/2005/8/layout/default"/>
    <dgm:cxn modelId="{6DDE3D60-C48A-431C-AAC4-4D0DC2264450}" type="presParOf" srcId="{C708B04E-52F8-42F2-8768-B731F384E70E}" destId="{6834E349-57D5-4523-BA4F-3A36F8D0D86E}" srcOrd="13" destOrd="0" presId="urn:microsoft.com/office/officeart/2005/8/layout/default"/>
    <dgm:cxn modelId="{BF32DC58-8691-4C59-9E0F-51C09B06B5C9}" type="presParOf" srcId="{C708B04E-52F8-42F2-8768-B731F384E70E}" destId="{9A8485EF-1B61-4042-925F-5ED0B5940DD7}"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9F1B3B-139A-4F1C-AAE2-A8D73E5DD9E6}"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96FC4B95-0274-4B81-893C-BD36F2FD3575}">
      <dgm:prSet/>
      <dgm:spPr>
        <a:solidFill>
          <a:schemeClr val="bg1"/>
        </a:solidFill>
      </dgm:spPr>
      <dgm:t>
        <a:bodyPr/>
        <a:lstStyle/>
        <a:p>
          <a:r>
            <a:rPr lang="en-US" b="1" dirty="0">
              <a:solidFill>
                <a:srgbClr val="0070C0"/>
              </a:solidFill>
            </a:rPr>
            <a:t>Training </a:t>
          </a:r>
          <a:r>
            <a:rPr lang="en-US" b="1" dirty="0" smtClean="0">
              <a:solidFill>
                <a:srgbClr val="0070C0"/>
              </a:solidFill>
            </a:rPr>
            <a:t>van </a:t>
          </a:r>
          <a:r>
            <a:rPr lang="en-US" b="1" dirty="0" err="1" smtClean="0">
              <a:solidFill>
                <a:srgbClr val="0070C0"/>
              </a:solidFill>
            </a:rPr>
            <a:t>vakbondsafgevaardigden</a:t>
          </a:r>
          <a:endParaRPr lang="en-GB" dirty="0">
            <a:solidFill>
              <a:srgbClr val="FF0000"/>
            </a:solidFill>
          </a:endParaRPr>
        </a:p>
      </dgm:t>
    </dgm:pt>
    <dgm:pt modelId="{7A7EA1BE-EED8-490F-8158-DB81072B1417}" type="parTrans" cxnId="{66002950-30AE-4B8E-93A9-14F02DEA3C35}">
      <dgm:prSet/>
      <dgm:spPr/>
      <dgm:t>
        <a:bodyPr/>
        <a:lstStyle/>
        <a:p>
          <a:endParaRPr lang="en-US"/>
        </a:p>
      </dgm:t>
    </dgm:pt>
    <dgm:pt modelId="{DED9D959-B928-4867-8B2B-13AA30DBA304}" type="sibTrans" cxnId="{66002950-30AE-4B8E-93A9-14F02DEA3C35}">
      <dgm:prSet/>
      <dgm:spPr/>
      <dgm:t>
        <a:bodyPr/>
        <a:lstStyle/>
        <a:p>
          <a:endParaRPr lang="en-US"/>
        </a:p>
      </dgm:t>
    </dgm:pt>
    <dgm:pt modelId="{A2EF7C36-3DC6-4F17-8A10-4CE1F7F0733F}">
      <dgm:prSet/>
      <dgm:spPr>
        <a:solidFill>
          <a:schemeClr val="bg1"/>
        </a:solidFill>
      </dgm:spPr>
      <dgm:t>
        <a:bodyPr/>
        <a:lstStyle/>
        <a:p>
          <a:r>
            <a:rPr lang="nl-BE" b="1" noProof="0" dirty="0" smtClean="0">
              <a:solidFill>
                <a:srgbClr val="0070C0"/>
              </a:solidFill>
            </a:rPr>
            <a:t>Bewustmaking van vakbondsleden, </a:t>
          </a:r>
          <a:r>
            <a:rPr lang="nl-BE" b="1" noProof="0" dirty="0" smtClean="0">
              <a:solidFill>
                <a:srgbClr val="FF0000"/>
              </a:solidFill>
            </a:rPr>
            <a:t>vakbondsleiders </a:t>
          </a:r>
          <a:r>
            <a:rPr lang="nl-BE" b="1" noProof="0" dirty="0" smtClean="0">
              <a:solidFill>
                <a:srgbClr val="0070C0"/>
              </a:solidFill>
            </a:rPr>
            <a:t>en werkneemsters</a:t>
          </a:r>
          <a:endParaRPr lang="nl-BE" noProof="0" dirty="0">
            <a:solidFill>
              <a:srgbClr val="0070C0"/>
            </a:solidFill>
          </a:endParaRPr>
        </a:p>
      </dgm:t>
    </dgm:pt>
    <dgm:pt modelId="{92E3EF66-EFA0-48AC-9D53-BA220AD6F3B7}" type="parTrans" cxnId="{F815827E-FA82-4ED9-A74B-4FA98C1F1510}">
      <dgm:prSet/>
      <dgm:spPr/>
      <dgm:t>
        <a:bodyPr/>
        <a:lstStyle/>
        <a:p>
          <a:endParaRPr lang="en-US"/>
        </a:p>
      </dgm:t>
    </dgm:pt>
    <dgm:pt modelId="{7F2CAA89-D141-4AC0-B65E-1A87BEF7453D}" type="sibTrans" cxnId="{F815827E-FA82-4ED9-A74B-4FA98C1F1510}">
      <dgm:prSet/>
      <dgm:spPr/>
      <dgm:t>
        <a:bodyPr/>
        <a:lstStyle/>
        <a:p>
          <a:endParaRPr lang="en-US"/>
        </a:p>
      </dgm:t>
    </dgm:pt>
    <dgm:pt modelId="{17533147-08BC-4857-97B6-AB31C43B903C}">
      <dgm:prSet custT="1"/>
      <dgm:spPr/>
      <dgm:t>
        <a:bodyPr/>
        <a:lstStyle/>
        <a:p>
          <a:r>
            <a:rPr lang="nl-BE" sz="2000" b="1" kern="1200" noProof="0" dirty="0" smtClean="0">
              <a:solidFill>
                <a:prstClr val="white"/>
              </a:solidFill>
              <a:latin typeface="Calibri" panose="020F0502020204030204"/>
              <a:ea typeface="+mn-ea"/>
              <a:cs typeface="+mn-cs"/>
            </a:rPr>
            <a:t>Opname van partnergeweld in </a:t>
          </a:r>
          <a:r>
            <a:rPr lang="nl-BE" sz="2000" b="1" kern="1200" noProof="0" dirty="0" err="1" smtClean="0">
              <a:solidFill>
                <a:prstClr val="white"/>
              </a:solidFill>
              <a:latin typeface="Calibri" panose="020F0502020204030204"/>
              <a:ea typeface="+mn-ea"/>
              <a:cs typeface="+mn-cs"/>
            </a:rPr>
            <a:t>gelijkekansenplannen</a:t>
          </a:r>
          <a:r>
            <a:rPr lang="nl-BE" sz="2000" b="1" kern="1200" noProof="0" dirty="0" smtClean="0">
              <a:solidFill>
                <a:prstClr val="white"/>
              </a:solidFill>
              <a:latin typeface="Calibri" panose="020F0502020204030204"/>
              <a:ea typeface="+mn-ea"/>
              <a:cs typeface="+mn-cs"/>
            </a:rPr>
            <a:t> van ondernemingen</a:t>
          </a:r>
          <a:endParaRPr lang="nl-BE" sz="2000" b="1" kern="1200" noProof="0" dirty="0">
            <a:solidFill>
              <a:prstClr val="white"/>
            </a:solidFill>
            <a:latin typeface="Calibri" panose="020F0502020204030204"/>
            <a:ea typeface="+mn-ea"/>
            <a:cs typeface="+mn-cs"/>
          </a:endParaRPr>
        </a:p>
      </dgm:t>
    </dgm:pt>
    <dgm:pt modelId="{8E353DDE-C174-4EFA-A2E0-C4C090EBE389}" type="sibTrans" cxnId="{A9B42E3A-C958-4FE2-BB30-8A84DA7A1FF3}">
      <dgm:prSet/>
      <dgm:spPr/>
      <dgm:t>
        <a:bodyPr/>
        <a:lstStyle/>
        <a:p>
          <a:endParaRPr lang="en-US"/>
        </a:p>
      </dgm:t>
    </dgm:pt>
    <dgm:pt modelId="{AB6C4D2E-5EFA-4E6A-92B0-4F5868C57B45}" type="parTrans" cxnId="{A9B42E3A-C958-4FE2-BB30-8A84DA7A1FF3}">
      <dgm:prSet/>
      <dgm:spPr/>
      <dgm:t>
        <a:bodyPr/>
        <a:lstStyle/>
        <a:p>
          <a:endParaRPr lang="en-US"/>
        </a:p>
      </dgm:t>
    </dgm:pt>
    <dgm:pt modelId="{ED609DC4-A7C0-49CE-8CD2-744E1BBB5B9A}">
      <dgm:prSet/>
      <dgm:spPr/>
      <dgm:t>
        <a:bodyPr/>
        <a:lstStyle/>
        <a:p>
          <a:r>
            <a:rPr lang="nl-BE" b="1" noProof="0" dirty="0" smtClean="0">
              <a:solidFill>
                <a:schemeClr val="bg1"/>
              </a:solidFill>
            </a:rPr>
            <a:t>Onderhandeling van beleidsmaatregelen op het werk en clausules in overeenkomsten</a:t>
          </a:r>
          <a:endParaRPr lang="nl-BE" noProof="0" dirty="0">
            <a:solidFill>
              <a:schemeClr val="bg1"/>
            </a:solidFill>
          </a:endParaRPr>
        </a:p>
      </dgm:t>
    </dgm:pt>
    <dgm:pt modelId="{59B5261B-7A42-4D10-8D4D-354D179EE01B}" type="sibTrans" cxnId="{8BC41A85-4E35-4E50-B1F9-1C984BBD8C13}">
      <dgm:prSet/>
      <dgm:spPr/>
      <dgm:t>
        <a:bodyPr/>
        <a:lstStyle/>
        <a:p>
          <a:endParaRPr lang="en-US"/>
        </a:p>
      </dgm:t>
    </dgm:pt>
    <dgm:pt modelId="{0D9C20CB-0221-4AD4-8B76-AE24AE11A101}" type="parTrans" cxnId="{8BC41A85-4E35-4E50-B1F9-1C984BBD8C13}">
      <dgm:prSet/>
      <dgm:spPr/>
      <dgm:t>
        <a:bodyPr/>
        <a:lstStyle/>
        <a:p>
          <a:endParaRPr lang="en-US"/>
        </a:p>
      </dgm:t>
    </dgm:pt>
    <dgm:pt modelId="{06C0BFCE-0DD9-4E4D-8CE6-01841859B35E}">
      <dgm:prSet/>
      <dgm:spPr>
        <a:solidFill>
          <a:schemeClr val="bg1"/>
        </a:solidFill>
      </dgm:spPr>
      <dgm:t>
        <a:bodyPr/>
        <a:lstStyle/>
        <a:p>
          <a:r>
            <a:rPr lang="nl-BE" b="1" noProof="0" dirty="0" smtClean="0">
              <a:solidFill>
                <a:srgbClr val="0070C0"/>
              </a:solidFill>
            </a:rPr>
            <a:t>Lobbyen voor een wettelijk kader rond gendergerelateerd geweld op het werk</a:t>
          </a:r>
          <a:endParaRPr lang="nl-BE" noProof="0" dirty="0">
            <a:solidFill>
              <a:srgbClr val="0070C0"/>
            </a:solidFill>
          </a:endParaRPr>
        </a:p>
      </dgm:t>
    </dgm:pt>
    <dgm:pt modelId="{7F59A6A7-D793-4A54-B762-782605C141E1}" type="sibTrans" cxnId="{7EB479DF-410C-44E2-AD96-75DD78A7C7B3}">
      <dgm:prSet/>
      <dgm:spPr/>
      <dgm:t>
        <a:bodyPr/>
        <a:lstStyle/>
        <a:p>
          <a:endParaRPr lang="en-US"/>
        </a:p>
      </dgm:t>
    </dgm:pt>
    <dgm:pt modelId="{9DA34D98-C3DD-4EC8-A0AB-970C3D71A03D}" type="parTrans" cxnId="{7EB479DF-410C-44E2-AD96-75DD78A7C7B3}">
      <dgm:prSet/>
      <dgm:spPr/>
      <dgm:t>
        <a:bodyPr/>
        <a:lstStyle/>
        <a:p>
          <a:endParaRPr lang="en-US"/>
        </a:p>
      </dgm:t>
    </dgm:pt>
    <dgm:pt modelId="{15ABB92B-D718-4889-B636-7D361DC18423}">
      <dgm:prSet/>
      <dgm:spPr>
        <a:solidFill>
          <a:schemeClr val="bg1"/>
        </a:solidFill>
      </dgm:spPr>
      <dgm:t>
        <a:bodyPr/>
        <a:lstStyle/>
        <a:p>
          <a:r>
            <a:rPr lang="nl-BE" b="1" noProof="0" dirty="0" smtClean="0">
              <a:solidFill>
                <a:srgbClr val="0070C0"/>
              </a:solidFill>
            </a:rPr>
            <a:t>Partnerships met organisaties die rond partnergeweld werken</a:t>
          </a:r>
          <a:endParaRPr lang="nl-BE" noProof="0" dirty="0">
            <a:solidFill>
              <a:srgbClr val="0070C0"/>
            </a:solidFill>
          </a:endParaRPr>
        </a:p>
      </dgm:t>
    </dgm:pt>
    <dgm:pt modelId="{04AFDC72-6861-440D-822F-CAB2E5CF92EE}" type="sibTrans" cxnId="{1E764B7A-4819-4B95-9F35-C7209F0CD0C0}">
      <dgm:prSet/>
      <dgm:spPr/>
      <dgm:t>
        <a:bodyPr/>
        <a:lstStyle/>
        <a:p>
          <a:endParaRPr lang="en-US"/>
        </a:p>
      </dgm:t>
    </dgm:pt>
    <dgm:pt modelId="{5B1DA776-E1F5-4ADE-8432-FC37465A4BEE}" type="parTrans" cxnId="{1E764B7A-4819-4B95-9F35-C7209F0CD0C0}">
      <dgm:prSet/>
      <dgm:spPr/>
      <dgm:t>
        <a:bodyPr/>
        <a:lstStyle/>
        <a:p>
          <a:endParaRPr lang="en-US"/>
        </a:p>
      </dgm:t>
    </dgm:pt>
    <dgm:pt modelId="{EF07C846-6F0B-46C9-ABE0-62AA194E7CBB}">
      <dgm:prSet/>
      <dgm:spPr>
        <a:solidFill>
          <a:schemeClr val="bg1"/>
        </a:solidFill>
      </dgm:spPr>
      <dgm:t>
        <a:bodyPr/>
        <a:lstStyle/>
        <a:p>
          <a:r>
            <a:rPr lang="nl-BE" b="1" noProof="0" dirty="0" smtClean="0">
              <a:solidFill>
                <a:srgbClr val="0070C0"/>
              </a:solidFill>
            </a:rPr>
            <a:t>Bewijzen verzamelen van de impact van partnergeweld op het werk</a:t>
          </a:r>
          <a:endParaRPr lang="nl-BE" noProof="0" dirty="0">
            <a:solidFill>
              <a:srgbClr val="0070C0"/>
            </a:solidFill>
          </a:endParaRPr>
        </a:p>
      </dgm:t>
    </dgm:pt>
    <dgm:pt modelId="{E41BC274-F252-4B39-9E16-6836204A1AC4}" type="sibTrans" cxnId="{904D316A-ADBE-4A63-AF00-864F171F4A0F}">
      <dgm:prSet/>
      <dgm:spPr/>
      <dgm:t>
        <a:bodyPr/>
        <a:lstStyle/>
        <a:p>
          <a:endParaRPr lang="en-US"/>
        </a:p>
      </dgm:t>
    </dgm:pt>
    <dgm:pt modelId="{30A24A33-FC5E-43F5-BA94-E0D9EA64FB56}" type="parTrans" cxnId="{904D316A-ADBE-4A63-AF00-864F171F4A0F}">
      <dgm:prSet/>
      <dgm:spPr/>
      <dgm:t>
        <a:bodyPr/>
        <a:lstStyle/>
        <a:p>
          <a:endParaRPr lang="en-US"/>
        </a:p>
      </dgm:t>
    </dgm:pt>
    <dgm:pt modelId="{B3F56FEC-B514-41C1-80EF-96F4F9324BFE}">
      <dgm:prSet/>
      <dgm:spPr>
        <a:solidFill>
          <a:schemeClr val="bg1"/>
        </a:solidFill>
      </dgm:spPr>
      <dgm:t>
        <a:bodyPr/>
        <a:lstStyle/>
        <a:p>
          <a:r>
            <a:rPr lang="nl-BE" b="1" noProof="0" dirty="0" smtClean="0">
              <a:solidFill>
                <a:srgbClr val="0070C0"/>
              </a:solidFill>
            </a:rPr>
            <a:t>Vakbondscampagnes</a:t>
          </a:r>
          <a:endParaRPr lang="nl-BE" noProof="0" dirty="0">
            <a:solidFill>
              <a:srgbClr val="0070C0"/>
            </a:solidFill>
          </a:endParaRPr>
        </a:p>
      </dgm:t>
    </dgm:pt>
    <dgm:pt modelId="{31B68311-14C1-458E-9236-0462381DABFB}" type="sibTrans" cxnId="{23BA9D63-433A-4A69-B18B-9E4154A64E6B}">
      <dgm:prSet/>
      <dgm:spPr/>
      <dgm:t>
        <a:bodyPr/>
        <a:lstStyle/>
        <a:p>
          <a:endParaRPr lang="en-US"/>
        </a:p>
      </dgm:t>
    </dgm:pt>
    <dgm:pt modelId="{EA6672D1-C8B1-4D01-B039-BF8B9EF20CC2}" type="parTrans" cxnId="{23BA9D63-433A-4A69-B18B-9E4154A64E6B}">
      <dgm:prSet/>
      <dgm:spPr/>
      <dgm:t>
        <a:bodyPr/>
        <a:lstStyle/>
        <a:p>
          <a:endParaRPr lang="en-US"/>
        </a:p>
      </dgm:t>
    </dgm:pt>
    <dgm:pt modelId="{C708B04E-52F8-42F2-8768-B731F384E70E}" type="pres">
      <dgm:prSet presAssocID="{0E9F1B3B-139A-4F1C-AAE2-A8D73E5DD9E6}" presName="diagram" presStyleCnt="0">
        <dgm:presLayoutVars>
          <dgm:dir/>
          <dgm:resizeHandles val="exact"/>
        </dgm:presLayoutVars>
      </dgm:prSet>
      <dgm:spPr/>
      <dgm:t>
        <a:bodyPr/>
        <a:lstStyle/>
        <a:p>
          <a:endParaRPr lang="nl-BE"/>
        </a:p>
      </dgm:t>
    </dgm:pt>
    <dgm:pt modelId="{B5DB85C3-94E0-4AC4-AACF-C5031E56EC77}" type="pres">
      <dgm:prSet presAssocID="{96FC4B95-0274-4B81-893C-BD36F2FD3575}" presName="node" presStyleLbl="node1" presStyleIdx="0" presStyleCnt="8" custLinFactNeighborX="-126">
        <dgm:presLayoutVars>
          <dgm:bulletEnabled val="1"/>
        </dgm:presLayoutVars>
      </dgm:prSet>
      <dgm:spPr/>
      <dgm:t>
        <a:bodyPr/>
        <a:lstStyle/>
        <a:p>
          <a:endParaRPr lang="nl-BE"/>
        </a:p>
      </dgm:t>
    </dgm:pt>
    <dgm:pt modelId="{739C62F5-DD7E-46F9-97F6-46E316D0DC50}" type="pres">
      <dgm:prSet presAssocID="{DED9D959-B928-4867-8B2B-13AA30DBA304}" presName="sibTrans" presStyleCnt="0"/>
      <dgm:spPr/>
    </dgm:pt>
    <dgm:pt modelId="{33F6064C-6967-4ABC-B8A5-F09D42910859}" type="pres">
      <dgm:prSet presAssocID="{A2EF7C36-3DC6-4F17-8A10-4CE1F7F0733F}" presName="node" presStyleLbl="node1" presStyleIdx="1" presStyleCnt="8">
        <dgm:presLayoutVars>
          <dgm:bulletEnabled val="1"/>
        </dgm:presLayoutVars>
      </dgm:prSet>
      <dgm:spPr/>
      <dgm:t>
        <a:bodyPr/>
        <a:lstStyle/>
        <a:p>
          <a:endParaRPr lang="nl-BE"/>
        </a:p>
      </dgm:t>
    </dgm:pt>
    <dgm:pt modelId="{615F4412-DB0B-41FB-848F-D07EF5613886}" type="pres">
      <dgm:prSet presAssocID="{7F2CAA89-D141-4AC0-B65E-1A87BEF7453D}" presName="sibTrans" presStyleCnt="0"/>
      <dgm:spPr/>
    </dgm:pt>
    <dgm:pt modelId="{E1127416-468F-44F8-BC7B-37FB26A92E05}" type="pres">
      <dgm:prSet presAssocID="{B3F56FEC-B514-41C1-80EF-96F4F9324BFE}" presName="node" presStyleLbl="node1" presStyleIdx="2" presStyleCnt="8">
        <dgm:presLayoutVars>
          <dgm:bulletEnabled val="1"/>
        </dgm:presLayoutVars>
      </dgm:prSet>
      <dgm:spPr/>
      <dgm:t>
        <a:bodyPr/>
        <a:lstStyle/>
        <a:p>
          <a:endParaRPr lang="nl-BE"/>
        </a:p>
      </dgm:t>
    </dgm:pt>
    <dgm:pt modelId="{AF50B57F-0184-4E64-A416-31F03F419986}" type="pres">
      <dgm:prSet presAssocID="{31B68311-14C1-458E-9236-0462381DABFB}" presName="sibTrans" presStyleCnt="0"/>
      <dgm:spPr/>
    </dgm:pt>
    <dgm:pt modelId="{A242A853-7F24-4068-86D9-64E7029E44A3}" type="pres">
      <dgm:prSet presAssocID="{EF07C846-6F0B-46C9-ABE0-62AA194E7CBB}" presName="node" presStyleLbl="node1" presStyleIdx="3" presStyleCnt="8">
        <dgm:presLayoutVars>
          <dgm:bulletEnabled val="1"/>
        </dgm:presLayoutVars>
      </dgm:prSet>
      <dgm:spPr/>
      <dgm:t>
        <a:bodyPr/>
        <a:lstStyle/>
        <a:p>
          <a:endParaRPr lang="nl-BE"/>
        </a:p>
      </dgm:t>
    </dgm:pt>
    <dgm:pt modelId="{77CA48C3-72EC-4B99-9D48-4897EB5ED923}" type="pres">
      <dgm:prSet presAssocID="{E41BC274-F252-4B39-9E16-6836204A1AC4}" presName="sibTrans" presStyleCnt="0"/>
      <dgm:spPr/>
    </dgm:pt>
    <dgm:pt modelId="{CA3EE391-6C70-4DA6-9DFC-6461D19AE9DB}" type="pres">
      <dgm:prSet presAssocID="{15ABB92B-D718-4889-B636-7D361DC18423}" presName="node" presStyleLbl="node1" presStyleIdx="4" presStyleCnt="8">
        <dgm:presLayoutVars>
          <dgm:bulletEnabled val="1"/>
        </dgm:presLayoutVars>
      </dgm:prSet>
      <dgm:spPr/>
      <dgm:t>
        <a:bodyPr/>
        <a:lstStyle/>
        <a:p>
          <a:endParaRPr lang="nl-BE"/>
        </a:p>
      </dgm:t>
    </dgm:pt>
    <dgm:pt modelId="{7B9A0326-8297-4A2F-BC5D-1B7C83D4D1A3}" type="pres">
      <dgm:prSet presAssocID="{04AFDC72-6861-440D-822F-CAB2E5CF92EE}" presName="sibTrans" presStyleCnt="0"/>
      <dgm:spPr/>
    </dgm:pt>
    <dgm:pt modelId="{628F0460-CB3C-42D1-AD04-DFCFE5DA4679}" type="pres">
      <dgm:prSet presAssocID="{06C0BFCE-0DD9-4E4D-8CE6-01841859B35E}" presName="node" presStyleLbl="node1" presStyleIdx="5" presStyleCnt="8">
        <dgm:presLayoutVars>
          <dgm:bulletEnabled val="1"/>
        </dgm:presLayoutVars>
      </dgm:prSet>
      <dgm:spPr/>
      <dgm:t>
        <a:bodyPr/>
        <a:lstStyle/>
        <a:p>
          <a:endParaRPr lang="nl-BE"/>
        </a:p>
      </dgm:t>
    </dgm:pt>
    <dgm:pt modelId="{D4902815-E8E1-4FBB-8EF6-80F1E91C85B7}" type="pres">
      <dgm:prSet presAssocID="{7F59A6A7-D793-4A54-B762-782605C141E1}" presName="sibTrans" presStyleCnt="0"/>
      <dgm:spPr/>
    </dgm:pt>
    <dgm:pt modelId="{9C808EC0-2FBA-48FD-BDA2-FDA0CD0F35D5}" type="pres">
      <dgm:prSet presAssocID="{ED609DC4-A7C0-49CE-8CD2-744E1BBB5B9A}" presName="node" presStyleLbl="node1" presStyleIdx="6" presStyleCnt="8">
        <dgm:presLayoutVars>
          <dgm:bulletEnabled val="1"/>
        </dgm:presLayoutVars>
      </dgm:prSet>
      <dgm:spPr/>
      <dgm:t>
        <a:bodyPr/>
        <a:lstStyle/>
        <a:p>
          <a:endParaRPr lang="nl-BE"/>
        </a:p>
      </dgm:t>
    </dgm:pt>
    <dgm:pt modelId="{6834E349-57D5-4523-BA4F-3A36F8D0D86E}" type="pres">
      <dgm:prSet presAssocID="{59B5261B-7A42-4D10-8D4D-354D179EE01B}" presName="sibTrans" presStyleCnt="0"/>
      <dgm:spPr/>
    </dgm:pt>
    <dgm:pt modelId="{9A8485EF-1B61-4042-925F-5ED0B5940DD7}" type="pres">
      <dgm:prSet presAssocID="{17533147-08BC-4857-97B6-AB31C43B903C}" presName="node" presStyleLbl="node1" presStyleIdx="7" presStyleCnt="8">
        <dgm:presLayoutVars>
          <dgm:bulletEnabled val="1"/>
        </dgm:presLayoutVars>
      </dgm:prSet>
      <dgm:spPr/>
      <dgm:t>
        <a:bodyPr/>
        <a:lstStyle/>
        <a:p>
          <a:endParaRPr lang="nl-BE"/>
        </a:p>
      </dgm:t>
    </dgm:pt>
  </dgm:ptLst>
  <dgm:cxnLst>
    <dgm:cxn modelId="{8613E0C8-D552-4D7B-AC81-E338AE57F5C5}" type="presOf" srcId="{EF07C846-6F0B-46C9-ABE0-62AA194E7CBB}" destId="{A242A853-7F24-4068-86D9-64E7029E44A3}" srcOrd="0" destOrd="0" presId="urn:microsoft.com/office/officeart/2005/8/layout/default"/>
    <dgm:cxn modelId="{605DAB0B-5DB4-4F1C-A16E-62D72441B50F}" type="presOf" srcId="{06C0BFCE-0DD9-4E4D-8CE6-01841859B35E}" destId="{628F0460-CB3C-42D1-AD04-DFCFE5DA4679}" srcOrd="0" destOrd="0" presId="urn:microsoft.com/office/officeart/2005/8/layout/default"/>
    <dgm:cxn modelId="{8BC41A85-4E35-4E50-B1F9-1C984BBD8C13}" srcId="{0E9F1B3B-139A-4F1C-AAE2-A8D73E5DD9E6}" destId="{ED609DC4-A7C0-49CE-8CD2-744E1BBB5B9A}" srcOrd="6" destOrd="0" parTransId="{0D9C20CB-0221-4AD4-8B76-AE24AE11A101}" sibTransId="{59B5261B-7A42-4D10-8D4D-354D179EE01B}"/>
    <dgm:cxn modelId="{827699A0-741E-4908-94FB-2D104869443D}" type="presOf" srcId="{ED609DC4-A7C0-49CE-8CD2-744E1BBB5B9A}" destId="{9C808EC0-2FBA-48FD-BDA2-FDA0CD0F35D5}" srcOrd="0" destOrd="0" presId="urn:microsoft.com/office/officeart/2005/8/layout/default"/>
    <dgm:cxn modelId="{A9B42E3A-C958-4FE2-BB30-8A84DA7A1FF3}" srcId="{0E9F1B3B-139A-4F1C-AAE2-A8D73E5DD9E6}" destId="{17533147-08BC-4857-97B6-AB31C43B903C}" srcOrd="7" destOrd="0" parTransId="{AB6C4D2E-5EFA-4E6A-92B0-4F5868C57B45}" sibTransId="{8E353DDE-C174-4EFA-A2E0-C4C090EBE389}"/>
    <dgm:cxn modelId="{AB79DE12-A90A-4FB6-803B-A63DCB0F6FA1}" type="presOf" srcId="{96FC4B95-0274-4B81-893C-BD36F2FD3575}" destId="{B5DB85C3-94E0-4AC4-AACF-C5031E56EC77}" srcOrd="0" destOrd="0" presId="urn:microsoft.com/office/officeart/2005/8/layout/default"/>
    <dgm:cxn modelId="{762AD2E7-9C04-418C-B90A-AD2740BF973E}" type="presOf" srcId="{17533147-08BC-4857-97B6-AB31C43B903C}" destId="{9A8485EF-1B61-4042-925F-5ED0B5940DD7}" srcOrd="0" destOrd="0" presId="urn:microsoft.com/office/officeart/2005/8/layout/default"/>
    <dgm:cxn modelId="{904D316A-ADBE-4A63-AF00-864F171F4A0F}" srcId="{0E9F1B3B-139A-4F1C-AAE2-A8D73E5DD9E6}" destId="{EF07C846-6F0B-46C9-ABE0-62AA194E7CBB}" srcOrd="3" destOrd="0" parTransId="{30A24A33-FC5E-43F5-BA94-E0D9EA64FB56}" sibTransId="{E41BC274-F252-4B39-9E16-6836204A1AC4}"/>
    <dgm:cxn modelId="{4F5BE391-2412-482A-93D9-2EF6B619D435}" type="presOf" srcId="{A2EF7C36-3DC6-4F17-8A10-4CE1F7F0733F}" destId="{33F6064C-6967-4ABC-B8A5-F09D42910859}" srcOrd="0" destOrd="0" presId="urn:microsoft.com/office/officeart/2005/8/layout/default"/>
    <dgm:cxn modelId="{30F2F6C1-7019-42E6-96FE-EBD5424DABCA}" type="presOf" srcId="{B3F56FEC-B514-41C1-80EF-96F4F9324BFE}" destId="{E1127416-468F-44F8-BC7B-37FB26A92E05}" srcOrd="0" destOrd="0" presId="urn:microsoft.com/office/officeart/2005/8/layout/default"/>
    <dgm:cxn modelId="{F815827E-FA82-4ED9-A74B-4FA98C1F1510}" srcId="{0E9F1B3B-139A-4F1C-AAE2-A8D73E5DD9E6}" destId="{A2EF7C36-3DC6-4F17-8A10-4CE1F7F0733F}" srcOrd="1" destOrd="0" parTransId="{92E3EF66-EFA0-48AC-9D53-BA220AD6F3B7}" sibTransId="{7F2CAA89-D141-4AC0-B65E-1A87BEF7453D}"/>
    <dgm:cxn modelId="{1E764B7A-4819-4B95-9F35-C7209F0CD0C0}" srcId="{0E9F1B3B-139A-4F1C-AAE2-A8D73E5DD9E6}" destId="{15ABB92B-D718-4889-B636-7D361DC18423}" srcOrd="4" destOrd="0" parTransId="{5B1DA776-E1F5-4ADE-8432-FC37465A4BEE}" sibTransId="{04AFDC72-6861-440D-822F-CAB2E5CF92EE}"/>
    <dgm:cxn modelId="{23BA9D63-433A-4A69-B18B-9E4154A64E6B}" srcId="{0E9F1B3B-139A-4F1C-AAE2-A8D73E5DD9E6}" destId="{B3F56FEC-B514-41C1-80EF-96F4F9324BFE}" srcOrd="2" destOrd="0" parTransId="{EA6672D1-C8B1-4D01-B039-BF8B9EF20CC2}" sibTransId="{31B68311-14C1-458E-9236-0462381DABFB}"/>
    <dgm:cxn modelId="{7FBF6D4B-F558-4F66-91AB-7A68CAB8F227}" type="presOf" srcId="{0E9F1B3B-139A-4F1C-AAE2-A8D73E5DD9E6}" destId="{C708B04E-52F8-42F2-8768-B731F384E70E}" srcOrd="0" destOrd="0" presId="urn:microsoft.com/office/officeart/2005/8/layout/default"/>
    <dgm:cxn modelId="{7EB479DF-410C-44E2-AD96-75DD78A7C7B3}" srcId="{0E9F1B3B-139A-4F1C-AAE2-A8D73E5DD9E6}" destId="{06C0BFCE-0DD9-4E4D-8CE6-01841859B35E}" srcOrd="5" destOrd="0" parTransId="{9DA34D98-C3DD-4EC8-A0AB-970C3D71A03D}" sibTransId="{7F59A6A7-D793-4A54-B762-782605C141E1}"/>
    <dgm:cxn modelId="{E71E267A-2BCB-4E3A-82F1-BE5D1E88B21A}" type="presOf" srcId="{15ABB92B-D718-4889-B636-7D361DC18423}" destId="{CA3EE391-6C70-4DA6-9DFC-6461D19AE9DB}" srcOrd="0" destOrd="0" presId="urn:microsoft.com/office/officeart/2005/8/layout/default"/>
    <dgm:cxn modelId="{66002950-30AE-4B8E-93A9-14F02DEA3C35}" srcId="{0E9F1B3B-139A-4F1C-AAE2-A8D73E5DD9E6}" destId="{96FC4B95-0274-4B81-893C-BD36F2FD3575}" srcOrd="0" destOrd="0" parTransId="{7A7EA1BE-EED8-490F-8158-DB81072B1417}" sibTransId="{DED9D959-B928-4867-8B2B-13AA30DBA304}"/>
    <dgm:cxn modelId="{08DDBE6F-0E9B-4F45-8056-A572EEA34147}" type="presParOf" srcId="{C708B04E-52F8-42F2-8768-B731F384E70E}" destId="{B5DB85C3-94E0-4AC4-AACF-C5031E56EC77}" srcOrd="0" destOrd="0" presId="urn:microsoft.com/office/officeart/2005/8/layout/default"/>
    <dgm:cxn modelId="{6087D592-38E7-4739-825A-A90C414D5531}" type="presParOf" srcId="{C708B04E-52F8-42F2-8768-B731F384E70E}" destId="{739C62F5-DD7E-46F9-97F6-46E316D0DC50}" srcOrd="1" destOrd="0" presId="urn:microsoft.com/office/officeart/2005/8/layout/default"/>
    <dgm:cxn modelId="{6D39E316-AE3E-4EF3-A2EB-5A32B4A2AE0A}" type="presParOf" srcId="{C708B04E-52F8-42F2-8768-B731F384E70E}" destId="{33F6064C-6967-4ABC-B8A5-F09D42910859}" srcOrd="2" destOrd="0" presId="urn:microsoft.com/office/officeart/2005/8/layout/default"/>
    <dgm:cxn modelId="{DCA5D9A6-23EF-461F-9582-1E097A6D74BF}" type="presParOf" srcId="{C708B04E-52F8-42F2-8768-B731F384E70E}" destId="{615F4412-DB0B-41FB-848F-D07EF5613886}" srcOrd="3" destOrd="0" presId="urn:microsoft.com/office/officeart/2005/8/layout/default"/>
    <dgm:cxn modelId="{243B3E7C-0896-4CEF-B00D-4E0C9A86943C}" type="presParOf" srcId="{C708B04E-52F8-42F2-8768-B731F384E70E}" destId="{E1127416-468F-44F8-BC7B-37FB26A92E05}" srcOrd="4" destOrd="0" presId="urn:microsoft.com/office/officeart/2005/8/layout/default"/>
    <dgm:cxn modelId="{3F6FD0C3-9305-405D-8CC7-7B6B29603E39}" type="presParOf" srcId="{C708B04E-52F8-42F2-8768-B731F384E70E}" destId="{AF50B57F-0184-4E64-A416-31F03F419986}" srcOrd="5" destOrd="0" presId="urn:microsoft.com/office/officeart/2005/8/layout/default"/>
    <dgm:cxn modelId="{1812764B-F58B-41B4-925C-9F2F0EC4F86B}" type="presParOf" srcId="{C708B04E-52F8-42F2-8768-B731F384E70E}" destId="{A242A853-7F24-4068-86D9-64E7029E44A3}" srcOrd="6" destOrd="0" presId="urn:microsoft.com/office/officeart/2005/8/layout/default"/>
    <dgm:cxn modelId="{373F00B6-E5AF-43F9-B028-5D7176A4F6EF}" type="presParOf" srcId="{C708B04E-52F8-42F2-8768-B731F384E70E}" destId="{77CA48C3-72EC-4B99-9D48-4897EB5ED923}" srcOrd="7" destOrd="0" presId="urn:microsoft.com/office/officeart/2005/8/layout/default"/>
    <dgm:cxn modelId="{EFD9FDDF-E492-4319-8668-0F1DA68F2048}" type="presParOf" srcId="{C708B04E-52F8-42F2-8768-B731F384E70E}" destId="{CA3EE391-6C70-4DA6-9DFC-6461D19AE9DB}" srcOrd="8" destOrd="0" presId="urn:microsoft.com/office/officeart/2005/8/layout/default"/>
    <dgm:cxn modelId="{9287474F-030F-49DB-A862-4085345CFE1C}" type="presParOf" srcId="{C708B04E-52F8-42F2-8768-B731F384E70E}" destId="{7B9A0326-8297-4A2F-BC5D-1B7C83D4D1A3}" srcOrd="9" destOrd="0" presId="urn:microsoft.com/office/officeart/2005/8/layout/default"/>
    <dgm:cxn modelId="{12AE9B52-F97D-4E46-A995-F393F669A581}" type="presParOf" srcId="{C708B04E-52F8-42F2-8768-B731F384E70E}" destId="{628F0460-CB3C-42D1-AD04-DFCFE5DA4679}" srcOrd="10" destOrd="0" presId="urn:microsoft.com/office/officeart/2005/8/layout/default"/>
    <dgm:cxn modelId="{9B9F0EE2-F66D-41D6-9B5D-53C043E9C9C0}" type="presParOf" srcId="{C708B04E-52F8-42F2-8768-B731F384E70E}" destId="{D4902815-E8E1-4FBB-8EF6-80F1E91C85B7}" srcOrd="11" destOrd="0" presId="urn:microsoft.com/office/officeart/2005/8/layout/default"/>
    <dgm:cxn modelId="{C7D84DA5-990B-4899-825F-A54F48585B9A}" type="presParOf" srcId="{C708B04E-52F8-42F2-8768-B731F384E70E}" destId="{9C808EC0-2FBA-48FD-BDA2-FDA0CD0F35D5}" srcOrd="12" destOrd="0" presId="urn:microsoft.com/office/officeart/2005/8/layout/default"/>
    <dgm:cxn modelId="{6DDE3D60-C48A-431C-AAC4-4D0DC2264450}" type="presParOf" srcId="{C708B04E-52F8-42F2-8768-B731F384E70E}" destId="{6834E349-57D5-4523-BA4F-3A36F8D0D86E}" srcOrd="13" destOrd="0" presId="urn:microsoft.com/office/officeart/2005/8/layout/default"/>
    <dgm:cxn modelId="{BF32DC58-8691-4C59-9E0F-51C09B06B5C9}" type="presParOf" srcId="{C708B04E-52F8-42F2-8768-B731F384E70E}" destId="{9A8485EF-1B61-4042-925F-5ED0B5940DD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1D1A53-2D02-42A5-A0A9-48DA2B109EF1}"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fr-FR"/>
        </a:p>
      </dgm:t>
    </dgm:pt>
    <dgm:pt modelId="{F0F568E5-6420-407F-9347-6FE8455D464D}">
      <dgm:prSet/>
      <dgm:spPr/>
      <dgm:t>
        <a:bodyPr/>
        <a:lstStyle/>
        <a:p>
          <a:r>
            <a:rPr lang="nl-BE" noProof="0" dirty="0" smtClean="0"/>
            <a:t>Vakbonden in België, Duitsland en Nederland spreken over de moeilijkheden om ‘</a:t>
          </a:r>
          <a:r>
            <a:rPr lang="nl-BE" b="1" noProof="0" dirty="0" smtClean="0"/>
            <a:t>privé-</a:t>
          </a:r>
          <a:r>
            <a:rPr lang="nl-BE" noProof="0" dirty="0" smtClean="0"/>
            <a:t>’ en ‘familiezaken’ ter sprake te brengen op het werk</a:t>
          </a:r>
          <a:endParaRPr lang="nl-BE" noProof="0" dirty="0"/>
        </a:p>
      </dgm:t>
    </dgm:pt>
    <dgm:pt modelId="{2544870E-23B8-479B-A505-2672969A9D8F}" type="parTrans" cxnId="{5B785FDF-571D-4DA3-A375-5723AAFCF90E}">
      <dgm:prSet/>
      <dgm:spPr/>
      <dgm:t>
        <a:bodyPr/>
        <a:lstStyle/>
        <a:p>
          <a:endParaRPr lang="fr-FR"/>
        </a:p>
      </dgm:t>
    </dgm:pt>
    <dgm:pt modelId="{49CAB6F5-5300-42E5-B8D4-A5E139149379}" type="sibTrans" cxnId="{5B785FDF-571D-4DA3-A375-5723AAFCF90E}">
      <dgm:prSet/>
      <dgm:spPr/>
      <dgm:t>
        <a:bodyPr/>
        <a:lstStyle/>
        <a:p>
          <a:endParaRPr lang="fr-FR"/>
        </a:p>
      </dgm:t>
    </dgm:pt>
    <dgm:pt modelId="{D0AC336F-9FED-4A03-B0A7-B2155B41095F}">
      <dgm:prSet/>
      <dgm:spPr/>
      <dgm:t>
        <a:bodyPr/>
        <a:lstStyle/>
        <a:p>
          <a:r>
            <a:rPr lang="nl-BE" noProof="0" dirty="0" smtClean="0"/>
            <a:t>Sommige vakbonden (werkgevers) zien de kwestie </a:t>
          </a:r>
          <a:r>
            <a:rPr lang="nl-BE" b="1" noProof="0" dirty="0" smtClean="0"/>
            <a:t>niet </a:t>
          </a:r>
          <a:r>
            <a:rPr lang="nl-BE" noProof="0" dirty="0" smtClean="0"/>
            <a:t>als een </a:t>
          </a:r>
          <a:r>
            <a:rPr lang="nl-BE" b="1" noProof="0" dirty="0" smtClean="0"/>
            <a:t>prioriteit </a:t>
          </a:r>
          <a:r>
            <a:rPr lang="nl-BE" noProof="0" dirty="0" smtClean="0"/>
            <a:t>in tijden waarin veel verschillende zaken de aandacht opeisen</a:t>
          </a:r>
          <a:endParaRPr lang="nl-BE" noProof="0" dirty="0"/>
        </a:p>
      </dgm:t>
    </dgm:pt>
    <dgm:pt modelId="{6B4858FB-4D1E-440B-84CD-CF2F4E04D50E}" type="parTrans" cxnId="{29E47347-7172-4D79-97CD-EB644CE5F0BF}">
      <dgm:prSet/>
      <dgm:spPr/>
      <dgm:t>
        <a:bodyPr/>
        <a:lstStyle/>
        <a:p>
          <a:endParaRPr lang="fr-FR"/>
        </a:p>
      </dgm:t>
    </dgm:pt>
    <dgm:pt modelId="{90DF708A-B32C-496F-B65F-98AAEE0B6EB9}" type="sibTrans" cxnId="{29E47347-7172-4D79-97CD-EB644CE5F0BF}">
      <dgm:prSet/>
      <dgm:spPr/>
      <dgm:t>
        <a:bodyPr/>
        <a:lstStyle/>
        <a:p>
          <a:endParaRPr lang="fr-FR"/>
        </a:p>
      </dgm:t>
    </dgm:pt>
    <dgm:pt modelId="{C20D2173-6735-4344-9A69-6C52244364E3}">
      <dgm:prSet/>
      <dgm:spPr/>
      <dgm:t>
        <a:bodyPr/>
        <a:lstStyle/>
        <a:p>
          <a:r>
            <a:rPr lang="nl-BE" b="1" noProof="0" dirty="0" smtClean="0"/>
            <a:t>Beperkte bewustheid </a:t>
          </a:r>
          <a:r>
            <a:rPr lang="nl-BE" b="0" noProof="0" dirty="0" smtClean="0"/>
            <a:t>over het </a:t>
          </a:r>
          <a:r>
            <a:rPr lang="nl-BE" noProof="0" dirty="0" smtClean="0"/>
            <a:t>probleem / weerstand bij de erkenning ervan als een zaak voor de vakbond</a:t>
          </a:r>
          <a:endParaRPr lang="nl-BE" noProof="0" dirty="0"/>
        </a:p>
      </dgm:t>
    </dgm:pt>
    <dgm:pt modelId="{B74E7A2B-EB34-4A52-9EA3-2730B71AE9C6}" type="parTrans" cxnId="{43BD528E-5F11-401C-84E5-A3D62C04DA6F}">
      <dgm:prSet/>
      <dgm:spPr/>
      <dgm:t>
        <a:bodyPr/>
        <a:lstStyle/>
        <a:p>
          <a:endParaRPr lang="fr-FR"/>
        </a:p>
      </dgm:t>
    </dgm:pt>
    <dgm:pt modelId="{775BF8A7-D32E-4D21-BA15-2EC87881227E}" type="sibTrans" cxnId="{43BD528E-5F11-401C-84E5-A3D62C04DA6F}">
      <dgm:prSet/>
      <dgm:spPr/>
      <dgm:t>
        <a:bodyPr/>
        <a:lstStyle/>
        <a:p>
          <a:endParaRPr lang="fr-FR"/>
        </a:p>
      </dgm:t>
    </dgm:pt>
    <dgm:pt modelId="{757BC942-2D19-4402-A68C-FE653210DDE5}">
      <dgm:prSet/>
      <dgm:spPr/>
      <dgm:t>
        <a:bodyPr/>
        <a:lstStyle/>
        <a:p>
          <a:r>
            <a:rPr lang="nl-BE" b="1" noProof="0" dirty="0" smtClean="0"/>
            <a:t>Besparingsmaatregelen </a:t>
          </a:r>
          <a:r>
            <a:rPr lang="nl-BE" b="0" noProof="0" dirty="0" smtClean="0"/>
            <a:t>hebben een impact op sociale diensten en ngo’s die slachtoffers van partnergeweld bijstaan</a:t>
          </a:r>
          <a:endParaRPr lang="nl-BE" noProof="0" dirty="0"/>
        </a:p>
      </dgm:t>
    </dgm:pt>
    <dgm:pt modelId="{761B4133-3D7C-45D1-80C4-8BFCB9BA6B83}" type="parTrans" cxnId="{03CBB005-EBBD-4F1F-8CD1-348FDF009156}">
      <dgm:prSet/>
      <dgm:spPr/>
      <dgm:t>
        <a:bodyPr/>
        <a:lstStyle/>
        <a:p>
          <a:endParaRPr lang="fr-FR"/>
        </a:p>
      </dgm:t>
    </dgm:pt>
    <dgm:pt modelId="{A2FCA491-6C64-4A02-8CAD-DA6A8903EAAF}" type="sibTrans" cxnId="{03CBB005-EBBD-4F1F-8CD1-348FDF009156}">
      <dgm:prSet/>
      <dgm:spPr/>
      <dgm:t>
        <a:bodyPr/>
        <a:lstStyle/>
        <a:p>
          <a:endParaRPr lang="fr-FR"/>
        </a:p>
      </dgm:t>
    </dgm:pt>
    <dgm:pt modelId="{973B8648-3C6C-48F8-A0D7-96DBC1BFBC5C}" type="pres">
      <dgm:prSet presAssocID="{DF1D1A53-2D02-42A5-A0A9-48DA2B109EF1}" presName="Name0" presStyleCnt="0">
        <dgm:presLayoutVars>
          <dgm:dir/>
          <dgm:resizeHandles val="exact"/>
        </dgm:presLayoutVars>
      </dgm:prSet>
      <dgm:spPr/>
      <dgm:t>
        <a:bodyPr/>
        <a:lstStyle/>
        <a:p>
          <a:endParaRPr lang="nl-BE"/>
        </a:p>
      </dgm:t>
    </dgm:pt>
    <dgm:pt modelId="{5BCBD6B6-AF11-463D-ADCE-3BE586C2CC56}" type="pres">
      <dgm:prSet presAssocID="{F0F568E5-6420-407F-9347-6FE8455D464D}" presName="node" presStyleLbl="node1" presStyleIdx="0" presStyleCnt="4">
        <dgm:presLayoutVars>
          <dgm:bulletEnabled val="1"/>
        </dgm:presLayoutVars>
      </dgm:prSet>
      <dgm:spPr/>
      <dgm:t>
        <a:bodyPr/>
        <a:lstStyle/>
        <a:p>
          <a:endParaRPr lang="nl-BE"/>
        </a:p>
      </dgm:t>
    </dgm:pt>
    <dgm:pt modelId="{3EF6E5C6-C0A5-4FA7-BD55-3A908A4B71F4}" type="pres">
      <dgm:prSet presAssocID="{49CAB6F5-5300-42E5-B8D4-A5E139149379}" presName="sibTrans" presStyleCnt="0"/>
      <dgm:spPr/>
    </dgm:pt>
    <dgm:pt modelId="{010E3A26-46B6-436D-B644-E42D3AECC110}" type="pres">
      <dgm:prSet presAssocID="{D0AC336F-9FED-4A03-B0A7-B2155B41095F}" presName="node" presStyleLbl="node1" presStyleIdx="1" presStyleCnt="4">
        <dgm:presLayoutVars>
          <dgm:bulletEnabled val="1"/>
        </dgm:presLayoutVars>
      </dgm:prSet>
      <dgm:spPr/>
      <dgm:t>
        <a:bodyPr/>
        <a:lstStyle/>
        <a:p>
          <a:endParaRPr lang="nl-BE"/>
        </a:p>
      </dgm:t>
    </dgm:pt>
    <dgm:pt modelId="{8B0A5145-10F7-4024-8D86-31F6064524B5}" type="pres">
      <dgm:prSet presAssocID="{90DF708A-B32C-496F-B65F-98AAEE0B6EB9}" presName="sibTrans" presStyleCnt="0"/>
      <dgm:spPr/>
    </dgm:pt>
    <dgm:pt modelId="{DD31D293-2902-4E1D-BA9C-23228721E2DB}" type="pres">
      <dgm:prSet presAssocID="{C20D2173-6735-4344-9A69-6C52244364E3}" presName="node" presStyleLbl="node1" presStyleIdx="2" presStyleCnt="4">
        <dgm:presLayoutVars>
          <dgm:bulletEnabled val="1"/>
        </dgm:presLayoutVars>
      </dgm:prSet>
      <dgm:spPr/>
      <dgm:t>
        <a:bodyPr/>
        <a:lstStyle/>
        <a:p>
          <a:endParaRPr lang="nl-BE"/>
        </a:p>
      </dgm:t>
    </dgm:pt>
    <dgm:pt modelId="{FAF51037-17C0-4C1E-A41E-BF50F22A8A60}" type="pres">
      <dgm:prSet presAssocID="{775BF8A7-D32E-4D21-BA15-2EC87881227E}" presName="sibTrans" presStyleCnt="0"/>
      <dgm:spPr/>
    </dgm:pt>
    <dgm:pt modelId="{3A684A53-1DB0-4AA3-943B-198D24B65198}" type="pres">
      <dgm:prSet presAssocID="{757BC942-2D19-4402-A68C-FE653210DDE5}" presName="node" presStyleLbl="node1" presStyleIdx="3" presStyleCnt="4">
        <dgm:presLayoutVars>
          <dgm:bulletEnabled val="1"/>
        </dgm:presLayoutVars>
      </dgm:prSet>
      <dgm:spPr/>
      <dgm:t>
        <a:bodyPr/>
        <a:lstStyle/>
        <a:p>
          <a:endParaRPr lang="nl-BE"/>
        </a:p>
      </dgm:t>
    </dgm:pt>
  </dgm:ptLst>
  <dgm:cxnLst>
    <dgm:cxn modelId="{8B452458-295B-4DAE-85BD-19E57E707B19}" type="presOf" srcId="{F0F568E5-6420-407F-9347-6FE8455D464D}" destId="{5BCBD6B6-AF11-463D-ADCE-3BE586C2CC56}" srcOrd="0" destOrd="0" presId="urn:microsoft.com/office/officeart/2005/8/layout/hList6"/>
    <dgm:cxn modelId="{29E47347-7172-4D79-97CD-EB644CE5F0BF}" srcId="{DF1D1A53-2D02-42A5-A0A9-48DA2B109EF1}" destId="{D0AC336F-9FED-4A03-B0A7-B2155B41095F}" srcOrd="1" destOrd="0" parTransId="{6B4858FB-4D1E-440B-84CD-CF2F4E04D50E}" sibTransId="{90DF708A-B32C-496F-B65F-98AAEE0B6EB9}"/>
    <dgm:cxn modelId="{DB10EA3A-3BC5-4D72-ABD1-1EE91361EA78}" type="presOf" srcId="{C20D2173-6735-4344-9A69-6C52244364E3}" destId="{DD31D293-2902-4E1D-BA9C-23228721E2DB}" srcOrd="0" destOrd="0" presId="urn:microsoft.com/office/officeart/2005/8/layout/hList6"/>
    <dgm:cxn modelId="{13BF6165-277A-44D8-96EA-406EF3B3D2FB}" type="presOf" srcId="{D0AC336F-9FED-4A03-B0A7-B2155B41095F}" destId="{010E3A26-46B6-436D-B644-E42D3AECC110}" srcOrd="0" destOrd="0" presId="urn:microsoft.com/office/officeart/2005/8/layout/hList6"/>
    <dgm:cxn modelId="{5B785FDF-571D-4DA3-A375-5723AAFCF90E}" srcId="{DF1D1A53-2D02-42A5-A0A9-48DA2B109EF1}" destId="{F0F568E5-6420-407F-9347-6FE8455D464D}" srcOrd="0" destOrd="0" parTransId="{2544870E-23B8-479B-A505-2672969A9D8F}" sibTransId="{49CAB6F5-5300-42E5-B8D4-A5E139149379}"/>
    <dgm:cxn modelId="{C06AFE70-F9DD-4310-B3F4-D5A0F9A38FC9}" type="presOf" srcId="{DF1D1A53-2D02-42A5-A0A9-48DA2B109EF1}" destId="{973B8648-3C6C-48F8-A0D7-96DBC1BFBC5C}" srcOrd="0" destOrd="0" presId="urn:microsoft.com/office/officeart/2005/8/layout/hList6"/>
    <dgm:cxn modelId="{43BD528E-5F11-401C-84E5-A3D62C04DA6F}" srcId="{DF1D1A53-2D02-42A5-A0A9-48DA2B109EF1}" destId="{C20D2173-6735-4344-9A69-6C52244364E3}" srcOrd="2" destOrd="0" parTransId="{B74E7A2B-EB34-4A52-9EA3-2730B71AE9C6}" sibTransId="{775BF8A7-D32E-4D21-BA15-2EC87881227E}"/>
    <dgm:cxn modelId="{03CBB005-EBBD-4F1F-8CD1-348FDF009156}" srcId="{DF1D1A53-2D02-42A5-A0A9-48DA2B109EF1}" destId="{757BC942-2D19-4402-A68C-FE653210DDE5}" srcOrd="3" destOrd="0" parTransId="{761B4133-3D7C-45D1-80C4-8BFCB9BA6B83}" sibTransId="{A2FCA491-6C64-4A02-8CAD-DA6A8903EAAF}"/>
    <dgm:cxn modelId="{20335A46-413A-4746-A59B-1DA237585206}" type="presOf" srcId="{757BC942-2D19-4402-A68C-FE653210DDE5}" destId="{3A684A53-1DB0-4AA3-943B-198D24B65198}" srcOrd="0" destOrd="0" presId="urn:microsoft.com/office/officeart/2005/8/layout/hList6"/>
    <dgm:cxn modelId="{8ABFD769-8D80-47F1-9CBC-486CF228C96A}" type="presParOf" srcId="{973B8648-3C6C-48F8-A0D7-96DBC1BFBC5C}" destId="{5BCBD6B6-AF11-463D-ADCE-3BE586C2CC56}" srcOrd="0" destOrd="0" presId="urn:microsoft.com/office/officeart/2005/8/layout/hList6"/>
    <dgm:cxn modelId="{4BC4D0A7-9FEC-4D59-8E6D-3C5591676856}" type="presParOf" srcId="{973B8648-3C6C-48F8-A0D7-96DBC1BFBC5C}" destId="{3EF6E5C6-C0A5-4FA7-BD55-3A908A4B71F4}" srcOrd="1" destOrd="0" presId="urn:microsoft.com/office/officeart/2005/8/layout/hList6"/>
    <dgm:cxn modelId="{2FE07C82-3047-49C0-9276-3D76DD334EBA}" type="presParOf" srcId="{973B8648-3C6C-48F8-A0D7-96DBC1BFBC5C}" destId="{010E3A26-46B6-436D-B644-E42D3AECC110}" srcOrd="2" destOrd="0" presId="urn:microsoft.com/office/officeart/2005/8/layout/hList6"/>
    <dgm:cxn modelId="{839F9C43-E1B6-4611-A306-9A3E8E4CE306}" type="presParOf" srcId="{973B8648-3C6C-48F8-A0D7-96DBC1BFBC5C}" destId="{8B0A5145-10F7-4024-8D86-31F6064524B5}" srcOrd="3" destOrd="0" presId="urn:microsoft.com/office/officeart/2005/8/layout/hList6"/>
    <dgm:cxn modelId="{95A52521-3804-4395-8DE6-66F63FE3B71B}" type="presParOf" srcId="{973B8648-3C6C-48F8-A0D7-96DBC1BFBC5C}" destId="{DD31D293-2902-4E1D-BA9C-23228721E2DB}" srcOrd="4" destOrd="0" presId="urn:microsoft.com/office/officeart/2005/8/layout/hList6"/>
    <dgm:cxn modelId="{90E70CDA-8850-498F-B3F3-BE63109A4C49}" type="presParOf" srcId="{973B8648-3C6C-48F8-A0D7-96DBC1BFBC5C}" destId="{FAF51037-17C0-4C1E-A41E-BF50F22A8A60}" srcOrd="5" destOrd="0" presId="urn:microsoft.com/office/officeart/2005/8/layout/hList6"/>
    <dgm:cxn modelId="{85ACFCE8-5630-46A8-BC5B-E229608B1ED5}" type="presParOf" srcId="{973B8648-3C6C-48F8-A0D7-96DBC1BFBC5C}" destId="{3A684A53-1DB0-4AA3-943B-198D24B65198}"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D8909-26AE-498C-9767-C884A0FF0B4E}">
      <dsp:nvSpPr>
        <dsp:cNvPr id="0" name=""/>
        <dsp:cNvSpPr/>
      </dsp:nvSpPr>
      <dsp:spPr>
        <a:xfrm>
          <a:off x="0" y="72549"/>
          <a:ext cx="10515600" cy="110331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nl-BE" sz="2800" b="1" kern="1200" noProof="0" dirty="0" smtClean="0"/>
            <a:t>Gendergerelateerd geweld op het werk, met inbegrip van de impact van partnergeweld op het werk, is een vakbondsmaterie  </a:t>
          </a:r>
          <a:endParaRPr lang="nl-BE" sz="2800" kern="1200" noProof="0" dirty="0"/>
        </a:p>
      </dsp:txBody>
      <dsp:txXfrm>
        <a:off x="53859" y="126408"/>
        <a:ext cx="10407882" cy="995592"/>
      </dsp:txXfrm>
    </dsp:sp>
    <dsp:sp modelId="{2BB7F475-A0D4-4789-85E5-CFBDC4B4AA6B}">
      <dsp:nvSpPr>
        <dsp:cNvPr id="0" name=""/>
        <dsp:cNvSpPr/>
      </dsp:nvSpPr>
      <dsp:spPr>
        <a:xfrm>
          <a:off x="0" y="1175859"/>
          <a:ext cx="10515600" cy="199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nl-BE" sz="1800" kern="1200" dirty="0" smtClean="0"/>
            <a:t>Geweld tast de veiligheid, de gezondheid en het welzijn van werknemers aan</a:t>
          </a:r>
          <a:endParaRPr lang="en-GB" sz="1800" kern="1200" dirty="0"/>
        </a:p>
        <a:p>
          <a:pPr marL="171450" lvl="1" indent="-171450" algn="l" defTabSz="800100">
            <a:lnSpc>
              <a:spcPct val="90000"/>
            </a:lnSpc>
            <a:spcBef>
              <a:spcPct val="0"/>
            </a:spcBef>
            <a:spcAft>
              <a:spcPct val="20000"/>
            </a:spcAft>
            <a:buChar char="••"/>
          </a:pPr>
          <a:r>
            <a:rPr lang="nl-BE" sz="1800" kern="1200" dirty="0" smtClean="0"/>
            <a:t>Een belangrijke en hardnekkige belemmering voor gelijkheid op het werk en in de samenleving</a:t>
          </a:r>
          <a:endParaRPr lang="en-GB" sz="1800" kern="1200" dirty="0"/>
        </a:p>
        <a:p>
          <a:pPr marL="171450" lvl="1" indent="-171450" algn="l" defTabSz="800100">
            <a:lnSpc>
              <a:spcPct val="90000"/>
            </a:lnSpc>
            <a:spcBef>
              <a:spcPct val="0"/>
            </a:spcBef>
            <a:spcAft>
              <a:spcPct val="20000"/>
            </a:spcAft>
            <a:buChar char="••"/>
          </a:pPr>
          <a:r>
            <a:rPr lang="nl-BE" sz="1800" kern="1200" dirty="0" smtClean="0"/>
            <a:t>Het heeft een negatieve impact op de prestaties en de productiviteit, het behoud van werknemers, absenteïsme en het algemene klimaat van de relaties op de werkvloer en de werkomgeving </a:t>
          </a:r>
          <a:endParaRPr lang="en-GB" sz="1800" kern="1200" dirty="0"/>
        </a:p>
        <a:p>
          <a:pPr marL="171450" lvl="1" indent="-171450" algn="l" defTabSz="800100">
            <a:lnSpc>
              <a:spcPct val="90000"/>
            </a:lnSpc>
            <a:spcBef>
              <a:spcPct val="0"/>
            </a:spcBef>
            <a:spcAft>
              <a:spcPct val="20000"/>
            </a:spcAft>
            <a:buChar char="••"/>
          </a:pPr>
          <a:r>
            <a:rPr lang="nl-BE" sz="1800" kern="1200" dirty="0" smtClean="0"/>
            <a:t>De toename van geweld en intimidatie houdt rechtstreeks verband met de toename van niet-standaard vormen van werkgelegenheid, bijvoorbeeld gelegenheidswerk, tijdelijk werk, onvrijwillig deeltijds werk, </a:t>
          </a:r>
          <a:r>
            <a:rPr lang="nl-BE" sz="1800" kern="1200" dirty="0" err="1" smtClean="0"/>
            <a:t>nulurencontracten</a:t>
          </a:r>
          <a:r>
            <a:rPr lang="nl-BE" sz="1800" kern="1200" dirty="0" smtClean="0"/>
            <a:t> enz., in sectoren waar vrouwen en jongeren werken</a:t>
          </a:r>
          <a:endParaRPr lang="en-GB" sz="1800" kern="1200" dirty="0"/>
        </a:p>
      </dsp:txBody>
      <dsp:txXfrm>
        <a:off x="0" y="1175859"/>
        <a:ext cx="10515600" cy="1999620"/>
      </dsp:txXfrm>
    </dsp:sp>
    <dsp:sp modelId="{27655DBB-DDE2-4ACB-892C-988AF039BCED}">
      <dsp:nvSpPr>
        <dsp:cNvPr id="0" name=""/>
        <dsp:cNvSpPr/>
      </dsp:nvSpPr>
      <dsp:spPr>
        <a:xfrm>
          <a:off x="0" y="3248028"/>
          <a:ext cx="10515600" cy="11033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De </a:t>
          </a:r>
          <a:r>
            <a:rPr lang="nl-BE" sz="2300" b="1" kern="1200" noProof="0" dirty="0" smtClean="0"/>
            <a:t>strijd tegen seksuele intimidatie en geweld op het werk is een van de vijf doelstellingen in het Actieprogramma inzake gendergelijkheid van het EVV (2016-2019)</a:t>
          </a:r>
          <a:endParaRPr lang="nl-BE" sz="2300" kern="1200" noProof="0" dirty="0"/>
        </a:p>
      </dsp:txBody>
      <dsp:txXfrm>
        <a:off x="53859" y="3301887"/>
        <a:ext cx="10407882" cy="995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18B56-6BBA-4904-B86F-08A369061BA1}">
      <dsp:nvSpPr>
        <dsp:cNvPr id="0" name=""/>
        <dsp:cNvSpPr/>
      </dsp:nvSpPr>
      <dsp:spPr>
        <a:xfrm>
          <a:off x="0" y="16592"/>
          <a:ext cx="10515600" cy="95471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nl-BE" sz="2400" b="1" kern="1200" noProof="0" dirty="0" smtClean="0"/>
            <a:t>Partnergeweld en mishandeling hebben verwoestende gevolgen voor de slachtoffers. Op het werk kan dit leiden tot:</a:t>
          </a:r>
          <a:endParaRPr lang="nl-BE" sz="2400" kern="1200" noProof="0" dirty="0"/>
        </a:p>
      </dsp:txBody>
      <dsp:txXfrm>
        <a:off x="46606" y="63198"/>
        <a:ext cx="10422388" cy="861507"/>
      </dsp:txXfrm>
    </dsp:sp>
    <dsp:sp modelId="{A36DFA47-71AD-4BFC-A78E-5740E829CC8E}">
      <dsp:nvSpPr>
        <dsp:cNvPr id="0" name=""/>
        <dsp:cNvSpPr/>
      </dsp:nvSpPr>
      <dsp:spPr>
        <a:xfrm>
          <a:off x="0" y="971312"/>
          <a:ext cx="10515600" cy="188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lr>
              <a:schemeClr val="accent1">
                <a:lumMod val="75000"/>
              </a:schemeClr>
            </a:buClr>
            <a:buChar char="••"/>
          </a:pPr>
          <a:r>
            <a:rPr lang="nl-BE" sz="1900" kern="1200" dirty="0" smtClean="0"/>
            <a:t>Hoog ziekteverzuim, absenteïsme en gedwongen vertrek</a:t>
          </a:r>
          <a:endParaRPr lang="en-GB" sz="1900" kern="1200" dirty="0"/>
        </a:p>
        <a:p>
          <a:pPr marL="171450" lvl="1" indent="-171450" algn="l" defTabSz="844550">
            <a:lnSpc>
              <a:spcPct val="90000"/>
            </a:lnSpc>
            <a:spcBef>
              <a:spcPct val="0"/>
            </a:spcBef>
            <a:spcAft>
              <a:spcPct val="20000"/>
            </a:spcAft>
            <a:buClr>
              <a:schemeClr val="accent1">
                <a:lumMod val="75000"/>
              </a:schemeClr>
            </a:buClr>
            <a:buChar char="••"/>
          </a:pPr>
          <a:r>
            <a:rPr lang="nl-BE" sz="1900" kern="1200" dirty="0" smtClean="0"/>
            <a:t>Verminderde werkprestaties, concentratieproblemen en afzondering van collega' s</a:t>
          </a:r>
          <a:endParaRPr lang="en-GB" sz="1900" kern="1200" dirty="0"/>
        </a:p>
        <a:p>
          <a:pPr marL="171450" lvl="1" indent="-171450" algn="l" defTabSz="844550">
            <a:lnSpc>
              <a:spcPct val="90000"/>
            </a:lnSpc>
            <a:spcBef>
              <a:spcPct val="0"/>
            </a:spcBef>
            <a:spcAft>
              <a:spcPct val="20000"/>
            </a:spcAft>
            <a:buClr>
              <a:schemeClr val="accent1">
                <a:lumMod val="75000"/>
              </a:schemeClr>
            </a:buClr>
            <a:buChar char="••"/>
          </a:pPr>
          <a:r>
            <a:rPr lang="nl-BE" sz="1900" kern="1200" dirty="0" smtClean="0"/>
            <a:t>Moeilijkheden bij de toegang tot het werk door gedwongen controle van geld, kleding, vervoer van en naar het werk, sociaal contact met collega' s, deelname aan opleidingsevenementen, </a:t>
          </a:r>
          <a:r>
            <a:rPr lang="nl-BE" sz="1900" kern="1200" dirty="0" err="1" smtClean="0"/>
            <a:t>enz</a:t>
          </a:r>
          <a:r>
            <a:rPr lang="en-US" sz="1900" kern="1200" dirty="0" smtClean="0"/>
            <a:t>.</a:t>
          </a:r>
          <a:endParaRPr lang="en-GB" sz="1900" kern="1200" dirty="0"/>
        </a:p>
        <a:p>
          <a:pPr marL="171450" lvl="1" indent="-171450" algn="l" defTabSz="844550">
            <a:lnSpc>
              <a:spcPct val="90000"/>
            </a:lnSpc>
            <a:spcBef>
              <a:spcPct val="0"/>
            </a:spcBef>
            <a:spcAft>
              <a:spcPct val="20000"/>
            </a:spcAft>
            <a:buClr>
              <a:schemeClr val="accent1">
                <a:lumMod val="75000"/>
              </a:schemeClr>
            </a:buClr>
            <a:buChar char="••"/>
          </a:pPr>
          <a:r>
            <a:rPr lang="nl-BE" sz="1900" kern="1200" dirty="0" smtClean="0"/>
            <a:t>Intimidatie, geweld en </a:t>
          </a:r>
          <a:r>
            <a:rPr lang="nl-BE" sz="1900" kern="1200" dirty="0" err="1" smtClean="0"/>
            <a:t>stalking</a:t>
          </a:r>
          <a:r>
            <a:rPr lang="nl-BE" sz="1900" kern="1200" dirty="0" smtClean="0"/>
            <a:t> door daders op de werkplek</a:t>
          </a:r>
          <a:endParaRPr lang="en-GB" sz="1900" kern="1200" dirty="0"/>
        </a:p>
        <a:p>
          <a:pPr marL="171450" lvl="1" indent="-171450" algn="l" defTabSz="844550">
            <a:lnSpc>
              <a:spcPct val="90000"/>
            </a:lnSpc>
            <a:spcBef>
              <a:spcPct val="0"/>
            </a:spcBef>
            <a:spcAft>
              <a:spcPct val="20000"/>
            </a:spcAft>
            <a:buClr>
              <a:schemeClr val="accent1">
                <a:lumMod val="75000"/>
              </a:schemeClr>
            </a:buClr>
            <a:buChar char="••"/>
          </a:pPr>
          <a:r>
            <a:rPr lang="nl-BE" sz="1900" kern="1200" dirty="0" smtClean="0"/>
            <a:t>Een bredere negatieve impact op de werkomgeving, teamwork en relaties op de werkplek</a:t>
          </a:r>
          <a:endParaRPr lang="en-GB" sz="1900" kern="1200" dirty="0"/>
        </a:p>
      </dsp:txBody>
      <dsp:txXfrm>
        <a:off x="0" y="971312"/>
        <a:ext cx="10515600" cy="1887840"/>
      </dsp:txXfrm>
    </dsp:sp>
    <dsp:sp modelId="{F8B6BF9F-2C86-4FF9-8C19-1390EDBC1C13}">
      <dsp:nvSpPr>
        <dsp:cNvPr id="0" name=""/>
        <dsp:cNvSpPr/>
      </dsp:nvSpPr>
      <dsp:spPr>
        <a:xfrm>
          <a:off x="0" y="2859153"/>
          <a:ext cx="10515600" cy="95471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nl-BE" sz="2400" b="1" kern="1200" noProof="0" dirty="0" smtClean="0"/>
            <a:t>Voor werkgevers en de economie</a:t>
          </a:r>
          <a:endParaRPr lang="nl-BE" sz="2400" kern="1200" noProof="0" dirty="0"/>
        </a:p>
      </dsp:txBody>
      <dsp:txXfrm>
        <a:off x="46606" y="2905759"/>
        <a:ext cx="10422388" cy="861507"/>
      </dsp:txXfrm>
    </dsp:sp>
    <dsp:sp modelId="{4E3B2807-E803-4D72-93E2-329C60CA8988}">
      <dsp:nvSpPr>
        <dsp:cNvPr id="0" name=""/>
        <dsp:cNvSpPr/>
      </dsp:nvSpPr>
      <dsp:spPr>
        <a:xfrm>
          <a:off x="0" y="3813873"/>
          <a:ext cx="10515600"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lr>
              <a:schemeClr val="accent1">
                <a:lumMod val="75000"/>
              </a:schemeClr>
            </a:buClr>
            <a:buChar char="••"/>
          </a:pPr>
          <a:r>
            <a:rPr lang="nl-BE" sz="1900" kern="1200" dirty="0" smtClean="0"/>
            <a:t>Partnergeweld kost de economie van het Verenigd Koninkrijk 1,9 miljard pond (2,2 miljard euro) aan verloren economische productie per jaar en leidt tot lagere productiviteit, hoger absenteïsme en groter personeelsverloop (</a:t>
          </a:r>
          <a:r>
            <a:rPr lang="nl-BE" sz="1900" i="1" kern="1200" dirty="0" smtClean="0"/>
            <a:t>er zijn vergelijkbare schattingen uit andere landen</a:t>
          </a:r>
          <a:r>
            <a:rPr lang="nl-BE" sz="1900" kern="1200" dirty="0" smtClean="0"/>
            <a:t>) </a:t>
          </a:r>
          <a:endParaRPr lang="en-GB" sz="1900" kern="1200" dirty="0"/>
        </a:p>
      </dsp:txBody>
      <dsp:txXfrm>
        <a:off x="0" y="3813873"/>
        <a:ext cx="10515600" cy="869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7AA31-F1FC-4165-9E30-1F5EA0729693}">
      <dsp:nvSpPr>
        <dsp:cNvPr id="0" name=""/>
        <dsp:cNvSpPr/>
      </dsp:nvSpPr>
      <dsp:spPr>
        <a:xfrm>
          <a:off x="0" y="453452"/>
          <a:ext cx="9541042" cy="680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8ED4595-280A-4BF4-801F-7C6A7C6CC02F}">
      <dsp:nvSpPr>
        <dsp:cNvPr id="0" name=""/>
        <dsp:cNvSpPr/>
      </dsp:nvSpPr>
      <dsp:spPr>
        <a:xfrm>
          <a:off x="477052" y="54932"/>
          <a:ext cx="6678729" cy="7970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440" tIns="0" rIns="252440" bIns="0" numCol="1" spcCol="1270" anchor="ctr" anchorCtr="0">
          <a:noAutofit/>
        </a:bodyPr>
        <a:lstStyle/>
        <a:p>
          <a:pPr lvl="0" algn="l" defTabSz="889000">
            <a:lnSpc>
              <a:spcPct val="90000"/>
            </a:lnSpc>
            <a:spcBef>
              <a:spcPct val="0"/>
            </a:spcBef>
            <a:spcAft>
              <a:spcPct val="35000"/>
            </a:spcAft>
          </a:pPr>
          <a:r>
            <a:rPr lang="nl-BE" sz="2000" b="1" kern="1200" noProof="0" dirty="0" smtClean="0"/>
            <a:t>Een gebrekkig rechtssysteem</a:t>
          </a:r>
          <a:endParaRPr lang="nl-BE" sz="2000" b="1" kern="1200" noProof="0" dirty="0"/>
        </a:p>
      </dsp:txBody>
      <dsp:txXfrm>
        <a:off x="515960" y="93840"/>
        <a:ext cx="6600913" cy="719224"/>
      </dsp:txXfrm>
    </dsp:sp>
    <dsp:sp modelId="{E0D4D24B-A92E-49F1-AAEA-F518CCF781B5}">
      <dsp:nvSpPr>
        <dsp:cNvPr id="0" name=""/>
        <dsp:cNvSpPr/>
      </dsp:nvSpPr>
      <dsp:spPr>
        <a:xfrm>
          <a:off x="0" y="1678172"/>
          <a:ext cx="9541042" cy="680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C18E58B-F2F9-4E40-B3D4-BB003B008038}">
      <dsp:nvSpPr>
        <dsp:cNvPr id="0" name=""/>
        <dsp:cNvSpPr/>
      </dsp:nvSpPr>
      <dsp:spPr>
        <a:xfrm>
          <a:off x="477052" y="1279652"/>
          <a:ext cx="6678729" cy="7970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440" tIns="0" rIns="252440" bIns="0" numCol="1" spcCol="1270" anchor="ctr" anchorCtr="0">
          <a:noAutofit/>
        </a:bodyPr>
        <a:lstStyle/>
        <a:p>
          <a:pPr lvl="0" algn="l" defTabSz="889000">
            <a:lnSpc>
              <a:spcPct val="90000"/>
            </a:lnSpc>
            <a:spcBef>
              <a:spcPct val="0"/>
            </a:spcBef>
            <a:spcAft>
              <a:spcPct val="35000"/>
            </a:spcAft>
          </a:pPr>
          <a:r>
            <a:rPr lang="nl-BE" sz="2000" b="1" kern="1200" dirty="0" smtClean="0"/>
            <a:t>Gebrek aan gegevens over partnergeweld op het werk</a:t>
          </a:r>
          <a:endParaRPr lang="en-GB" sz="2000" b="1" kern="1200" dirty="0"/>
        </a:p>
      </dsp:txBody>
      <dsp:txXfrm>
        <a:off x="515960" y="1318560"/>
        <a:ext cx="6600913" cy="719224"/>
      </dsp:txXfrm>
    </dsp:sp>
    <dsp:sp modelId="{5E6C9A6B-A998-4477-B0B7-D1ECBFCA9890}">
      <dsp:nvSpPr>
        <dsp:cNvPr id="0" name=""/>
        <dsp:cNvSpPr/>
      </dsp:nvSpPr>
      <dsp:spPr>
        <a:xfrm>
          <a:off x="0" y="2902892"/>
          <a:ext cx="9541042" cy="680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D1CED3-9B50-456D-9C68-9C580B241FE9}">
      <dsp:nvSpPr>
        <dsp:cNvPr id="0" name=""/>
        <dsp:cNvSpPr/>
      </dsp:nvSpPr>
      <dsp:spPr>
        <a:xfrm>
          <a:off x="477052" y="2504372"/>
          <a:ext cx="6678729" cy="7970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440" tIns="0" rIns="252440" bIns="0" numCol="1" spcCol="1270" anchor="ctr" anchorCtr="0">
          <a:noAutofit/>
        </a:bodyPr>
        <a:lstStyle/>
        <a:p>
          <a:pPr lvl="0" algn="l" defTabSz="889000">
            <a:lnSpc>
              <a:spcPct val="90000"/>
            </a:lnSpc>
            <a:spcBef>
              <a:spcPct val="0"/>
            </a:spcBef>
            <a:spcAft>
              <a:spcPct val="35000"/>
            </a:spcAft>
          </a:pPr>
          <a:r>
            <a:rPr lang="nl-BE" sz="2000" b="1" kern="1200" noProof="0" dirty="0" smtClean="0"/>
            <a:t>Vakbonden niet betrokken bij de ontwikkeling van overheidsbeleid en –strategieën rond geweld op het werk</a:t>
          </a:r>
          <a:endParaRPr lang="nl-BE" sz="2000" b="1" kern="1200" noProof="0" dirty="0"/>
        </a:p>
      </dsp:txBody>
      <dsp:txXfrm>
        <a:off x="515960" y="2543280"/>
        <a:ext cx="6600913" cy="719224"/>
      </dsp:txXfrm>
    </dsp:sp>
    <dsp:sp modelId="{9ABAA363-D129-4B91-924A-382DD1D72215}">
      <dsp:nvSpPr>
        <dsp:cNvPr id="0" name=""/>
        <dsp:cNvSpPr/>
      </dsp:nvSpPr>
      <dsp:spPr>
        <a:xfrm>
          <a:off x="0" y="4127612"/>
          <a:ext cx="9541042" cy="680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0491" tIns="562356" rIns="740491" bIns="192024" numCol="1" spcCol="1270" anchor="t" anchorCtr="0">
          <a:noAutofit/>
        </a:bodyPr>
        <a:lstStyle/>
        <a:p>
          <a:pPr marL="228600" lvl="1" indent="-228600" algn="l" defTabSz="1200150">
            <a:lnSpc>
              <a:spcPct val="90000"/>
            </a:lnSpc>
            <a:spcBef>
              <a:spcPct val="0"/>
            </a:spcBef>
            <a:spcAft>
              <a:spcPct val="15000"/>
            </a:spcAft>
            <a:buChar char="••"/>
          </a:pPr>
          <a:endParaRPr lang="en-GB" sz="2700" kern="1200"/>
        </a:p>
      </dsp:txBody>
      <dsp:txXfrm>
        <a:off x="0" y="4127612"/>
        <a:ext cx="9541042" cy="680400"/>
      </dsp:txXfrm>
    </dsp:sp>
    <dsp:sp modelId="{69AC947C-B63D-41BC-B94E-58355E118E31}">
      <dsp:nvSpPr>
        <dsp:cNvPr id="0" name=""/>
        <dsp:cNvSpPr/>
      </dsp:nvSpPr>
      <dsp:spPr>
        <a:xfrm>
          <a:off x="477052" y="3729092"/>
          <a:ext cx="6678729" cy="7970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440" tIns="0" rIns="252440" bIns="0" numCol="1" spcCol="1270" anchor="ctr" anchorCtr="0">
          <a:noAutofit/>
        </a:bodyPr>
        <a:lstStyle/>
        <a:p>
          <a:pPr lvl="0" algn="l" defTabSz="889000">
            <a:lnSpc>
              <a:spcPct val="90000"/>
            </a:lnSpc>
            <a:spcBef>
              <a:spcPct val="0"/>
            </a:spcBef>
            <a:spcAft>
              <a:spcPct val="35000"/>
            </a:spcAft>
          </a:pPr>
          <a:r>
            <a:rPr lang="nl-BE" sz="2000" b="1" kern="1200" dirty="0" smtClean="0">
              <a:solidFill>
                <a:prstClr val="black"/>
              </a:solidFill>
              <a:latin typeface="Calibri" panose="020F0502020204030204"/>
              <a:ea typeface="+mn-ea"/>
              <a:cs typeface="+mn-cs"/>
            </a:rPr>
            <a:t>Een opkomende kwestie voor verschillende vakbonden</a:t>
          </a:r>
          <a:endParaRPr lang="en-GB" sz="2000" b="1" kern="1200" dirty="0">
            <a:solidFill>
              <a:prstClr val="black"/>
            </a:solidFill>
            <a:latin typeface="Calibri" panose="020F0502020204030204"/>
            <a:ea typeface="+mn-ea"/>
            <a:cs typeface="+mn-cs"/>
          </a:endParaRPr>
        </a:p>
      </dsp:txBody>
      <dsp:txXfrm>
        <a:off x="515960" y="3768000"/>
        <a:ext cx="6600913" cy="7192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B85C3-94E0-4AC4-AACF-C5031E56EC77}">
      <dsp:nvSpPr>
        <dsp:cNvPr id="0" name=""/>
        <dsp:cNvSpPr/>
      </dsp:nvSpPr>
      <dsp:spPr>
        <a:xfrm>
          <a:off x="3080" y="844423"/>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b="1" kern="1200" noProof="0" dirty="0" smtClean="0"/>
            <a:t>Opleiding van vakbondsafgevaardigden</a:t>
          </a:r>
          <a:endParaRPr lang="nl-BE" sz="1800" kern="1200" noProof="0" dirty="0">
            <a:solidFill>
              <a:srgbClr val="FF0000"/>
            </a:solidFill>
          </a:endParaRPr>
        </a:p>
      </dsp:txBody>
      <dsp:txXfrm>
        <a:off x="3080" y="844423"/>
        <a:ext cx="2444055" cy="1466433"/>
      </dsp:txXfrm>
    </dsp:sp>
    <dsp:sp modelId="{33F6064C-6967-4ABC-B8A5-F09D42910859}">
      <dsp:nvSpPr>
        <dsp:cNvPr id="0" name=""/>
        <dsp:cNvSpPr/>
      </dsp:nvSpPr>
      <dsp:spPr>
        <a:xfrm>
          <a:off x="2691541" y="844423"/>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b="1" kern="1200" noProof="0" dirty="0" smtClean="0"/>
            <a:t>Bewustmaking van vakbondsleden, </a:t>
          </a:r>
          <a:r>
            <a:rPr lang="nl-BE" sz="1800" b="1" kern="1200" noProof="0" dirty="0" smtClean="0">
              <a:solidFill>
                <a:srgbClr val="FF0000"/>
              </a:solidFill>
            </a:rPr>
            <a:t>vakbondsleiders</a:t>
          </a:r>
          <a:r>
            <a:rPr lang="nl-BE" sz="1800" b="1" kern="1200" noProof="0" dirty="0" smtClean="0"/>
            <a:t> en werkneemsters</a:t>
          </a:r>
          <a:endParaRPr lang="nl-BE" sz="1800" b="1" kern="1200" noProof="0" dirty="0"/>
        </a:p>
      </dsp:txBody>
      <dsp:txXfrm>
        <a:off x="2691541" y="844423"/>
        <a:ext cx="2444055" cy="1466433"/>
      </dsp:txXfrm>
    </dsp:sp>
    <dsp:sp modelId="{E1127416-468F-44F8-BC7B-37FB26A92E05}">
      <dsp:nvSpPr>
        <dsp:cNvPr id="0" name=""/>
        <dsp:cNvSpPr/>
      </dsp:nvSpPr>
      <dsp:spPr>
        <a:xfrm>
          <a:off x="5380002" y="844423"/>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b="1" kern="1200" noProof="0" dirty="0" smtClean="0"/>
            <a:t>Vakbondscampagnes</a:t>
          </a:r>
          <a:endParaRPr lang="nl-BE" sz="1800" kern="1200" noProof="0" dirty="0"/>
        </a:p>
      </dsp:txBody>
      <dsp:txXfrm>
        <a:off x="5380002" y="844423"/>
        <a:ext cx="2444055" cy="1466433"/>
      </dsp:txXfrm>
    </dsp:sp>
    <dsp:sp modelId="{A242A853-7F24-4068-86D9-64E7029E44A3}">
      <dsp:nvSpPr>
        <dsp:cNvPr id="0" name=""/>
        <dsp:cNvSpPr/>
      </dsp:nvSpPr>
      <dsp:spPr>
        <a:xfrm>
          <a:off x="8068463" y="844423"/>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b="1" kern="1200" noProof="0" dirty="0" smtClean="0"/>
            <a:t>Bewijzen verzamelen van de impact van partnergeweld op het werk</a:t>
          </a:r>
          <a:endParaRPr lang="nl-BE" sz="1800" b="1" kern="1200" noProof="0" dirty="0"/>
        </a:p>
      </dsp:txBody>
      <dsp:txXfrm>
        <a:off x="8068463" y="844423"/>
        <a:ext cx="2444055" cy="1466433"/>
      </dsp:txXfrm>
    </dsp:sp>
    <dsp:sp modelId="{CA3EE391-6C70-4DA6-9DFC-6461D19AE9DB}">
      <dsp:nvSpPr>
        <dsp:cNvPr id="0" name=""/>
        <dsp:cNvSpPr/>
      </dsp:nvSpPr>
      <dsp:spPr>
        <a:xfrm>
          <a:off x="3080" y="255526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b="1" kern="1200" noProof="0" dirty="0" smtClean="0"/>
            <a:t>Partnerships met organisaties die rond partnergeweld werken</a:t>
          </a:r>
          <a:endParaRPr lang="nl-BE" sz="1800" kern="1200" noProof="0" dirty="0"/>
        </a:p>
      </dsp:txBody>
      <dsp:txXfrm>
        <a:off x="3080" y="2555262"/>
        <a:ext cx="2444055" cy="1466433"/>
      </dsp:txXfrm>
    </dsp:sp>
    <dsp:sp modelId="{628F0460-CB3C-42D1-AD04-DFCFE5DA4679}">
      <dsp:nvSpPr>
        <dsp:cNvPr id="0" name=""/>
        <dsp:cNvSpPr/>
      </dsp:nvSpPr>
      <dsp:spPr>
        <a:xfrm>
          <a:off x="2691541" y="255526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b="1" kern="1200" noProof="0" dirty="0" smtClean="0"/>
            <a:t>Lobbyen voor een wettelijk kader rond gendergerelateerd geweld op het werk</a:t>
          </a:r>
          <a:endParaRPr lang="nl-BE" sz="1800" kern="1200" noProof="0" dirty="0"/>
        </a:p>
      </dsp:txBody>
      <dsp:txXfrm>
        <a:off x="2691541" y="2555262"/>
        <a:ext cx="2444055" cy="1466433"/>
      </dsp:txXfrm>
    </dsp:sp>
    <dsp:sp modelId="{9C808EC0-2FBA-48FD-BDA2-FDA0CD0F35D5}">
      <dsp:nvSpPr>
        <dsp:cNvPr id="0" name=""/>
        <dsp:cNvSpPr/>
      </dsp:nvSpPr>
      <dsp:spPr>
        <a:xfrm>
          <a:off x="5380002" y="2555262"/>
          <a:ext cx="2444055" cy="1466433"/>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GB" sz="1800" kern="1200" dirty="0">
            <a:solidFill>
              <a:schemeClr val="accent1"/>
            </a:solidFill>
          </a:endParaRPr>
        </a:p>
      </dsp:txBody>
      <dsp:txXfrm>
        <a:off x="5380002" y="2555262"/>
        <a:ext cx="2444055" cy="1466433"/>
      </dsp:txXfrm>
    </dsp:sp>
    <dsp:sp modelId="{9A8485EF-1B61-4042-925F-5ED0B5940DD7}">
      <dsp:nvSpPr>
        <dsp:cNvPr id="0" name=""/>
        <dsp:cNvSpPr/>
      </dsp:nvSpPr>
      <dsp:spPr>
        <a:xfrm>
          <a:off x="8068463" y="2555262"/>
          <a:ext cx="2444055" cy="1466433"/>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GB" sz="1800" kern="1200" dirty="0">
            <a:solidFill>
              <a:schemeClr val="accent1"/>
            </a:solidFill>
          </a:endParaRPr>
        </a:p>
      </dsp:txBody>
      <dsp:txXfrm>
        <a:off x="8068463" y="2555262"/>
        <a:ext cx="2444055" cy="14664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B85C3-94E0-4AC4-AACF-C5031E56EC77}">
      <dsp:nvSpPr>
        <dsp:cNvPr id="0" name=""/>
        <dsp:cNvSpPr/>
      </dsp:nvSpPr>
      <dsp:spPr>
        <a:xfrm>
          <a:off x="1" y="844423"/>
          <a:ext cx="2444055" cy="1466433"/>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rgbClr val="0070C0"/>
              </a:solidFill>
            </a:rPr>
            <a:t>Training </a:t>
          </a:r>
          <a:r>
            <a:rPr lang="en-US" sz="1800" b="1" kern="1200" dirty="0" smtClean="0">
              <a:solidFill>
                <a:srgbClr val="0070C0"/>
              </a:solidFill>
            </a:rPr>
            <a:t>van </a:t>
          </a:r>
          <a:r>
            <a:rPr lang="en-US" sz="1800" b="1" kern="1200" dirty="0" err="1" smtClean="0">
              <a:solidFill>
                <a:srgbClr val="0070C0"/>
              </a:solidFill>
            </a:rPr>
            <a:t>vakbondsafgevaardigden</a:t>
          </a:r>
          <a:endParaRPr lang="en-GB" sz="1800" kern="1200" dirty="0">
            <a:solidFill>
              <a:srgbClr val="FF0000"/>
            </a:solidFill>
          </a:endParaRPr>
        </a:p>
      </dsp:txBody>
      <dsp:txXfrm>
        <a:off x="1" y="844423"/>
        <a:ext cx="2444055" cy="1466433"/>
      </dsp:txXfrm>
    </dsp:sp>
    <dsp:sp modelId="{33F6064C-6967-4ABC-B8A5-F09D42910859}">
      <dsp:nvSpPr>
        <dsp:cNvPr id="0" name=""/>
        <dsp:cNvSpPr/>
      </dsp:nvSpPr>
      <dsp:spPr>
        <a:xfrm>
          <a:off x="2691541" y="844423"/>
          <a:ext cx="2444055" cy="1466433"/>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b="1" kern="1200" noProof="0" dirty="0" smtClean="0">
              <a:solidFill>
                <a:srgbClr val="0070C0"/>
              </a:solidFill>
            </a:rPr>
            <a:t>Bewustmaking van vakbondsleden, </a:t>
          </a:r>
          <a:r>
            <a:rPr lang="nl-BE" sz="1800" b="1" kern="1200" noProof="0" dirty="0" smtClean="0">
              <a:solidFill>
                <a:srgbClr val="FF0000"/>
              </a:solidFill>
            </a:rPr>
            <a:t>vakbondsleiders </a:t>
          </a:r>
          <a:r>
            <a:rPr lang="nl-BE" sz="1800" b="1" kern="1200" noProof="0" dirty="0" smtClean="0">
              <a:solidFill>
                <a:srgbClr val="0070C0"/>
              </a:solidFill>
            </a:rPr>
            <a:t>en werkneemsters</a:t>
          </a:r>
          <a:endParaRPr lang="nl-BE" sz="1800" kern="1200" noProof="0" dirty="0">
            <a:solidFill>
              <a:srgbClr val="0070C0"/>
            </a:solidFill>
          </a:endParaRPr>
        </a:p>
      </dsp:txBody>
      <dsp:txXfrm>
        <a:off x="2691541" y="844423"/>
        <a:ext cx="2444055" cy="1466433"/>
      </dsp:txXfrm>
    </dsp:sp>
    <dsp:sp modelId="{E1127416-468F-44F8-BC7B-37FB26A92E05}">
      <dsp:nvSpPr>
        <dsp:cNvPr id="0" name=""/>
        <dsp:cNvSpPr/>
      </dsp:nvSpPr>
      <dsp:spPr>
        <a:xfrm>
          <a:off x="5380002" y="844423"/>
          <a:ext cx="2444055" cy="1466433"/>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b="1" kern="1200" noProof="0" dirty="0" smtClean="0">
              <a:solidFill>
                <a:srgbClr val="0070C0"/>
              </a:solidFill>
            </a:rPr>
            <a:t>Vakbondscampagnes</a:t>
          </a:r>
          <a:endParaRPr lang="nl-BE" sz="1800" kern="1200" noProof="0" dirty="0">
            <a:solidFill>
              <a:srgbClr val="0070C0"/>
            </a:solidFill>
          </a:endParaRPr>
        </a:p>
      </dsp:txBody>
      <dsp:txXfrm>
        <a:off x="5380002" y="844423"/>
        <a:ext cx="2444055" cy="1466433"/>
      </dsp:txXfrm>
    </dsp:sp>
    <dsp:sp modelId="{A242A853-7F24-4068-86D9-64E7029E44A3}">
      <dsp:nvSpPr>
        <dsp:cNvPr id="0" name=""/>
        <dsp:cNvSpPr/>
      </dsp:nvSpPr>
      <dsp:spPr>
        <a:xfrm>
          <a:off x="8068463" y="844423"/>
          <a:ext cx="2444055" cy="1466433"/>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b="1" kern="1200" noProof="0" dirty="0" smtClean="0">
              <a:solidFill>
                <a:srgbClr val="0070C0"/>
              </a:solidFill>
            </a:rPr>
            <a:t>Bewijzen verzamelen van de impact van partnergeweld op het werk</a:t>
          </a:r>
          <a:endParaRPr lang="nl-BE" sz="1800" kern="1200" noProof="0" dirty="0">
            <a:solidFill>
              <a:srgbClr val="0070C0"/>
            </a:solidFill>
          </a:endParaRPr>
        </a:p>
      </dsp:txBody>
      <dsp:txXfrm>
        <a:off x="8068463" y="844423"/>
        <a:ext cx="2444055" cy="1466433"/>
      </dsp:txXfrm>
    </dsp:sp>
    <dsp:sp modelId="{CA3EE391-6C70-4DA6-9DFC-6461D19AE9DB}">
      <dsp:nvSpPr>
        <dsp:cNvPr id="0" name=""/>
        <dsp:cNvSpPr/>
      </dsp:nvSpPr>
      <dsp:spPr>
        <a:xfrm>
          <a:off x="3080" y="2555262"/>
          <a:ext cx="2444055" cy="1466433"/>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b="1" kern="1200" noProof="0" dirty="0" smtClean="0">
              <a:solidFill>
                <a:srgbClr val="0070C0"/>
              </a:solidFill>
            </a:rPr>
            <a:t>Partnerships met organisaties die rond partnergeweld werken</a:t>
          </a:r>
          <a:endParaRPr lang="nl-BE" sz="1800" kern="1200" noProof="0" dirty="0">
            <a:solidFill>
              <a:srgbClr val="0070C0"/>
            </a:solidFill>
          </a:endParaRPr>
        </a:p>
      </dsp:txBody>
      <dsp:txXfrm>
        <a:off x="3080" y="2555262"/>
        <a:ext cx="2444055" cy="1466433"/>
      </dsp:txXfrm>
    </dsp:sp>
    <dsp:sp modelId="{628F0460-CB3C-42D1-AD04-DFCFE5DA4679}">
      <dsp:nvSpPr>
        <dsp:cNvPr id="0" name=""/>
        <dsp:cNvSpPr/>
      </dsp:nvSpPr>
      <dsp:spPr>
        <a:xfrm>
          <a:off x="2691541" y="2555262"/>
          <a:ext cx="2444055" cy="1466433"/>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b="1" kern="1200" noProof="0" dirty="0" smtClean="0">
              <a:solidFill>
                <a:srgbClr val="0070C0"/>
              </a:solidFill>
            </a:rPr>
            <a:t>Lobbyen voor een wettelijk kader rond gendergerelateerd geweld op het werk</a:t>
          </a:r>
          <a:endParaRPr lang="nl-BE" sz="1800" kern="1200" noProof="0" dirty="0">
            <a:solidFill>
              <a:srgbClr val="0070C0"/>
            </a:solidFill>
          </a:endParaRPr>
        </a:p>
      </dsp:txBody>
      <dsp:txXfrm>
        <a:off x="2691541" y="2555262"/>
        <a:ext cx="2444055" cy="1466433"/>
      </dsp:txXfrm>
    </dsp:sp>
    <dsp:sp modelId="{9C808EC0-2FBA-48FD-BDA2-FDA0CD0F35D5}">
      <dsp:nvSpPr>
        <dsp:cNvPr id="0" name=""/>
        <dsp:cNvSpPr/>
      </dsp:nvSpPr>
      <dsp:spPr>
        <a:xfrm>
          <a:off x="5380002" y="255526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b="1" kern="1200" noProof="0" dirty="0" smtClean="0">
              <a:solidFill>
                <a:schemeClr val="bg1"/>
              </a:solidFill>
            </a:rPr>
            <a:t>Onderhandeling van beleidsmaatregelen op het werk en clausules in overeenkomsten</a:t>
          </a:r>
          <a:endParaRPr lang="nl-BE" sz="1800" kern="1200" noProof="0" dirty="0">
            <a:solidFill>
              <a:schemeClr val="bg1"/>
            </a:solidFill>
          </a:endParaRPr>
        </a:p>
      </dsp:txBody>
      <dsp:txXfrm>
        <a:off x="5380002" y="2555262"/>
        <a:ext cx="2444055" cy="1466433"/>
      </dsp:txXfrm>
    </dsp:sp>
    <dsp:sp modelId="{9A8485EF-1B61-4042-925F-5ED0B5940DD7}">
      <dsp:nvSpPr>
        <dsp:cNvPr id="0" name=""/>
        <dsp:cNvSpPr/>
      </dsp:nvSpPr>
      <dsp:spPr>
        <a:xfrm>
          <a:off x="8068463" y="255526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b="1" kern="1200" noProof="0" dirty="0" smtClean="0">
              <a:solidFill>
                <a:prstClr val="white"/>
              </a:solidFill>
              <a:latin typeface="Calibri" panose="020F0502020204030204"/>
              <a:ea typeface="+mn-ea"/>
              <a:cs typeface="+mn-cs"/>
            </a:rPr>
            <a:t>Opname van partnergeweld in </a:t>
          </a:r>
          <a:r>
            <a:rPr lang="nl-BE" sz="2000" b="1" kern="1200" noProof="0" dirty="0" err="1" smtClean="0">
              <a:solidFill>
                <a:prstClr val="white"/>
              </a:solidFill>
              <a:latin typeface="Calibri" panose="020F0502020204030204"/>
              <a:ea typeface="+mn-ea"/>
              <a:cs typeface="+mn-cs"/>
            </a:rPr>
            <a:t>gelijkekansenplannen</a:t>
          </a:r>
          <a:r>
            <a:rPr lang="nl-BE" sz="2000" b="1" kern="1200" noProof="0" dirty="0" smtClean="0">
              <a:solidFill>
                <a:prstClr val="white"/>
              </a:solidFill>
              <a:latin typeface="Calibri" panose="020F0502020204030204"/>
              <a:ea typeface="+mn-ea"/>
              <a:cs typeface="+mn-cs"/>
            </a:rPr>
            <a:t> van ondernemingen</a:t>
          </a:r>
          <a:endParaRPr lang="nl-BE" sz="2000" b="1" kern="1200" noProof="0" dirty="0">
            <a:solidFill>
              <a:prstClr val="white"/>
            </a:solidFill>
            <a:latin typeface="Calibri" panose="020F0502020204030204"/>
            <a:ea typeface="+mn-ea"/>
            <a:cs typeface="+mn-cs"/>
          </a:endParaRPr>
        </a:p>
      </dsp:txBody>
      <dsp:txXfrm>
        <a:off x="8068463" y="2555262"/>
        <a:ext cx="2444055" cy="14664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E1DC56D-D4A4-0546-B4DA-4BC13C626CF1}" type="datetimeFigureOut">
              <a:rPr lang="en-US" smtClean="0"/>
              <a:t>9/14/2017</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6541C12-71CA-3742-96D6-D6FF66200212}" type="slidenum">
              <a:rPr lang="en-US" smtClean="0"/>
              <a:t>‹nr.›</a:t>
            </a:fld>
            <a:endParaRPr lang="en-US"/>
          </a:p>
        </p:txBody>
      </p:sp>
    </p:spTree>
    <p:extLst>
      <p:ext uri="{BB962C8B-B14F-4D97-AF65-F5344CB8AC3E}">
        <p14:creationId xmlns:p14="http://schemas.microsoft.com/office/powerpoint/2010/main" val="1297995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545B91A-4D57-6641-A7F4-5ABE6D744094}" type="datetimeFigureOut">
              <a:rPr lang="en-US" smtClean="0"/>
              <a:t>9/14/2017</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D08AA1E-5022-2C4F-B7E0-E152352C31FC}" type="slidenum">
              <a:rPr lang="en-US" smtClean="0"/>
              <a:t>‹nr.›</a:t>
            </a:fld>
            <a:endParaRPr lang="en-US"/>
          </a:p>
        </p:txBody>
      </p:sp>
    </p:spTree>
    <p:extLst>
      <p:ext uri="{BB962C8B-B14F-4D97-AF65-F5344CB8AC3E}">
        <p14:creationId xmlns:p14="http://schemas.microsoft.com/office/powerpoint/2010/main" val="953900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1</a:t>
            </a:fld>
            <a:endParaRPr lang="en-US"/>
          </a:p>
        </p:txBody>
      </p:sp>
    </p:spTree>
    <p:extLst>
      <p:ext uri="{BB962C8B-B14F-4D97-AF65-F5344CB8AC3E}">
        <p14:creationId xmlns:p14="http://schemas.microsoft.com/office/powerpoint/2010/main" val="2366580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10</a:t>
            </a:fld>
            <a:endParaRPr lang="en-US"/>
          </a:p>
        </p:txBody>
      </p:sp>
    </p:spTree>
    <p:extLst>
      <p:ext uri="{BB962C8B-B14F-4D97-AF65-F5344CB8AC3E}">
        <p14:creationId xmlns:p14="http://schemas.microsoft.com/office/powerpoint/2010/main" val="153214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11</a:t>
            </a:fld>
            <a:endParaRPr lang="en-US"/>
          </a:p>
        </p:txBody>
      </p:sp>
    </p:spTree>
    <p:extLst>
      <p:ext uri="{BB962C8B-B14F-4D97-AF65-F5344CB8AC3E}">
        <p14:creationId xmlns:p14="http://schemas.microsoft.com/office/powerpoint/2010/main" val="123832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1. Negotiation of workplace policies and clauses in agreements: </a:t>
            </a:r>
            <a:r>
              <a:rPr lang="en-US" dirty="0"/>
              <a:t>good examples of union negotiations from UK, Spain, France, Germany and Denmark. Unions in the UK (TUC, UNISON, USDAW) have drawn up model workplace policies and guidance.</a:t>
            </a:r>
          </a:p>
          <a:p>
            <a:pPr marL="0" marR="0" lvl="0" indent="0" defTabSz="914400" eaLnBrk="1" fontAlgn="auto" latinLnBrk="0" hangingPunct="1">
              <a:lnSpc>
                <a:spcPct val="100000"/>
              </a:lnSpc>
              <a:spcBef>
                <a:spcPts val="0"/>
              </a:spcBef>
              <a:spcAft>
                <a:spcPts val="0"/>
              </a:spcAft>
              <a:buClrTx/>
              <a:buSzTx/>
              <a:buFontTx/>
              <a:buNone/>
              <a:tabLst/>
              <a:defRPr/>
            </a:pPr>
            <a:r>
              <a:rPr lang="en-US" b="1" dirty="0"/>
              <a:t>2. Inclusion of domestic violence clauses in company equality plans: </a:t>
            </a:r>
            <a:r>
              <a:rPr lang="en-US" dirty="0"/>
              <a:t>examples include negotiation of clauses in company equality plans in Spain and in agreements on professional equality in France. </a:t>
            </a:r>
          </a:p>
          <a:p>
            <a:pPr marL="0" indent="0">
              <a:lnSpc>
                <a:spcPct val="100000"/>
              </a:lnSpc>
              <a:spcBef>
                <a:spcPts val="0"/>
              </a:spcBef>
              <a:buNone/>
            </a:pPr>
            <a:endParaRPr lang="en-US" dirty="0"/>
          </a:p>
          <a:p>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12</a:t>
            </a:fld>
            <a:endParaRPr lang="en-US"/>
          </a:p>
        </p:txBody>
      </p:sp>
    </p:spTree>
    <p:extLst>
      <p:ext uri="{BB962C8B-B14F-4D97-AF65-F5344CB8AC3E}">
        <p14:creationId xmlns:p14="http://schemas.microsoft.com/office/powerpoint/2010/main" val="1814637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examples of CBAs and workplace policies on domestic violence at work can be found in Denmark, France, Italy, Spain and the UK. </a:t>
            </a:r>
            <a:r>
              <a:rPr lang="en-GB" sz="1200" dirty="0"/>
              <a:t>They offer a range of protections and supports: (list)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GB" sz="1200" dirty="0"/>
              <a:t>There has been little or no evaluation of the effectiveness and take-up of different workplace initiatives, although interviews with unions and NGOs point to the important role they have played in supporting women to stay safely in work. </a:t>
            </a:r>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13</a:t>
            </a:fld>
            <a:endParaRPr lang="en-US"/>
          </a:p>
        </p:txBody>
      </p:sp>
    </p:spTree>
    <p:extLst>
      <p:ext uri="{BB962C8B-B14F-4D97-AF65-F5344CB8AC3E}">
        <p14:creationId xmlns:p14="http://schemas.microsoft.com/office/powerpoint/2010/main" val="103346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Belgium a precedent has been established in a national agreement that addresses the impact of drugs and alcohol on the workplace, which union suggest could form the basis for a similar agreement on domestic violence at work</a:t>
            </a:r>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14</a:t>
            </a:fld>
            <a:endParaRPr lang="en-US"/>
          </a:p>
        </p:txBody>
      </p:sp>
    </p:spTree>
    <p:extLst>
      <p:ext uri="{BB962C8B-B14F-4D97-AF65-F5344CB8AC3E}">
        <p14:creationId xmlns:p14="http://schemas.microsoft.com/office/powerpoint/2010/main" val="1790250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a:t>Importance of an enabling legal framework with clear duties on employers and governments (e.g. for collective bargaining; requirements for workplace/sectoral policies to address and prevent violence at work). </a:t>
            </a:r>
          </a:p>
          <a:p>
            <a:pPr marL="171450" lvl="0" indent="-171450">
              <a:buFont typeface="Arial" panose="020B0604020202020204" pitchFamily="34" charset="0"/>
              <a:buChar char="•"/>
            </a:pPr>
            <a:r>
              <a:rPr lang="en-US" dirty="0"/>
              <a:t>Presence of women in senior and negotiating roles ensures a gender perspective in collective bargaining on violence:</a:t>
            </a:r>
          </a:p>
          <a:p>
            <a:pPr marL="628650" lvl="1" indent="-171450">
              <a:buFont typeface="Arial" panose="020B0604020202020204" pitchFamily="34" charset="0"/>
              <a:buChar char="•"/>
            </a:pPr>
            <a:r>
              <a:rPr lang="en-US" dirty="0"/>
              <a:t>Bargaining successes in male dominated sectors, for example, in Slovenia and Italy.</a:t>
            </a:r>
          </a:p>
          <a:p>
            <a:pPr marL="171450" indent="-171450">
              <a:buFont typeface="Arial" panose="020B0604020202020204" pitchFamily="34" charset="0"/>
              <a:buChar char="•"/>
            </a:pPr>
            <a:r>
              <a:rPr lang="en-US" dirty="0"/>
              <a:t>Support for and awareness raising of negotiators, including model agreements, detailed guidance on workplace procedures.</a:t>
            </a:r>
          </a:p>
          <a:p>
            <a:pPr marL="171450" indent="-171450">
              <a:buFont typeface="Arial" panose="020B0604020202020204" pitchFamily="34" charset="0"/>
              <a:buChar char="•"/>
            </a:pPr>
            <a:r>
              <a:rPr lang="en-US" dirty="0"/>
              <a:t>Making a strong business case of the economic impact of gender-based violence at work. </a:t>
            </a:r>
          </a:p>
          <a:p>
            <a:pPr marL="171450" indent="-171450">
              <a:buFont typeface="Arial" panose="020B0604020202020204" pitchFamily="34" charset="0"/>
              <a:buChar char="•"/>
            </a:pPr>
            <a:r>
              <a:rPr lang="en-US" dirty="0"/>
              <a:t>Linking violence at work to wider gender equality policies and actions, including gender mainstreaming.</a:t>
            </a:r>
          </a:p>
          <a:p>
            <a:endParaRPr lang="it-IT" dirty="0"/>
          </a:p>
        </p:txBody>
      </p:sp>
      <p:sp>
        <p:nvSpPr>
          <p:cNvPr id="4" name="Espace réservé du numéro de diapositive 3"/>
          <p:cNvSpPr>
            <a:spLocks noGrp="1"/>
          </p:cNvSpPr>
          <p:nvPr>
            <p:ph type="sldNum" sz="quarter" idx="10"/>
          </p:nvPr>
        </p:nvSpPr>
        <p:spPr/>
        <p:txBody>
          <a:bodyPr/>
          <a:lstStyle/>
          <a:p>
            <a:fld id="{8D08AA1E-5022-2C4F-B7E0-E152352C31FC}" type="slidenum">
              <a:rPr lang="en-US" smtClean="0"/>
              <a:t>15</a:t>
            </a:fld>
            <a:endParaRPr lang="en-US"/>
          </a:p>
        </p:txBody>
      </p:sp>
    </p:spTree>
    <p:extLst>
      <p:ext uri="{BB962C8B-B14F-4D97-AF65-F5344CB8AC3E}">
        <p14:creationId xmlns:p14="http://schemas.microsoft.com/office/powerpoint/2010/main" val="71189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16</a:t>
            </a:fld>
            <a:endParaRPr lang="en-US"/>
          </a:p>
        </p:txBody>
      </p:sp>
    </p:spTree>
    <p:extLst>
      <p:ext uri="{BB962C8B-B14F-4D97-AF65-F5344CB8AC3E}">
        <p14:creationId xmlns:p14="http://schemas.microsoft.com/office/powerpoint/2010/main" val="109503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2</a:t>
            </a:fld>
            <a:endParaRPr lang="en-US"/>
          </a:p>
        </p:txBody>
      </p:sp>
    </p:spTree>
    <p:extLst>
      <p:ext uri="{BB962C8B-B14F-4D97-AF65-F5344CB8AC3E}">
        <p14:creationId xmlns:p14="http://schemas.microsoft.com/office/powerpoint/2010/main" val="257700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Combating sexual harassment and violence at work is one of five objectives in the ETUC Action </a:t>
            </a:r>
            <a:r>
              <a:rPr lang="en-US" sz="1200" b="1" dirty="0" err="1"/>
              <a:t>Programme</a:t>
            </a:r>
            <a:r>
              <a:rPr lang="en-US" sz="1200" b="1" dirty="0"/>
              <a:t> on Gender Equality (2016-2019), adopted at the Executive Committee 7-8 June 2016:</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contribute to eliminate gender-based violence and harassment at work through adequate measures and actions protecting those people (most usually women) and those sectors mostly exposed to violence and harassment, also by third parties. Continue to make the link between domestic violence and work-level protection. </a:t>
            </a:r>
            <a:endParaRPr lang="en-US" sz="1200" dirty="0">
              <a:effectLst/>
            </a:endParaRPr>
          </a:p>
          <a:p>
            <a:endParaRPr lang="en-US" dirty="0"/>
          </a:p>
        </p:txBody>
      </p:sp>
      <p:sp>
        <p:nvSpPr>
          <p:cNvPr id="4" name="Slide Number Placeholder 3"/>
          <p:cNvSpPr>
            <a:spLocks noGrp="1"/>
          </p:cNvSpPr>
          <p:nvPr>
            <p:ph type="sldNum" sz="quarter" idx="10"/>
          </p:nvPr>
        </p:nvSpPr>
        <p:spPr/>
        <p:txBody>
          <a:bodyPr/>
          <a:lstStyle/>
          <a:p>
            <a:fld id="{8D08AA1E-5022-2C4F-B7E0-E152352C31FC}" type="slidenum">
              <a:rPr lang="en-US" smtClean="0"/>
              <a:t>3</a:t>
            </a:fld>
            <a:endParaRPr lang="en-US"/>
          </a:p>
        </p:txBody>
      </p:sp>
    </p:spTree>
    <p:extLst>
      <p:ext uri="{BB962C8B-B14F-4D97-AF65-F5344CB8AC3E}">
        <p14:creationId xmlns:p14="http://schemas.microsoft.com/office/powerpoint/2010/main" val="5217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8AA1E-5022-2C4F-B7E0-E152352C31FC}" type="slidenum">
              <a:rPr lang="en-US" smtClean="0"/>
              <a:t>4</a:t>
            </a:fld>
            <a:endParaRPr lang="en-US"/>
          </a:p>
        </p:txBody>
      </p:sp>
    </p:spTree>
    <p:extLst>
      <p:ext uri="{BB962C8B-B14F-4D97-AF65-F5344CB8AC3E}">
        <p14:creationId xmlns:p14="http://schemas.microsoft.com/office/powerpoint/2010/main" val="32023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5</a:t>
            </a:fld>
            <a:endParaRPr lang="en-US"/>
          </a:p>
        </p:txBody>
      </p:sp>
    </p:spTree>
    <p:extLst>
      <p:ext uri="{BB962C8B-B14F-4D97-AF65-F5344CB8AC3E}">
        <p14:creationId xmlns:p14="http://schemas.microsoft.com/office/powerpoint/2010/main" val="266854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6</a:t>
            </a:fld>
            <a:endParaRPr lang="en-US"/>
          </a:p>
        </p:txBody>
      </p:sp>
    </p:spTree>
    <p:extLst>
      <p:ext uri="{BB962C8B-B14F-4D97-AF65-F5344CB8AC3E}">
        <p14:creationId xmlns:p14="http://schemas.microsoft.com/office/powerpoint/2010/main" val="3129941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7</a:t>
            </a:fld>
            <a:endParaRPr lang="en-US"/>
          </a:p>
        </p:txBody>
      </p:sp>
    </p:spTree>
    <p:extLst>
      <p:ext uri="{BB962C8B-B14F-4D97-AF65-F5344CB8AC3E}">
        <p14:creationId xmlns:p14="http://schemas.microsoft.com/office/powerpoint/2010/main" val="2252781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US" b="1" dirty="0"/>
              <a:t>1. Training of shop stewards: </a:t>
            </a:r>
            <a:r>
              <a:rPr lang="en-US" dirty="0"/>
              <a:t>innovative shop stewards training, annual conference and awards scheme run by unions in Denmark (through FIU Equality, a training </a:t>
            </a:r>
            <a:r>
              <a:rPr lang="en-US" dirty="0" err="1"/>
              <a:t>organisation</a:t>
            </a:r>
            <a:r>
              <a:rPr lang="en-US" dirty="0"/>
              <a:t> established by three trade unions).</a:t>
            </a:r>
          </a:p>
          <a:p>
            <a:pPr marL="0" indent="0">
              <a:lnSpc>
                <a:spcPct val="100000"/>
              </a:lnSpc>
              <a:spcBef>
                <a:spcPts val="0"/>
              </a:spcBef>
              <a:buNone/>
              <a:defRPr/>
            </a:pPr>
            <a:r>
              <a:rPr lang="en-US" b="1" dirty="0"/>
              <a:t>2. Awareness raising of union members, officers and women workers: </a:t>
            </a:r>
            <a:r>
              <a:rPr lang="en-US" dirty="0"/>
              <a:t>through posters, leaflets, campaigns, training and information sessions by unions in most Member States, often with a focus on 25 November. </a:t>
            </a:r>
          </a:p>
          <a:p>
            <a:pPr marL="0" indent="0">
              <a:lnSpc>
                <a:spcPct val="100000"/>
              </a:lnSpc>
              <a:spcBef>
                <a:spcPts val="0"/>
              </a:spcBef>
              <a:buNone/>
              <a:defRPr/>
            </a:pPr>
            <a:r>
              <a:rPr lang="en-US" b="1" dirty="0"/>
              <a:t>3. Union’s Campaigns </a:t>
            </a:r>
            <a:r>
              <a:rPr lang="en-US" dirty="0"/>
              <a:t>(CGIL, UNISON)</a:t>
            </a:r>
          </a:p>
          <a:p>
            <a:pPr marL="0" lvl="0" indent="0">
              <a:lnSpc>
                <a:spcPct val="100000"/>
              </a:lnSpc>
              <a:spcBef>
                <a:spcPts val="0"/>
              </a:spcBef>
              <a:buNone/>
              <a:defRPr/>
            </a:pPr>
            <a:r>
              <a:rPr lang="en-US" b="1" dirty="0"/>
              <a:t>4. Collection of evidence of the impact of domestic violence at work: </a:t>
            </a:r>
            <a:r>
              <a:rPr lang="en-US" dirty="0"/>
              <a:t>examples include workplace surveys carried out by unions in the UK and Ireland.</a:t>
            </a:r>
          </a:p>
          <a:p>
            <a:pPr marL="0" lvl="0" indent="0">
              <a:lnSpc>
                <a:spcPct val="100000"/>
              </a:lnSpc>
              <a:spcBef>
                <a:spcPts val="0"/>
              </a:spcBef>
              <a:buNone/>
              <a:defRPr/>
            </a:pPr>
            <a:r>
              <a:rPr lang="en-US" b="1" dirty="0"/>
              <a:t>5. Working in partnership with domestic violence </a:t>
            </a:r>
            <a:r>
              <a:rPr lang="en-US" b="1" dirty="0" err="1"/>
              <a:t>organisations</a:t>
            </a:r>
            <a:r>
              <a:rPr lang="en-US" b="1" dirty="0"/>
              <a:t>: </a:t>
            </a:r>
            <a:r>
              <a:rPr lang="en-US" dirty="0"/>
              <a:t>evidence from the UK and Denmark of close collaboration with domestic violence </a:t>
            </a:r>
            <a:r>
              <a:rPr lang="en-US" dirty="0" err="1"/>
              <a:t>organisations</a:t>
            </a:r>
            <a:r>
              <a:rPr lang="en-US" dirty="0"/>
              <a:t>, and more widely with the global network </a:t>
            </a:r>
            <a:r>
              <a:rPr lang="en-US" dirty="0" err="1"/>
              <a:t>DV@WorkNet</a:t>
            </a:r>
            <a:r>
              <a:rPr lang="en-US" dirty="0"/>
              <a:t>. </a:t>
            </a:r>
          </a:p>
          <a:p>
            <a:pPr marL="0" lvl="0" indent="0">
              <a:lnSpc>
                <a:spcPct val="100000"/>
              </a:lnSpc>
              <a:spcBef>
                <a:spcPts val="0"/>
              </a:spcBef>
              <a:buNone/>
              <a:defRPr/>
            </a:pPr>
            <a:r>
              <a:rPr lang="en-US" b="1" dirty="0"/>
              <a:t>6. Lobbying for a legal framework on gender-based violence at work.</a:t>
            </a:r>
          </a:p>
          <a:p>
            <a:pPr marL="0" indent="0">
              <a:lnSpc>
                <a:spcPct val="100000"/>
              </a:lnSpc>
              <a:spcBef>
                <a:spcPts val="0"/>
              </a:spcBef>
              <a:buNone/>
            </a:pPr>
            <a:endParaRPr lang="en-US" dirty="0"/>
          </a:p>
          <a:p>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8</a:t>
            </a:fld>
            <a:endParaRPr lang="en-US"/>
          </a:p>
        </p:txBody>
      </p:sp>
    </p:spTree>
    <p:extLst>
      <p:ext uri="{BB962C8B-B14F-4D97-AF65-F5344CB8AC3E}">
        <p14:creationId xmlns:p14="http://schemas.microsoft.com/office/powerpoint/2010/main" val="14970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8AA1E-5022-2C4F-B7E0-E152352C31FC}" type="slidenum">
              <a:rPr lang="en-US" smtClean="0"/>
              <a:t>9</a:t>
            </a:fld>
            <a:endParaRPr lang="en-US"/>
          </a:p>
        </p:txBody>
      </p:sp>
    </p:spTree>
    <p:extLst>
      <p:ext uri="{BB962C8B-B14F-4D97-AF65-F5344CB8AC3E}">
        <p14:creationId xmlns:p14="http://schemas.microsoft.com/office/powerpoint/2010/main" val="2181938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34" Type="http://schemas.openxmlformats.org/officeDocument/2006/relationships/image" Target="../media/image3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image" Target="../media/image4.emf"/><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3.png"/><Relationship Id="rId37" Type="http://schemas.openxmlformats.org/officeDocument/2006/relationships/image" Target="../media/image38.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hyperlink" Target="http://www.utexas.edu/cola/depts/slavic/sc/serbocroatian.htm" TargetMode="External"/><Relationship Id="rId30" Type="http://schemas.openxmlformats.org/officeDocument/2006/relationships/image" Target="../media/image31.png"/><Relationship Id="rId35" Type="http://schemas.openxmlformats.org/officeDocument/2006/relationships/image" Target="../media/image36.png"/></Relationships>
</file>

<file path=ppt/slideLayouts/_rels/slideLayout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emf"/><Relationship Id="rId1" Type="http://schemas.openxmlformats.org/officeDocument/2006/relationships/slideMaster" Target="../slideMasters/slideMaster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01CCF9-46B9-AB48-BCD5-A2DA601D5B65}"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E62FF-0704-A647-A409-C0AAC6CE73EB}" type="slidenum">
              <a:rPr lang="en-US" smtClean="0"/>
              <a:t>‹nr.›</a:t>
            </a:fld>
            <a:endParaRPr lang="en-US"/>
          </a:p>
        </p:txBody>
      </p:sp>
    </p:spTree>
    <p:extLst>
      <p:ext uri="{BB962C8B-B14F-4D97-AF65-F5344CB8AC3E}">
        <p14:creationId xmlns:p14="http://schemas.microsoft.com/office/powerpoint/2010/main" val="913255053"/>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1CCF9-46B9-AB48-BCD5-A2DA601D5B65}"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E62FF-0704-A647-A409-C0AAC6CE73EB}" type="slidenum">
              <a:rPr lang="en-US" smtClean="0"/>
              <a:t>‹nr.›</a:t>
            </a:fld>
            <a:endParaRPr lang="en-US"/>
          </a:p>
        </p:txBody>
      </p:sp>
    </p:spTree>
    <p:extLst>
      <p:ext uri="{BB962C8B-B14F-4D97-AF65-F5344CB8AC3E}">
        <p14:creationId xmlns:p14="http://schemas.microsoft.com/office/powerpoint/2010/main" val="24701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1CCF9-46B9-AB48-BCD5-A2DA601D5B65}"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E62FF-0704-A647-A409-C0AAC6CE73EB}" type="slidenum">
              <a:rPr lang="en-US" smtClean="0"/>
              <a:t>‹nr.›</a:t>
            </a:fld>
            <a:endParaRPr lang="en-US"/>
          </a:p>
        </p:txBody>
      </p:sp>
    </p:spTree>
    <p:extLst>
      <p:ext uri="{BB962C8B-B14F-4D97-AF65-F5344CB8AC3E}">
        <p14:creationId xmlns:p14="http://schemas.microsoft.com/office/powerpoint/2010/main" val="474946107"/>
      </p:ext>
    </p:extLst>
  </p:cSld>
  <p:clrMapOvr>
    <a:masterClrMapping/>
  </p:clrMapOvr>
  <p:extLst>
    <p:ext uri="{DCECCB84-F9BA-43D5-87BE-67443E8EF086}">
      <p15:sldGuideLst xmlns=""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Espace réservé du contenu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2818" y="1446213"/>
            <a:ext cx="8775700"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e la date 1"/>
          <p:cNvSpPr>
            <a:spLocks noGrp="1"/>
          </p:cNvSpPr>
          <p:nvPr>
            <p:ph type="dt" sz="half" idx="10"/>
          </p:nvPr>
        </p:nvSpPr>
        <p:spPr/>
        <p:txBody>
          <a:bodyPr/>
          <a:lstStyle>
            <a:lvl1pPr>
              <a:defRPr/>
            </a:lvl1pPr>
          </a:lstStyle>
          <a:p>
            <a:pPr defTabSz="457200">
              <a:defRPr/>
            </a:pPr>
            <a:fld id="{D1FE6E47-B5CA-4E40-B7D1-405E101665CC}" type="datetimeFigureOut">
              <a:rPr lang="fr-FR" smtClean="0">
                <a:solidFill>
                  <a:prstClr val="black">
                    <a:tint val="75000"/>
                  </a:prstClr>
                </a:solidFill>
              </a:rPr>
              <a:pPr defTabSz="457200">
                <a:defRPr/>
              </a:pPr>
              <a:t>14/09/2017</a:t>
            </a:fld>
            <a:endParaRPr lang="fr-FR">
              <a:solidFill>
                <a:prstClr val="black">
                  <a:tint val="75000"/>
                </a:prstClr>
              </a:solidFill>
            </a:endParaRPr>
          </a:p>
        </p:txBody>
      </p:sp>
      <p:sp>
        <p:nvSpPr>
          <p:cNvPr id="4" name="Espace réservé du pied de page 2"/>
          <p:cNvSpPr>
            <a:spLocks noGrp="1"/>
          </p:cNvSpPr>
          <p:nvPr>
            <p:ph type="ftr" sz="quarter" idx="11"/>
          </p:nvPr>
        </p:nvSpPr>
        <p:spPr/>
        <p:txBody>
          <a:bodyPr/>
          <a:lstStyle>
            <a:lvl1pPr>
              <a:defRPr/>
            </a:lvl1pPr>
          </a:lstStyle>
          <a:p>
            <a:pPr defTabSz="457200">
              <a:defRPr/>
            </a:pPr>
            <a:endParaRPr lang="fr-FR">
              <a:solidFill>
                <a:prstClr val="black">
                  <a:tint val="75000"/>
                </a:prstClr>
              </a:solidFill>
            </a:endParaRPr>
          </a:p>
        </p:txBody>
      </p:sp>
      <p:sp>
        <p:nvSpPr>
          <p:cNvPr id="5" name="Espace réservé du numéro de diapositive 3"/>
          <p:cNvSpPr>
            <a:spLocks noGrp="1"/>
          </p:cNvSpPr>
          <p:nvPr>
            <p:ph type="sldNum" sz="quarter" idx="12"/>
          </p:nvPr>
        </p:nvSpPr>
        <p:spPr/>
        <p:txBody>
          <a:bodyPr/>
          <a:lstStyle>
            <a:lvl1pPr>
              <a:defRPr/>
            </a:lvl1pPr>
          </a:lstStyle>
          <a:p>
            <a:pPr defTabSz="457200">
              <a:defRPr/>
            </a:pPr>
            <a:fld id="{95EED2E8-6736-4312-8923-44E4BBEDCC34}" type="slidenum">
              <a:rPr lang="fr-FR" smtClean="0">
                <a:solidFill>
                  <a:prstClr val="black">
                    <a:tint val="75000"/>
                  </a:prstClr>
                </a:solidFill>
              </a:rPr>
              <a:pPr defTabSz="457200">
                <a:defRPr/>
              </a:pPr>
              <a:t>‹nr.›</a:t>
            </a:fld>
            <a:endParaRPr lang="fr-FR">
              <a:solidFill>
                <a:prstClr val="black">
                  <a:tint val="75000"/>
                </a:prstClr>
              </a:solidFill>
            </a:endParaRPr>
          </a:p>
        </p:txBody>
      </p:sp>
    </p:spTree>
    <p:extLst>
      <p:ext uri="{BB962C8B-B14F-4D97-AF65-F5344CB8AC3E}">
        <p14:creationId xmlns:p14="http://schemas.microsoft.com/office/powerpoint/2010/main" val="1229808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FOND TITRE">
    <p:bg>
      <p:bgPr>
        <a:solidFill>
          <a:srgbClr val="C4262E"/>
        </a:solidFill>
        <a:effectLst/>
      </p:bgPr>
    </p:bg>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2286000" y="4175125"/>
            <a:ext cx="762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en-US"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La voix des travailleurs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en-US"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auprès des décideurs européens</a:t>
            </a:r>
          </a:p>
        </p:txBody>
      </p:sp>
      <p:pic>
        <p:nvPicPr>
          <p:cNvPr id="3" name="Imag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8118" y="1638301"/>
            <a:ext cx="7484533"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1"/>
          <p:cNvSpPr>
            <a:spLocks noGrp="1"/>
          </p:cNvSpPr>
          <p:nvPr>
            <p:ph type="dt" sz="half" idx="10"/>
          </p:nvPr>
        </p:nvSpPr>
        <p:spPr/>
        <p:txBody>
          <a:bodyPr/>
          <a:lstStyle>
            <a:lvl1pPr>
              <a:defRPr/>
            </a:lvl1pPr>
          </a:lstStyle>
          <a:p>
            <a:pPr defTabSz="457200">
              <a:defRPr/>
            </a:pPr>
            <a:fld id="{CE153785-4995-4170-ABA2-02292DA568F2}" type="datetimeFigureOut">
              <a:rPr lang="fr-FR" smtClean="0">
                <a:solidFill>
                  <a:prstClr val="black">
                    <a:tint val="75000"/>
                  </a:prstClr>
                </a:solidFill>
              </a:rPr>
              <a:pPr defTabSz="457200">
                <a:defRPr/>
              </a:pPr>
              <a:t>14/09/2017</a:t>
            </a:fld>
            <a:endParaRPr lang="fr-FR">
              <a:solidFill>
                <a:prstClr val="black">
                  <a:tint val="75000"/>
                </a:prstClr>
              </a:solidFill>
            </a:endParaRPr>
          </a:p>
        </p:txBody>
      </p:sp>
      <p:sp>
        <p:nvSpPr>
          <p:cNvPr id="5" name="Espace réservé du pied de page 2"/>
          <p:cNvSpPr>
            <a:spLocks noGrp="1"/>
          </p:cNvSpPr>
          <p:nvPr>
            <p:ph type="ftr" sz="quarter" idx="11"/>
          </p:nvPr>
        </p:nvSpPr>
        <p:spPr/>
        <p:txBody>
          <a:bodyPr/>
          <a:lstStyle>
            <a:lvl1pPr>
              <a:defRPr/>
            </a:lvl1pPr>
          </a:lstStyle>
          <a:p>
            <a:pPr defTabSz="457200">
              <a:defRPr/>
            </a:pPr>
            <a:endParaRPr lang="fr-FR">
              <a:solidFill>
                <a:prstClr val="black">
                  <a:tint val="75000"/>
                </a:prstClr>
              </a:solidFill>
            </a:endParaRPr>
          </a:p>
        </p:txBody>
      </p:sp>
      <p:sp>
        <p:nvSpPr>
          <p:cNvPr id="6" name="Espace réservé du numéro de diapositive 3"/>
          <p:cNvSpPr>
            <a:spLocks noGrp="1"/>
          </p:cNvSpPr>
          <p:nvPr>
            <p:ph type="sldNum" sz="quarter" idx="12"/>
          </p:nvPr>
        </p:nvSpPr>
        <p:spPr/>
        <p:txBody>
          <a:bodyPr/>
          <a:lstStyle>
            <a:lvl1pPr>
              <a:defRPr/>
            </a:lvl1pPr>
          </a:lstStyle>
          <a:p>
            <a:pPr defTabSz="457200">
              <a:defRPr/>
            </a:pPr>
            <a:fld id="{2387D176-F6F3-4E3A-8487-885F7AE80F84}" type="slidenum">
              <a:rPr lang="fr-FR" smtClean="0">
                <a:solidFill>
                  <a:prstClr val="black">
                    <a:tint val="75000"/>
                  </a:prstClr>
                </a:solidFill>
              </a:rPr>
              <a:pPr defTabSz="457200">
                <a:defRPr/>
              </a:pPr>
              <a:t>‹nr.›</a:t>
            </a:fld>
            <a:endParaRPr lang="fr-FR">
              <a:solidFill>
                <a:prstClr val="black">
                  <a:tint val="75000"/>
                </a:prstClr>
              </a:solidFill>
            </a:endParaRPr>
          </a:p>
        </p:txBody>
      </p:sp>
    </p:spTree>
    <p:extLst>
      <p:ext uri="{BB962C8B-B14F-4D97-AF65-F5344CB8AC3E}">
        <p14:creationId xmlns:p14="http://schemas.microsoft.com/office/powerpoint/2010/main" val="2205729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rgbClr val="031E2F"/>
        </a:solidFill>
        <a:effectLst/>
      </p:bgPr>
    </p:bg>
    <p:spTree>
      <p:nvGrpSpPr>
        <p:cNvPr id="1" name=""/>
        <p:cNvGrpSpPr/>
        <p:nvPr/>
      </p:nvGrpSpPr>
      <p:grpSpPr>
        <a:xfrm>
          <a:off x="0" y="0"/>
          <a:ext cx="0" cy="0"/>
          <a:chOff x="0" y="0"/>
          <a:chExt cx="0" cy="0"/>
        </a:xfrm>
      </p:grpSpPr>
      <p:pic>
        <p:nvPicPr>
          <p:cNvPr id="2" name="Espace réservé du contenu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61584" y="1128714"/>
            <a:ext cx="8932333"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1"/>
          <p:cNvSpPr txBox="1">
            <a:spLocks/>
          </p:cNvSpPr>
          <p:nvPr userDrawn="1"/>
        </p:nvSpPr>
        <p:spPr>
          <a:xfrm>
            <a:off x="624417" y="3841750"/>
            <a:ext cx="10972800" cy="1682750"/>
          </a:xfrm>
          <a:prstGeom prst="rect">
            <a:avLst/>
          </a:prstGeom>
        </p:spPr>
        <p:txBody>
          <a:bodyPr anchor="ctr">
            <a:normAutofit/>
          </a:bodyPr>
          <a:lstStyle>
            <a:lvl1pPr algn="ctr" defTabSz="457200" rtl="0" eaLnBrk="1" latinLnBrk="0" hangingPunct="1">
              <a:spcBef>
                <a:spcPct val="0"/>
              </a:spcBef>
              <a:buNone/>
              <a:defRPr sz="2800" kern="1200">
                <a:solidFill>
                  <a:srgbClr val="031E2F"/>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a:ea typeface="+mj-ea"/>
                <a:cs typeface="Arial"/>
              </a:rPr>
              <a:t>Se mobilise pour</a:t>
            </a:r>
            <a:r>
              <a:rPr kumimoji="0" lang="fr-FR" sz="2800" b="1" i="0" u="none" strike="noStrike" kern="1200" cap="none" spc="0" normalizeH="0" baseline="0" noProof="0" dirty="0">
                <a:ln>
                  <a:noFill/>
                </a:ln>
                <a:solidFill>
                  <a:prstClr val="white"/>
                </a:solidFill>
                <a:effectLst/>
                <a:uLnTx/>
                <a:uFillTx/>
                <a:latin typeface="Arial"/>
                <a:ea typeface="+mj-ea"/>
                <a:cs typeface="Arial"/>
              </a:rPr>
              <a:t/>
            </a:r>
            <a:br>
              <a:rPr kumimoji="0" lang="fr-FR" sz="2800" b="1" i="0" u="none" strike="noStrike" kern="1200" cap="none" spc="0" normalizeH="0" baseline="0" noProof="0" dirty="0">
                <a:ln>
                  <a:noFill/>
                </a:ln>
                <a:solidFill>
                  <a:prstClr val="white"/>
                </a:solidFill>
                <a:effectLst/>
                <a:uLnTx/>
                <a:uFillTx/>
                <a:latin typeface="Arial"/>
                <a:ea typeface="+mj-ea"/>
                <a:cs typeface="Arial"/>
              </a:rPr>
            </a:br>
            <a:r>
              <a:rPr kumimoji="0" lang="fr-FR" sz="3600" b="1" i="0" u="none" strike="noStrike" kern="1200" cap="none" spc="0" normalizeH="0" baseline="0" noProof="0" dirty="0">
                <a:ln>
                  <a:noFill/>
                </a:ln>
                <a:solidFill>
                  <a:prstClr val="white"/>
                </a:solidFill>
                <a:effectLst/>
                <a:uLnTx/>
                <a:uFillTx/>
                <a:latin typeface="Arial"/>
                <a:ea typeface="+mj-ea"/>
                <a:cs typeface="Arial"/>
              </a:rPr>
              <a:t>L’EUROPE SOCIALE</a:t>
            </a:r>
          </a:p>
        </p:txBody>
      </p:sp>
      <p:sp>
        <p:nvSpPr>
          <p:cNvPr id="4" name="Espace réservé de la date 2"/>
          <p:cNvSpPr>
            <a:spLocks noGrp="1"/>
          </p:cNvSpPr>
          <p:nvPr>
            <p:ph type="dt" sz="half" idx="10"/>
          </p:nvPr>
        </p:nvSpPr>
        <p:spPr/>
        <p:txBody>
          <a:bodyPr/>
          <a:lstStyle>
            <a:lvl1pPr>
              <a:defRPr/>
            </a:lvl1pPr>
          </a:lstStyle>
          <a:p>
            <a:pPr defTabSz="457200">
              <a:defRPr/>
            </a:pPr>
            <a:fld id="{57DA81F4-BB1E-4721-A5AE-3B4C73EC8966}" type="datetimeFigureOut">
              <a:rPr lang="fr-FR" smtClean="0">
                <a:solidFill>
                  <a:prstClr val="black">
                    <a:tint val="75000"/>
                  </a:prstClr>
                </a:solidFill>
              </a:rPr>
              <a:pPr defTabSz="457200">
                <a:defRPr/>
              </a:pPr>
              <a:t>14/09/2017</a:t>
            </a:fld>
            <a:endParaRPr lang="fr-FR">
              <a:solidFill>
                <a:prstClr val="black">
                  <a:tint val="75000"/>
                </a:prstClr>
              </a:solidFill>
            </a:endParaRPr>
          </a:p>
        </p:txBody>
      </p:sp>
      <p:sp>
        <p:nvSpPr>
          <p:cNvPr id="5" name="Espace réservé du pied de page 3"/>
          <p:cNvSpPr>
            <a:spLocks noGrp="1"/>
          </p:cNvSpPr>
          <p:nvPr>
            <p:ph type="ftr" sz="quarter" idx="11"/>
          </p:nvPr>
        </p:nvSpPr>
        <p:spPr/>
        <p:txBody>
          <a:bodyPr/>
          <a:lstStyle>
            <a:lvl1pPr>
              <a:defRPr/>
            </a:lvl1pPr>
          </a:lstStyle>
          <a:p>
            <a:pPr defTabSz="457200">
              <a:defRPr/>
            </a:pPr>
            <a:endParaRPr lang="fr-FR">
              <a:solidFill>
                <a:prstClr val="black">
                  <a:tint val="75000"/>
                </a:prstClr>
              </a:solidFill>
            </a:endParaRPr>
          </a:p>
        </p:txBody>
      </p:sp>
      <p:sp>
        <p:nvSpPr>
          <p:cNvPr id="6" name="Espace réservé du numéro de diapositive 4"/>
          <p:cNvSpPr>
            <a:spLocks noGrp="1"/>
          </p:cNvSpPr>
          <p:nvPr>
            <p:ph type="sldNum" sz="quarter" idx="12"/>
          </p:nvPr>
        </p:nvSpPr>
        <p:spPr/>
        <p:txBody>
          <a:bodyPr/>
          <a:lstStyle>
            <a:lvl1pPr>
              <a:defRPr/>
            </a:lvl1pPr>
          </a:lstStyle>
          <a:p>
            <a:pPr defTabSz="457200">
              <a:defRPr/>
            </a:pPr>
            <a:fld id="{365F38A9-5BAB-439D-BE36-9AC7E5694A3F}" type="slidenum">
              <a:rPr lang="fr-FR" smtClean="0">
                <a:solidFill>
                  <a:prstClr val="black">
                    <a:tint val="75000"/>
                  </a:prstClr>
                </a:solidFill>
              </a:rPr>
              <a:pPr defTabSz="457200">
                <a:defRPr/>
              </a:pPr>
              <a:t>‹nr.›</a:t>
            </a:fld>
            <a:endParaRPr lang="fr-FR">
              <a:solidFill>
                <a:prstClr val="black">
                  <a:tint val="75000"/>
                </a:prstClr>
              </a:solidFill>
            </a:endParaRPr>
          </a:p>
        </p:txBody>
      </p:sp>
    </p:spTree>
    <p:extLst>
      <p:ext uri="{BB962C8B-B14F-4D97-AF65-F5344CB8AC3E}">
        <p14:creationId xmlns:p14="http://schemas.microsoft.com/office/powerpoint/2010/main" val="391617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5" name="Espace réservé du contenu 3" descr="LOGO ETUC_CES.pdf"/>
          <p:cNvPicPr>
            <a:picLocks noChangeAspect="1"/>
          </p:cNvPicPr>
          <p:nvPr userDrawn="1"/>
        </p:nvPicPr>
        <p:blipFill>
          <a:blip r:embed="rId2" cstate="print">
            <a:extLst>
              <a:ext uri="{28A0092B-C50C-407E-A947-70E740481C1C}">
                <a14:useLocalDpi xmlns:a14="http://schemas.microsoft.com/office/drawing/2010/main" val="0"/>
              </a:ext>
            </a:extLst>
          </a:blip>
          <a:srcRect t="3358" b="3358"/>
          <a:stretch>
            <a:fillRect/>
          </a:stretch>
        </p:blipFill>
        <p:spPr bwMode="auto">
          <a:xfrm>
            <a:off x="349251" y="5457826"/>
            <a:ext cx="206798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963083" y="893242"/>
            <a:ext cx="10363200" cy="1022350"/>
          </a:xfrm>
        </p:spPr>
        <p:txBody>
          <a:bodyPr anchor="t">
            <a:normAutofit/>
          </a:bodyPr>
          <a:lstStyle>
            <a:lvl1pPr algn="l">
              <a:defRPr sz="3200" b="1" cap="all" baseline="0">
                <a:solidFill>
                  <a:srgbClr val="C4262E"/>
                </a:solidFill>
              </a:defRPr>
            </a:lvl1pPr>
          </a:lstStyle>
          <a:p>
            <a:r>
              <a:rPr lang="en-US"/>
              <a:t>Click to edit Master title style</a:t>
            </a:r>
            <a:endParaRPr lang="fr-FR" dirty="0"/>
          </a:p>
        </p:txBody>
      </p:sp>
      <p:sp>
        <p:nvSpPr>
          <p:cNvPr id="3" name="Espace réservé du texte 2"/>
          <p:cNvSpPr>
            <a:spLocks noGrp="1"/>
          </p:cNvSpPr>
          <p:nvPr>
            <p:ph type="body" idx="1"/>
          </p:nvPr>
        </p:nvSpPr>
        <p:spPr>
          <a:xfrm>
            <a:off x="963083" y="190509"/>
            <a:ext cx="10363200" cy="702733"/>
          </a:xfrm>
        </p:spPr>
        <p:txBody>
          <a:bodyPr anchor="b"/>
          <a:lstStyle>
            <a:lvl1pPr marL="0" indent="0">
              <a:buNone/>
              <a:defRPr sz="2400">
                <a:solidFill>
                  <a:srgbClr val="031E2F">
                    <a:alpha val="5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Espace réservé du texte 2"/>
          <p:cNvSpPr>
            <a:spLocks noGrp="1"/>
          </p:cNvSpPr>
          <p:nvPr>
            <p:ph type="body" idx="13"/>
          </p:nvPr>
        </p:nvSpPr>
        <p:spPr>
          <a:xfrm>
            <a:off x="1947333" y="2360084"/>
            <a:ext cx="9378951" cy="2603499"/>
          </a:xfrm>
        </p:spPr>
        <p:txBody>
          <a:bodyPr/>
          <a:lstStyle>
            <a:lvl1pPr marL="0" indent="0">
              <a:buNone/>
              <a:defRPr sz="2000">
                <a:solidFill>
                  <a:srgbClr val="031E2F">
                    <a:alpha val="7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Espace réservé de la date 3"/>
          <p:cNvSpPr>
            <a:spLocks noGrp="1"/>
          </p:cNvSpPr>
          <p:nvPr>
            <p:ph type="dt" sz="half" idx="14"/>
          </p:nvPr>
        </p:nvSpPr>
        <p:spPr/>
        <p:txBody>
          <a:bodyPr/>
          <a:lstStyle>
            <a:lvl1pPr>
              <a:defRPr/>
            </a:lvl1pPr>
          </a:lstStyle>
          <a:p>
            <a:pPr defTabSz="457200">
              <a:defRPr/>
            </a:pPr>
            <a:fld id="{3487DD3A-27ED-46A6-AC96-AC7392CC003B}" type="datetimeFigureOut">
              <a:rPr lang="fr-FR" smtClean="0">
                <a:solidFill>
                  <a:prstClr val="black">
                    <a:tint val="75000"/>
                  </a:prstClr>
                </a:solidFill>
              </a:rPr>
              <a:pPr defTabSz="457200">
                <a:defRPr/>
              </a:pPr>
              <a:t>14/09/2017</a:t>
            </a:fld>
            <a:endParaRPr lang="fr-FR">
              <a:solidFill>
                <a:prstClr val="black">
                  <a:tint val="75000"/>
                </a:prstClr>
              </a:solidFill>
            </a:endParaRPr>
          </a:p>
        </p:txBody>
      </p:sp>
      <p:sp>
        <p:nvSpPr>
          <p:cNvPr id="7" name="Espace réservé du pied de page 4"/>
          <p:cNvSpPr>
            <a:spLocks noGrp="1"/>
          </p:cNvSpPr>
          <p:nvPr>
            <p:ph type="ftr" sz="quarter" idx="15"/>
          </p:nvPr>
        </p:nvSpPr>
        <p:spPr/>
        <p:txBody>
          <a:bodyPr/>
          <a:lstStyle>
            <a:lvl1pPr>
              <a:defRPr/>
            </a:lvl1pPr>
          </a:lstStyle>
          <a:p>
            <a:pPr defTabSz="457200">
              <a:defRPr/>
            </a:pPr>
            <a:endParaRPr lang="fr-FR">
              <a:solidFill>
                <a:prstClr val="black">
                  <a:tint val="75000"/>
                </a:prstClr>
              </a:solidFill>
            </a:endParaRPr>
          </a:p>
        </p:txBody>
      </p:sp>
      <p:sp>
        <p:nvSpPr>
          <p:cNvPr id="9" name="Espace réservé du numéro de diapositive 5"/>
          <p:cNvSpPr>
            <a:spLocks noGrp="1"/>
          </p:cNvSpPr>
          <p:nvPr>
            <p:ph type="sldNum" sz="quarter" idx="16"/>
          </p:nvPr>
        </p:nvSpPr>
        <p:spPr/>
        <p:txBody>
          <a:bodyPr/>
          <a:lstStyle>
            <a:lvl1pPr>
              <a:defRPr/>
            </a:lvl1pPr>
          </a:lstStyle>
          <a:p>
            <a:pPr defTabSz="457200">
              <a:defRPr/>
            </a:pPr>
            <a:fld id="{78A0E155-D160-45FA-832F-DEB138B4F9A5}" type="slidenum">
              <a:rPr lang="fr-FR" smtClean="0">
                <a:solidFill>
                  <a:prstClr val="black">
                    <a:tint val="75000"/>
                  </a:prstClr>
                </a:solidFill>
              </a:rPr>
              <a:pPr defTabSz="457200">
                <a:defRPr/>
              </a:pPr>
              <a:t>‹nr.›</a:t>
            </a:fld>
            <a:endParaRPr lang="fr-FR">
              <a:solidFill>
                <a:prstClr val="black">
                  <a:tint val="75000"/>
                </a:prstClr>
              </a:solidFill>
            </a:endParaRPr>
          </a:p>
        </p:txBody>
      </p:sp>
    </p:spTree>
    <p:extLst>
      <p:ext uri="{BB962C8B-B14F-4D97-AF65-F5344CB8AC3E}">
        <p14:creationId xmlns:p14="http://schemas.microsoft.com/office/powerpoint/2010/main" val="2715776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5" name="Espace réservé du contenu 3" descr="LOGO ETUC_CES.pdf"/>
          <p:cNvPicPr>
            <a:picLocks noChangeAspect="1"/>
          </p:cNvPicPr>
          <p:nvPr userDrawn="1"/>
        </p:nvPicPr>
        <p:blipFill>
          <a:blip r:embed="rId2" cstate="print">
            <a:extLst>
              <a:ext uri="{28A0092B-C50C-407E-A947-70E740481C1C}">
                <a14:useLocalDpi xmlns:a14="http://schemas.microsoft.com/office/drawing/2010/main" val="0"/>
              </a:ext>
            </a:extLst>
          </a:blip>
          <a:srcRect t="3358" b="3358"/>
          <a:stretch>
            <a:fillRect/>
          </a:stretch>
        </p:blipFill>
        <p:spPr bwMode="auto">
          <a:xfrm>
            <a:off x="349251" y="5457826"/>
            <a:ext cx="206798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re 1"/>
          <p:cNvSpPr>
            <a:spLocks noGrp="1"/>
          </p:cNvSpPr>
          <p:nvPr>
            <p:ph type="title"/>
          </p:nvPr>
        </p:nvSpPr>
        <p:spPr>
          <a:xfrm>
            <a:off x="963083" y="893243"/>
            <a:ext cx="10363200" cy="1022350"/>
          </a:xfrm>
        </p:spPr>
        <p:txBody>
          <a:bodyPr anchor="t">
            <a:normAutofit/>
          </a:bodyPr>
          <a:lstStyle>
            <a:lvl1pPr algn="l">
              <a:defRPr sz="3200" b="1" cap="all" baseline="0">
                <a:solidFill>
                  <a:srgbClr val="C4262E"/>
                </a:solidFill>
              </a:defRPr>
            </a:lvl1pPr>
          </a:lstStyle>
          <a:p>
            <a:r>
              <a:rPr lang="en-US"/>
              <a:t>Click to edit Master title style</a:t>
            </a:r>
            <a:endParaRPr lang="fr-FR" dirty="0"/>
          </a:p>
        </p:txBody>
      </p:sp>
      <p:sp>
        <p:nvSpPr>
          <p:cNvPr id="13" name="Espace réservé du texte 2"/>
          <p:cNvSpPr>
            <a:spLocks noGrp="1"/>
          </p:cNvSpPr>
          <p:nvPr>
            <p:ph type="body" idx="1"/>
          </p:nvPr>
        </p:nvSpPr>
        <p:spPr>
          <a:xfrm>
            <a:off x="963083" y="190510"/>
            <a:ext cx="10363200" cy="702733"/>
          </a:xfrm>
        </p:spPr>
        <p:txBody>
          <a:bodyPr anchor="b"/>
          <a:lstStyle>
            <a:lvl1pPr marL="0" indent="0">
              <a:buNone/>
              <a:defRPr sz="2400">
                <a:solidFill>
                  <a:srgbClr val="031E2F">
                    <a:alpha val="5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7" name="Espace réservé du texte 2"/>
          <p:cNvSpPr>
            <a:spLocks noGrp="1"/>
          </p:cNvSpPr>
          <p:nvPr>
            <p:ph type="body" idx="13"/>
          </p:nvPr>
        </p:nvSpPr>
        <p:spPr>
          <a:xfrm>
            <a:off x="1947333" y="2360084"/>
            <a:ext cx="9378951" cy="2603499"/>
          </a:xfrm>
        </p:spPr>
        <p:txBody>
          <a:bodyPr/>
          <a:lstStyle>
            <a:lvl1pPr marL="342900" indent="-342900">
              <a:spcBef>
                <a:spcPts val="1200"/>
              </a:spcBef>
              <a:buFont typeface="Wingdings" charset="2"/>
              <a:buChar char="v"/>
              <a:defRPr sz="2000">
                <a:solidFill>
                  <a:srgbClr val="031E2F">
                    <a:alpha val="7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e la date 3"/>
          <p:cNvSpPr>
            <a:spLocks noGrp="1"/>
          </p:cNvSpPr>
          <p:nvPr>
            <p:ph type="dt" sz="half" idx="14"/>
          </p:nvPr>
        </p:nvSpPr>
        <p:spPr/>
        <p:txBody>
          <a:bodyPr/>
          <a:lstStyle>
            <a:lvl1pPr>
              <a:defRPr/>
            </a:lvl1pPr>
          </a:lstStyle>
          <a:p>
            <a:pPr defTabSz="457200">
              <a:defRPr/>
            </a:pPr>
            <a:fld id="{D65CB6C6-C4E8-47B3-B148-1B5D4A3D1586}" type="datetimeFigureOut">
              <a:rPr lang="fr-FR" smtClean="0">
                <a:solidFill>
                  <a:prstClr val="black">
                    <a:tint val="75000"/>
                  </a:prstClr>
                </a:solidFill>
              </a:rPr>
              <a:pPr defTabSz="457200">
                <a:defRPr/>
              </a:pPr>
              <a:t>14/09/2017</a:t>
            </a:fld>
            <a:endParaRPr lang="fr-FR">
              <a:solidFill>
                <a:prstClr val="black">
                  <a:tint val="75000"/>
                </a:prstClr>
              </a:solidFill>
            </a:endParaRPr>
          </a:p>
        </p:txBody>
      </p:sp>
      <p:sp>
        <p:nvSpPr>
          <p:cNvPr id="7" name="Espace réservé du pied de page 4"/>
          <p:cNvSpPr>
            <a:spLocks noGrp="1"/>
          </p:cNvSpPr>
          <p:nvPr>
            <p:ph type="ftr" sz="quarter" idx="15"/>
          </p:nvPr>
        </p:nvSpPr>
        <p:spPr/>
        <p:txBody>
          <a:bodyPr/>
          <a:lstStyle>
            <a:lvl1pPr>
              <a:defRPr/>
            </a:lvl1pPr>
          </a:lstStyle>
          <a:p>
            <a:pPr defTabSz="457200">
              <a:defRPr/>
            </a:pPr>
            <a:endParaRPr lang="fr-FR">
              <a:solidFill>
                <a:prstClr val="black">
                  <a:tint val="75000"/>
                </a:prstClr>
              </a:solidFill>
            </a:endParaRPr>
          </a:p>
        </p:txBody>
      </p:sp>
      <p:sp>
        <p:nvSpPr>
          <p:cNvPr id="8" name="Espace réservé du numéro de diapositive 5"/>
          <p:cNvSpPr>
            <a:spLocks noGrp="1"/>
          </p:cNvSpPr>
          <p:nvPr>
            <p:ph type="sldNum" sz="quarter" idx="16"/>
          </p:nvPr>
        </p:nvSpPr>
        <p:spPr/>
        <p:txBody>
          <a:bodyPr/>
          <a:lstStyle>
            <a:lvl1pPr>
              <a:defRPr/>
            </a:lvl1pPr>
          </a:lstStyle>
          <a:p>
            <a:pPr defTabSz="457200">
              <a:defRPr/>
            </a:pPr>
            <a:fld id="{F559805D-A8D5-4B24-B0C3-FAD2D4EC7B13}" type="slidenum">
              <a:rPr lang="fr-FR" smtClean="0">
                <a:solidFill>
                  <a:prstClr val="black">
                    <a:tint val="75000"/>
                  </a:prstClr>
                </a:solidFill>
              </a:rPr>
              <a:pPr defTabSz="457200">
                <a:defRPr/>
              </a:pPr>
              <a:t>‹nr.›</a:t>
            </a:fld>
            <a:endParaRPr lang="fr-FR">
              <a:solidFill>
                <a:prstClr val="black">
                  <a:tint val="75000"/>
                </a:prstClr>
              </a:solidFill>
            </a:endParaRPr>
          </a:p>
        </p:txBody>
      </p:sp>
    </p:spTree>
    <p:extLst>
      <p:ext uri="{BB962C8B-B14F-4D97-AF65-F5344CB8AC3E}">
        <p14:creationId xmlns:p14="http://schemas.microsoft.com/office/powerpoint/2010/main" val="1975172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Espace réservé du contenu 3" descr="LOGO ETUC_CES.pdf"/>
          <p:cNvPicPr>
            <a:picLocks noChangeAspect="1"/>
          </p:cNvPicPr>
          <p:nvPr userDrawn="1"/>
        </p:nvPicPr>
        <p:blipFill>
          <a:blip r:embed="rId2" cstate="print">
            <a:extLst>
              <a:ext uri="{28A0092B-C50C-407E-A947-70E740481C1C}">
                <a14:useLocalDpi xmlns:a14="http://schemas.microsoft.com/office/drawing/2010/main" val="0"/>
              </a:ext>
            </a:extLst>
          </a:blip>
          <a:srcRect t="3358" b="3358"/>
          <a:stretch>
            <a:fillRect/>
          </a:stretch>
        </p:blipFill>
        <p:spPr bwMode="auto">
          <a:xfrm>
            <a:off x="349251" y="5457826"/>
            <a:ext cx="206798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2873456" y="897394"/>
            <a:ext cx="8617485" cy="5351794"/>
            <a:chOff x="632" y="-113"/>
            <a:chExt cx="4734" cy="3920"/>
          </a:xfrm>
          <a:solidFill>
            <a:srgbClr val="031E2F">
              <a:alpha val="5000"/>
            </a:srgbClr>
          </a:solidFill>
        </p:grpSpPr>
        <p:sp>
          <p:nvSpPr>
            <p:cNvPr id="6" name="Freeform 6"/>
            <p:cNvSpPr>
              <a:spLocks noChangeArrowheads="1"/>
            </p:cNvSpPr>
            <p:nvPr/>
          </p:nvSpPr>
          <p:spPr bwMode="auto">
            <a:xfrm>
              <a:off x="1085" y="132"/>
              <a:ext cx="419" cy="284"/>
            </a:xfrm>
            <a:custGeom>
              <a:avLst/>
              <a:gdLst>
                <a:gd name="T0" fmla="*/ 54 w 372"/>
                <a:gd name="T1" fmla="*/ 25 h 323"/>
                <a:gd name="T2" fmla="*/ 146 w 372"/>
                <a:gd name="T3" fmla="*/ 32 h 323"/>
                <a:gd name="T4" fmla="*/ 190 w 372"/>
                <a:gd name="T5" fmla="*/ 44 h 323"/>
                <a:gd name="T6" fmla="*/ 114 w 372"/>
                <a:gd name="T7" fmla="*/ 52 h 323"/>
                <a:gd name="T8" fmla="*/ 0 w 372"/>
                <a:gd name="T9" fmla="*/ 52 h 323"/>
                <a:gd name="T10" fmla="*/ 160 w 372"/>
                <a:gd name="T11" fmla="*/ 63 h 323"/>
                <a:gd name="T12" fmla="*/ 219 w 372"/>
                <a:gd name="T13" fmla="*/ 78 h 323"/>
                <a:gd name="T14" fmla="*/ 371 w 372"/>
                <a:gd name="T15" fmla="*/ 84 h 323"/>
                <a:gd name="T16" fmla="*/ 465 w 372"/>
                <a:gd name="T17" fmla="*/ 87 h 323"/>
                <a:gd name="T18" fmla="*/ 626 w 372"/>
                <a:gd name="T19" fmla="*/ 87 h 323"/>
                <a:gd name="T20" fmla="*/ 759 w 372"/>
                <a:gd name="T21" fmla="*/ 87 h 323"/>
                <a:gd name="T22" fmla="*/ 850 w 372"/>
                <a:gd name="T23" fmla="*/ 84 h 323"/>
                <a:gd name="T24" fmla="*/ 920 w 372"/>
                <a:gd name="T25" fmla="*/ 87 h 323"/>
                <a:gd name="T26" fmla="*/ 1004 w 372"/>
                <a:gd name="T27" fmla="*/ 84 h 323"/>
                <a:gd name="T28" fmla="*/ 1124 w 372"/>
                <a:gd name="T29" fmla="*/ 79 h 323"/>
                <a:gd name="T30" fmla="*/ 1152 w 372"/>
                <a:gd name="T31" fmla="*/ 74 h 323"/>
                <a:gd name="T32" fmla="*/ 1223 w 372"/>
                <a:gd name="T33" fmla="*/ 67 h 323"/>
                <a:gd name="T34" fmla="*/ 1167 w 372"/>
                <a:gd name="T35" fmla="*/ 61 h 323"/>
                <a:gd name="T36" fmla="*/ 1207 w 372"/>
                <a:gd name="T37" fmla="*/ 47 h 323"/>
                <a:gd name="T38" fmla="*/ 1145 w 372"/>
                <a:gd name="T39" fmla="*/ 42 h 323"/>
                <a:gd name="T40" fmla="*/ 1131 w 372"/>
                <a:gd name="T41" fmla="*/ 40 h 323"/>
                <a:gd name="T42" fmla="*/ 1087 w 372"/>
                <a:gd name="T43" fmla="*/ 35 h 323"/>
                <a:gd name="T44" fmla="*/ 996 w 372"/>
                <a:gd name="T45" fmla="*/ 40 h 323"/>
                <a:gd name="T46" fmla="*/ 931 w 372"/>
                <a:gd name="T47" fmla="*/ 38 h 323"/>
                <a:gd name="T48" fmla="*/ 836 w 372"/>
                <a:gd name="T49" fmla="*/ 35 h 323"/>
                <a:gd name="T50" fmla="*/ 779 w 372"/>
                <a:gd name="T51" fmla="*/ 34 h 323"/>
                <a:gd name="T52" fmla="*/ 749 w 372"/>
                <a:gd name="T53" fmla="*/ 31 h 323"/>
                <a:gd name="T54" fmla="*/ 649 w 372"/>
                <a:gd name="T55" fmla="*/ 31 h 323"/>
                <a:gd name="T56" fmla="*/ 626 w 372"/>
                <a:gd name="T57" fmla="*/ 26 h 323"/>
                <a:gd name="T58" fmla="*/ 572 w 372"/>
                <a:gd name="T59" fmla="*/ 29 h 323"/>
                <a:gd name="T60" fmla="*/ 534 w 372"/>
                <a:gd name="T61" fmla="*/ 29 h 323"/>
                <a:gd name="T62" fmla="*/ 465 w 372"/>
                <a:gd name="T63" fmla="*/ 33 h 323"/>
                <a:gd name="T64" fmla="*/ 443 w 372"/>
                <a:gd name="T65" fmla="*/ 22 h 323"/>
                <a:gd name="T66" fmla="*/ 499 w 372"/>
                <a:gd name="T67" fmla="*/ 16 h 323"/>
                <a:gd name="T68" fmla="*/ 499 w 372"/>
                <a:gd name="T69" fmla="*/ 6 h 323"/>
                <a:gd name="T70" fmla="*/ 465 w 372"/>
                <a:gd name="T71" fmla="*/ 0 h 323"/>
                <a:gd name="T72" fmla="*/ 425 w 372"/>
                <a:gd name="T73" fmla="*/ 8 h 323"/>
                <a:gd name="T74" fmla="*/ 377 w 372"/>
                <a:gd name="T75" fmla="*/ 9 h 323"/>
                <a:gd name="T76" fmla="*/ 367 w 372"/>
                <a:gd name="T77" fmla="*/ 4 h 323"/>
                <a:gd name="T78" fmla="*/ 292 w 372"/>
                <a:gd name="T79" fmla="*/ 5 h 323"/>
                <a:gd name="T80" fmla="*/ 285 w 372"/>
                <a:gd name="T81" fmla="*/ 10 h 323"/>
                <a:gd name="T82" fmla="*/ 230 w 372"/>
                <a:gd name="T83" fmla="*/ 8 h 323"/>
                <a:gd name="T84" fmla="*/ 182 w 372"/>
                <a:gd name="T85" fmla="*/ 10 h 323"/>
                <a:gd name="T86" fmla="*/ 258 w 372"/>
                <a:gd name="T87" fmla="*/ 15 h 323"/>
                <a:gd name="T88" fmla="*/ 335 w 372"/>
                <a:gd name="T89" fmla="*/ 20 h 323"/>
                <a:gd name="T90" fmla="*/ 285 w 372"/>
                <a:gd name="T91" fmla="*/ 24 h 323"/>
                <a:gd name="T92" fmla="*/ 313 w 372"/>
                <a:gd name="T93" fmla="*/ 30 h 323"/>
                <a:gd name="T94" fmla="*/ 252 w 372"/>
                <a:gd name="T95" fmla="*/ 32 h 323"/>
                <a:gd name="T96" fmla="*/ 146 w 372"/>
                <a:gd name="T97" fmla="*/ 22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2"/>
                <a:gd name="T148" fmla="*/ 0 h 323"/>
                <a:gd name="T149" fmla="*/ 372 w 372"/>
                <a:gd name="T150" fmla="*/ 323 h 3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2" h="323">
                  <a:moveTo>
                    <a:pt x="28" y="76"/>
                  </a:moveTo>
                  <a:lnTo>
                    <a:pt x="17" y="89"/>
                  </a:lnTo>
                  <a:lnTo>
                    <a:pt x="30" y="111"/>
                  </a:lnTo>
                  <a:lnTo>
                    <a:pt x="45" y="115"/>
                  </a:lnTo>
                  <a:lnTo>
                    <a:pt x="58" y="124"/>
                  </a:lnTo>
                  <a:lnTo>
                    <a:pt x="59" y="159"/>
                  </a:lnTo>
                  <a:lnTo>
                    <a:pt x="46" y="183"/>
                  </a:lnTo>
                  <a:lnTo>
                    <a:pt x="35" y="189"/>
                  </a:lnTo>
                  <a:lnTo>
                    <a:pt x="4" y="183"/>
                  </a:lnTo>
                  <a:lnTo>
                    <a:pt x="0" y="187"/>
                  </a:lnTo>
                  <a:lnTo>
                    <a:pt x="37" y="224"/>
                  </a:lnTo>
                  <a:lnTo>
                    <a:pt x="48" y="230"/>
                  </a:lnTo>
                  <a:lnTo>
                    <a:pt x="54" y="256"/>
                  </a:lnTo>
                  <a:lnTo>
                    <a:pt x="67" y="282"/>
                  </a:lnTo>
                  <a:lnTo>
                    <a:pt x="89" y="301"/>
                  </a:lnTo>
                  <a:lnTo>
                    <a:pt x="113" y="304"/>
                  </a:lnTo>
                  <a:lnTo>
                    <a:pt x="128" y="316"/>
                  </a:lnTo>
                  <a:lnTo>
                    <a:pt x="141" y="316"/>
                  </a:lnTo>
                  <a:lnTo>
                    <a:pt x="158" y="308"/>
                  </a:lnTo>
                  <a:lnTo>
                    <a:pt x="191" y="317"/>
                  </a:lnTo>
                  <a:lnTo>
                    <a:pt x="208" y="323"/>
                  </a:lnTo>
                  <a:lnTo>
                    <a:pt x="230" y="319"/>
                  </a:lnTo>
                  <a:lnTo>
                    <a:pt x="245" y="316"/>
                  </a:lnTo>
                  <a:lnTo>
                    <a:pt x="258" y="304"/>
                  </a:lnTo>
                  <a:lnTo>
                    <a:pt x="267" y="308"/>
                  </a:lnTo>
                  <a:lnTo>
                    <a:pt x="280" y="319"/>
                  </a:lnTo>
                  <a:lnTo>
                    <a:pt x="293" y="312"/>
                  </a:lnTo>
                  <a:lnTo>
                    <a:pt x="305" y="303"/>
                  </a:lnTo>
                  <a:lnTo>
                    <a:pt x="313" y="295"/>
                  </a:lnTo>
                  <a:lnTo>
                    <a:pt x="342" y="288"/>
                  </a:lnTo>
                  <a:lnTo>
                    <a:pt x="348" y="279"/>
                  </a:lnTo>
                  <a:lnTo>
                    <a:pt x="352" y="266"/>
                  </a:lnTo>
                  <a:lnTo>
                    <a:pt x="370" y="251"/>
                  </a:lnTo>
                  <a:lnTo>
                    <a:pt x="372" y="240"/>
                  </a:lnTo>
                  <a:lnTo>
                    <a:pt x="365" y="233"/>
                  </a:lnTo>
                  <a:lnTo>
                    <a:pt x="355" y="220"/>
                  </a:lnTo>
                  <a:lnTo>
                    <a:pt x="353" y="174"/>
                  </a:lnTo>
                  <a:lnTo>
                    <a:pt x="368" y="168"/>
                  </a:lnTo>
                  <a:lnTo>
                    <a:pt x="359" y="152"/>
                  </a:lnTo>
                  <a:lnTo>
                    <a:pt x="348" y="154"/>
                  </a:lnTo>
                  <a:lnTo>
                    <a:pt x="340" y="152"/>
                  </a:lnTo>
                  <a:lnTo>
                    <a:pt x="344" y="144"/>
                  </a:lnTo>
                  <a:lnTo>
                    <a:pt x="340" y="130"/>
                  </a:lnTo>
                  <a:lnTo>
                    <a:pt x="331" y="126"/>
                  </a:lnTo>
                  <a:lnTo>
                    <a:pt x="316" y="135"/>
                  </a:lnTo>
                  <a:lnTo>
                    <a:pt x="303" y="146"/>
                  </a:lnTo>
                  <a:lnTo>
                    <a:pt x="293" y="144"/>
                  </a:lnTo>
                  <a:lnTo>
                    <a:pt x="284" y="139"/>
                  </a:lnTo>
                  <a:lnTo>
                    <a:pt x="269" y="130"/>
                  </a:lnTo>
                  <a:lnTo>
                    <a:pt x="254" y="126"/>
                  </a:lnTo>
                  <a:lnTo>
                    <a:pt x="245" y="130"/>
                  </a:lnTo>
                  <a:lnTo>
                    <a:pt x="237" y="124"/>
                  </a:lnTo>
                  <a:lnTo>
                    <a:pt x="236" y="113"/>
                  </a:lnTo>
                  <a:lnTo>
                    <a:pt x="228" y="111"/>
                  </a:lnTo>
                  <a:lnTo>
                    <a:pt x="213" y="115"/>
                  </a:lnTo>
                  <a:lnTo>
                    <a:pt x="197" y="113"/>
                  </a:lnTo>
                  <a:lnTo>
                    <a:pt x="197" y="104"/>
                  </a:lnTo>
                  <a:lnTo>
                    <a:pt x="191" y="96"/>
                  </a:lnTo>
                  <a:lnTo>
                    <a:pt x="180" y="94"/>
                  </a:lnTo>
                  <a:lnTo>
                    <a:pt x="174" y="104"/>
                  </a:lnTo>
                  <a:lnTo>
                    <a:pt x="171" y="109"/>
                  </a:lnTo>
                  <a:lnTo>
                    <a:pt x="163" y="104"/>
                  </a:lnTo>
                  <a:lnTo>
                    <a:pt x="152" y="107"/>
                  </a:lnTo>
                  <a:lnTo>
                    <a:pt x="141" y="117"/>
                  </a:lnTo>
                  <a:lnTo>
                    <a:pt x="134" y="109"/>
                  </a:lnTo>
                  <a:lnTo>
                    <a:pt x="135" y="81"/>
                  </a:lnTo>
                  <a:lnTo>
                    <a:pt x="143" y="67"/>
                  </a:lnTo>
                  <a:lnTo>
                    <a:pt x="152" y="59"/>
                  </a:lnTo>
                  <a:lnTo>
                    <a:pt x="150" y="41"/>
                  </a:lnTo>
                  <a:lnTo>
                    <a:pt x="152" y="22"/>
                  </a:lnTo>
                  <a:lnTo>
                    <a:pt x="148" y="0"/>
                  </a:lnTo>
                  <a:lnTo>
                    <a:pt x="141" y="0"/>
                  </a:lnTo>
                  <a:lnTo>
                    <a:pt x="134" y="9"/>
                  </a:lnTo>
                  <a:lnTo>
                    <a:pt x="130" y="28"/>
                  </a:lnTo>
                  <a:lnTo>
                    <a:pt x="124" y="41"/>
                  </a:lnTo>
                  <a:lnTo>
                    <a:pt x="115" y="30"/>
                  </a:lnTo>
                  <a:lnTo>
                    <a:pt x="121" y="15"/>
                  </a:lnTo>
                  <a:lnTo>
                    <a:pt x="111" y="6"/>
                  </a:lnTo>
                  <a:lnTo>
                    <a:pt x="96" y="9"/>
                  </a:lnTo>
                  <a:lnTo>
                    <a:pt x="89" y="19"/>
                  </a:lnTo>
                  <a:lnTo>
                    <a:pt x="93" y="28"/>
                  </a:lnTo>
                  <a:lnTo>
                    <a:pt x="87" y="37"/>
                  </a:lnTo>
                  <a:lnTo>
                    <a:pt x="80" y="33"/>
                  </a:lnTo>
                  <a:lnTo>
                    <a:pt x="70" y="26"/>
                  </a:lnTo>
                  <a:lnTo>
                    <a:pt x="63" y="28"/>
                  </a:lnTo>
                  <a:lnTo>
                    <a:pt x="56" y="37"/>
                  </a:lnTo>
                  <a:lnTo>
                    <a:pt x="65" y="52"/>
                  </a:lnTo>
                  <a:lnTo>
                    <a:pt x="78" y="54"/>
                  </a:lnTo>
                  <a:lnTo>
                    <a:pt x="95" y="69"/>
                  </a:lnTo>
                  <a:lnTo>
                    <a:pt x="102" y="74"/>
                  </a:lnTo>
                  <a:lnTo>
                    <a:pt x="102" y="83"/>
                  </a:lnTo>
                  <a:lnTo>
                    <a:pt x="87" y="87"/>
                  </a:lnTo>
                  <a:lnTo>
                    <a:pt x="89" y="100"/>
                  </a:lnTo>
                  <a:lnTo>
                    <a:pt x="95" y="109"/>
                  </a:lnTo>
                  <a:lnTo>
                    <a:pt x="89" y="117"/>
                  </a:lnTo>
                  <a:lnTo>
                    <a:pt x="76" y="115"/>
                  </a:lnTo>
                  <a:lnTo>
                    <a:pt x="58" y="96"/>
                  </a:lnTo>
                  <a:lnTo>
                    <a:pt x="45" y="83"/>
                  </a:lnTo>
                  <a:lnTo>
                    <a:pt x="28" y="76"/>
                  </a:lnTo>
                  <a:close/>
                </a:path>
              </a:pathLst>
            </a:custGeom>
            <a:grpFill/>
            <a:ln w="12600">
              <a:solidFill>
                <a:srgbClr val="80808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roup 7"/>
            <p:cNvGrpSpPr>
              <a:grpSpLocks/>
            </p:cNvGrpSpPr>
            <p:nvPr/>
          </p:nvGrpSpPr>
          <p:grpSpPr bwMode="auto">
            <a:xfrm>
              <a:off x="632" y="-113"/>
              <a:ext cx="4734" cy="3920"/>
              <a:chOff x="632" y="-113"/>
              <a:chExt cx="4734" cy="3920"/>
            </a:xfrm>
            <a:grpFill/>
          </p:grpSpPr>
          <p:sp>
            <p:nvSpPr>
              <p:cNvPr id="10" name="Freeform 8"/>
              <p:cNvSpPr>
                <a:spLocks noChangeArrowheads="1"/>
              </p:cNvSpPr>
              <p:nvPr/>
            </p:nvSpPr>
            <p:spPr bwMode="auto">
              <a:xfrm>
                <a:off x="3377" y="2785"/>
                <a:ext cx="499" cy="344"/>
              </a:xfrm>
              <a:custGeom>
                <a:avLst/>
                <a:gdLst>
                  <a:gd name="T0" fmla="*/ 89 w 428"/>
                  <a:gd name="T1" fmla="*/ 195 h 293"/>
                  <a:gd name="T2" fmla="*/ 0 w 428"/>
                  <a:gd name="T3" fmla="*/ 359 h 293"/>
                  <a:gd name="T4" fmla="*/ 56 w 428"/>
                  <a:gd name="T5" fmla="*/ 580 h 293"/>
                  <a:gd name="T6" fmla="*/ 122 w 428"/>
                  <a:gd name="T7" fmla="*/ 742 h 293"/>
                  <a:gd name="T8" fmla="*/ 56 w 428"/>
                  <a:gd name="T9" fmla="*/ 912 h 293"/>
                  <a:gd name="T10" fmla="*/ 56 w 428"/>
                  <a:gd name="T11" fmla="*/ 1039 h 293"/>
                  <a:gd name="T12" fmla="*/ 56 w 428"/>
                  <a:gd name="T13" fmla="*/ 1071 h 293"/>
                  <a:gd name="T14" fmla="*/ 212 w 428"/>
                  <a:gd name="T15" fmla="*/ 1174 h 293"/>
                  <a:gd name="T16" fmla="*/ 283 w 428"/>
                  <a:gd name="T17" fmla="*/ 1459 h 293"/>
                  <a:gd name="T18" fmla="*/ 457 w 428"/>
                  <a:gd name="T19" fmla="*/ 1396 h 293"/>
                  <a:gd name="T20" fmla="*/ 620 w 428"/>
                  <a:gd name="T21" fmla="*/ 1396 h 293"/>
                  <a:gd name="T22" fmla="*/ 764 w 428"/>
                  <a:gd name="T23" fmla="*/ 1294 h 293"/>
                  <a:gd name="T24" fmla="*/ 1147 w 428"/>
                  <a:gd name="T25" fmla="*/ 1368 h 293"/>
                  <a:gd name="T26" fmla="*/ 1271 w 428"/>
                  <a:gd name="T27" fmla="*/ 1336 h 293"/>
                  <a:gd name="T28" fmla="*/ 1324 w 428"/>
                  <a:gd name="T29" fmla="*/ 1237 h 293"/>
                  <a:gd name="T30" fmla="*/ 1393 w 428"/>
                  <a:gd name="T31" fmla="*/ 1102 h 293"/>
                  <a:gd name="T32" fmla="*/ 1639 w 428"/>
                  <a:gd name="T33" fmla="*/ 949 h 293"/>
                  <a:gd name="T34" fmla="*/ 1762 w 428"/>
                  <a:gd name="T35" fmla="*/ 973 h 293"/>
                  <a:gd name="T36" fmla="*/ 1952 w 428"/>
                  <a:gd name="T37" fmla="*/ 949 h 293"/>
                  <a:gd name="T38" fmla="*/ 1892 w 428"/>
                  <a:gd name="T39" fmla="*/ 876 h 293"/>
                  <a:gd name="T40" fmla="*/ 1709 w 428"/>
                  <a:gd name="T41" fmla="*/ 708 h 293"/>
                  <a:gd name="T42" fmla="*/ 1828 w 428"/>
                  <a:gd name="T43" fmla="*/ 544 h 293"/>
                  <a:gd name="T44" fmla="*/ 1828 w 428"/>
                  <a:gd name="T45" fmla="*/ 318 h 293"/>
                  <a:gd name="T46" fmla="*/ 1988 w 428"/>
                  <a:gd name="T47" fmla="*/ 222 h 293"/>
                  <a:gd name="T48" fmla="*/ 1988 w 428"/>
                  <a:gd name="T49" fmla="*/ 58 h 293"/>
                  <a:gd name="T50" fmla="*/ 1892 w 428"/>
                  <a:gd name="T51" fmla="*/ 94 h 293"/>
                  <a:gd name="T52" fmla="*/ 1762 w 428"/>
                  <a:gd name="T53" fmla="*/ 34 h 293"/>
                  <a:gd name="T54" fmla="*/ 1425 w 428"/>
                  <a:gd name="T55" fmla="*/ 0 h 293"/>
                  <a:gd name="T56" fmla="*/ 1271 w 428"/>
                  <a:gd name="T57" fmla="*/ 58 h 293"/>
                  <a:gd name="T58" fmla="*/ 1081 w 428"/>
                  <a:gd name="T59" fmla="*/ 252 h 293"/>
                  <a:gd name="T60" fmla="*/ 986 w 428"/>
                  <a:gd name="T61" fmla="*/ 286 h 293"/>
                  <a:gd name="T62" fmla="*/ 711 w 428"/>
                  <a:gd name="T63" fmla="*/ 286 h 293"/>
                  <a:gd name="T64" fmla="*/ 457 w 428"/>
                  <a:gd name="T65" fmla="*/ 318 h 293"/>
                  <a:gd name="T66" fmla="*/ 283 w 428"/>
                  <a:gd name="T67" fmla="*/ 318 h 293"/>
                  <a:gd name="T68" fmla="*/ 122 w 428"/>
                  <a:gd name="T69" fmla="*/ 286 h 293"/>
                  <a:gd name="T70" fmla="*/ 89 w 428"/>
                  <a:gd name="T71" fmla="*/ 195 h 2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8"/>
                  <a:gd name="T109" fmla="*/ 0 h 293"/>
                  <a:gd name="T110" fmla="*/ 428 w 428"/>
                  <a:gd name="T111" fmla="*/ 293 h 2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8" h="293">
                    <a:moveTo>
                      <a:pt x="19" y="39"/>
                    </a:moveTo>
                    <a:lnTo>
                      <a:pt x="0" y="72"/>
                    </a:lnTo>
                    <a:lnTo>
                      <a:pt x="12" y="117"/>
                    </a:lnTo>
                    <a:lnTo>
                      <a:pt x="27" y="149"/>
                    </a:lnTo>
                    <a:lnTo>
                      <a:pt x="12" y="183"/>
                    </a:lnTo>
                    <a:lnTo>
                      <a:pt x="12" y="209"/>
                    </a:lnTo>
                    <a:lnTo>
                      <a:pt x="12" y="215"/>
                    </a:lnTo>
                    <a:lnTo>
                      <a:pt x="46" y="236"/>
                    </a:lnTo>
                    <a:lnTo>
                      <a:pt x="60" y="293"/>
                    </a:lnTo>
                    <a:lnTo>
                      <a:pt x="99" y="281"/>
                    </a:lnTo>
                    <a:lnTo>
                      <a:pt x="133" y="281"/>
                    </a:lnTo>
                    <a:lnTo>
                      <a:pt x="165" y="261"/>
                    </a:lnTo>
                    <a:lnTo>
                      <a:pt x="247" y="275"/>
                    </a:lnTo>
                    <a:lnTo>
                      <a:pt x="274" y="268"/>
                    </a:lnTo>
                    <a:lnTo>
                      <a:pt x="286" y="249"/>
                    </a:lnTo>
                    <a:lnTo>
                      <a:pt x="300" y="222"/>
                    </a:lnTo>
                    <a:lnTo>
                      <a:pt x="353" y="190"/>
                    </a:lnTo>
                    <a:lnTo>
                      <a:pt x="380" y="195"/>
                    </a:lnTo>
                    <a:lnTo>
                      <a:pt x="421" y="190"/>
                    </a:lnTo>
                    <a:lnTo>
                      <a:pt x="407" y="176"/>
                    </a:lnTo>
                    <a:lnTo>
                      <a:pt x="368" y="143"/>
                    </a:lnTo>
                    <a:lnTo>
                      <a:pt x="394" y="110"/>
                    </a:lnTo>
                    <a:lnTo>
                      <a:pt x="394" y="65"/>
                    </a:lnTo>
                    <a:lnTo>
                      <a:pt x="428" y="44"/>
                    </a:lnTo>
                    <a:lnTo>
                      <a:pt x="428" y="12"/>
                    </a:lnTo>
                    <a:lnTo>
                      <a:pt x="407" y="19"/>
                    </a:lnTo>
                    <a:lnTo>
                      <a:pt x="380" y="7"/>
                    </a:lnTo>
                    <a:lnTo>
                      <a:pt x="307" y="0"/>
                    </a:lnTo>
                    <a:lnTo>
                      <a:pt x="274" y="12"/>
                    </a:lnTo>
                    <a:lnTo>
                      <a:pt x="233" y="51"/>
                    </a:lnTo>
                    <a:lnTo>
                      <a:pt x="213" y="58"/>
                    </a:lnTo>
                    <a:lnTo>
                      <a:pt x="153" y="58"/>
                    </a:lnTo>
                    <a:lnTo>
                      <a:pt x="99" y="65"/>
                    </a:lnTo>
                    <a:lnTo>
                      <a:pt x="60" y="65"/>
                    </a:lnTo>
                    <a:lnTo>
                      <a:pt x="27" y="58"/>
                    </a:lnTo>
                    <a:lnTo>
                      <a:pt x="1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9"/>
              <p:cNvSpPr>
                <a:spLocks noChangeArrowheads="1"/>
              </p:cNvSpPr>
              <p:nvPr/>
            </p:nvSpPr>
            <p:spPr bwMode="auto">
              <a:xfrm>
                <a:off x="3738" y="2793"/>
                <a:ext cx="1628" cy="815"/>
              </a:xfrm>
              <a:custGeom>
                <a:avLst/>
                <a:gdLst>
                  <a:gd name="T0" fmla="*/ 1061 w 1396"/>
                  <a:gd name="T1" fmla="*/ 1430 h 694"/>
                  <a:gd name="T2" fmla="*/ 969 w 1396"/>
                  <a:gd name="T3" fmla="*/ 1611 h 694"/>
                  <a:gd name="T4" fmla="*/ 22 w 1396"/>
                  <a:gd name="T5" fmla="*/ 1884 h 694"/>
                  <a:gd name="T6" fmla="*/ 283 w 1396"/>
                  <a:gd name="T7" fmla="*/ 2088 h 694"/>
                  <a:gd name="T8" fmla="*/ 288 w 1396"/>
                  <a:gd name="T9" fmla="*/ 2463 h 694"/>
                  <a:gd name="T10" fmla="*/ 286 w 1396"/>
                  <a:gd name="T11" fmla="*/ 2620 h 694"/>
                  <a:gd name="T12" fmla="*/ 146 w 1396"/>
                  <a:gd name="T13" fmla="*/ 2682 h 694"/>
                  <a:gd name="T14" fmla="*/ 471 w 1396"/>
                  <a:gd name="T15" fmla="*/ 2948 h 694"/>
                  <a:gd name="T16" fmla="*/ 532 w 1396"/>
                  <a:gd name="T17" fmla="*/ 3211 h 694"/>
                  <a:gd name="T18" fmla="*/ 834 w 1396"/>
                  <a:gd name="T19" fmla="*/ 3281 h 694"/>
                  <a:gd name="T20" fmla="*/ 1296 w 1396"/>
                  <a:gd name="T21" fmla="*/ 3403 h 694"/>
                  <a:gd name="T22" fmla="*/ 1725 w 1396"/>
                  <a:gd name="T23" fmla="*/ 3292 h 694"/>
                  <a:gd name="T24" fmla="*/ 1950 w 1396"/>
                  <a:gd name="T25" fmla="*/ 3096 h 694"/>
                  <a:gd name="T26" fmla="*/ 2348 w 1396"/>
                  <a:gd name="T27" fmla="*/ 3299 h 694"/>
                  <a:gd name="T28" fmla="*/ 2661 w 1396"/>
                  <a:gd name="T29" fmla="*/ 3233 h 694"/>
                  <a:gd name="T30" fmla="*/ 3053 w 1396"/>
                  <a:gd name="T31" fmla="*/ 2840 h 694"/>
                  <a:gd name="T32" fmla="*/ 3429 w 1396"/>
                  <a:gd name="T33" fmla="*/ 2880 h 694"/>
                  <a:gd name="T34" fmla="*/ 3619 w 1396"/>
                  <a:gd name="T35" fmla="*/ 2780 h 694"/>
                  <a:gd name="T36" fmla="*/ 3630 w 1396"/>
                  <a:gd name="T37" fmla="*/ 3111 h 694"/>
                  <a:gd name="T38" fmla="*/ 3763 w 1396"/>
                  <a:gd name="T39" fmla="*/ 2949 h 694"/>
                  <a:gd name="T40" fmla="*/ 3796 w 1396"/>
                  <a:gd name="T41" fmla="*/ 2809 h 694"/>
                  <a:gd name="T42" fmla="*/ 3895 w 1396"/>
                  <a:gd name="T43" fmla="*/ 2639 h 694"/>
                  <a:gd name="T44" fmla="*/ 4114 w 1396"/>
                  <a:gd name="T45" fmla="*/ 2639 h 694"/>
                  <a:gd name="T46" fmla="*/ 4386 w 1396"/>
                  <a:gd name="T47" fmla="*/ 2452 h 694"/>
                  <a:gd name="T48" fmla="*/ 4697 w 1396"/>
                  <a:gd name="T49" fmla="*/ 2488 h 694"/>
                  <a:gd name="T50" fmla="*/ 5134 w 1396"/>
                  <a:gd name="T51" fmla="*/ 2157 h 694"/>
                  <a:gd name="T52" fmla="*/ 5543 w 1396"/>
                  <a:gd name="T53" fmla="*/ 2009 h 694"/>
                  <a:gd name="T54" fmla="*/ 5688 w 1396"/>
                  <a:gd name="T55" fmla="*/ 1975 h 694"/>
                  <a:gd name="T56" fmla="*/ 5848 w 1396"/>
                  <a:gd name="T57" fmla="*/ 1771 h 694"/>
                  <a:gd name="T58" fmla="*/ 6177 w 1396"/>
                  <a:gd name="T59" fmla="*/ 1733 h 694"/>
                  <a:gd name="T60" fmla="*/ 6464 w 1396"/>
                  <a:gd name="T61" fmla="*/ 1733 h 694"/>
                  <a:gd name="T62" fmla="*/ 6234 w 1396"/>
                  <a:gd name="T63" fmla="*/ 1322 h 694"/>
                  <a:gd name="T64" fmla="*/ 6020 w 1396"/>
                  <a:gd name="T65" fmla="*/ 807 h 694"/>
                  <a:gd name="T66" fmla="*/ 6099 w 1396"/>
                  <a:gd name="T67" fmla="*/ 560 h 694"/>
                  <a:gd name="T68" fmla="*/ 5818 w 1396"/>
                  <a:gd name="T69" fmla="*/ 460 h 694"/>
                  <a:gd name="T70" fmla="*/ 5612 w 1396"/>
                  <a:gd name="T71" fmla="*/ 169 h 694"/>
                  <a:gd name="T72" fmla="*/ 5452 w 1396"/>
                  <a:gd name="T73" fmla="*/ 76 h 694"/>
                  <a:gd name="T74" fmla="*/ 5230 w 1396"/>
                  <a:gd name="T75" fmla="*/ 0 h 694"/>
                  <a:gd name="T76" fmla="*/ 5015 w 1396"/>
                  <a:gd name="T77" fmla="*/ 86 h 694"/>
                  <a:gd name="T78" fmla="*/ 4634 w 1396"/>
                  <a:gd name="T79" fmla="*/ 436 h 694"/>
                  <a:gd name="T80" fmla="*/ 4255 w 1396"/>
                  <a:gd name="T81" fmla="*/ 540 h 694"/>
                  <a:gd name="T82" fmla="*/ 3728 w 1396"/>
                  <a:gd name="T83" fmla="*/ 666 h 694"/>
                  <a:gd name="T84" fmla="*/ 3415 w 1396"/>
                  <a:gd name="T85" fmla="*/ 666 h 694"/>
                  <a:gd name="T86" fmla="*/ 3129 w 1396"/>
                  <a:gd name="T87" fmla="*/ 540 h 694"/>
                  <a:gd name="T88" fmla="*/ 2774 w 1396"/>
                  <a:gd name="T89" fmla="*/ 477 h 694"/>
                  <a:gd name="T90" fmla="*/ 2415 w 1396"/>
                  <a:gd name="T91" fmla="*/ 597 h 694"/>
                  <a:gd name="T92" fmla="*/ 2014 w 1396"/>
                  <a:gd name="T93" fmla="*/ 707 h 694"/>
                  <a:gd name="T94" fmla="*/ 1390 w 1396"/>
                  <a:gd name="T95" fmla="*/ 1144 h 694"/>
                  <a:gd name="T96" fmla="*/ 983 w 1396"/>
                  <a:gd name="T97" fmla="*/ 1219 h 6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96"/>
                  <a:gd name="T148" fmla="*/ 0 h 694"/>
                  <a:gd name="T149" fmla="*/ 1396 w 1396"/>
                  <a:gd name="T150" fmla="*/ 694 h 6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96" h="694">
                    <a:moveTo>
                      <a:pt x="203" y="273"/>
                    </a:moveTo>
                    <a:lnTo>
                      <a:pt x="228" y="286"/>
                    </a:lnTo>
                    <a:lnTo>
                      <a:pt x="194" y="300"/>
                    </a:lnTo>
                    <a:lnTo>
                      <a:pt x="208" y="323"/>
                    </a:lnTo>
                    <a:lnTo>
                      <a:pt x="36" y="345"/>
                    </a:lnTo>
                    <a:lnTo>
                      <a:pt x="5" y="377"/>
                    </a:lnTo>
                    <a:lnTo>
                      <a:pt x="0" y="432"/>
                    </a:lnTo>
                    <a:lnTo>
                      <a:pt x="60" y="418"/>
                    </a:lnTo>
                    <a:lnTo>
                      <a:pt x="51" y="443"/>
                    </a:lnTo>
                    <a:lnTo>
                      <a:pt x="63" y="494"/>
                    </a:lnTo>
                    <a:lnTo>
                      <a:pt x="78" y="516"/>
                    </a:lnTo>
                    <a:lnTo>
                      <a:pt x="61" y="525"/>
                    </a:lnTo>
                    <a:lnTo>
                      <a:pt x="32" y="508"/>
                    </a:lnTo>
                    <a:lnTo>
                      <a:pt x="32" y="538"/>
                    </a:lnTo>
                    <a:lnTo>
                      <a:pt x="102" y="560"/>
                    </a:lnTo>
                    <a:lnTo>
                      <a:pt x="101" y="591"/>
                    </a:lnTo>
                    <a:lnTo>
                      <a:pt x="135" y="609"/>
                    </a:lnTo>
                    <a:lnTo>
                      <a:pt x="114" y="643"/>
                    </a:lnTo>
                    <a:lnTo>
                      <a:pt x="189" y="633"/>
                    </a:lnTo>
                    <a:lnTo>
                      <a:pt x="179" y="657"/>
                    </a:lnTo>
                    <a:lnTo>
                      <a:pt x="221" y="652"/>
                    </a:lnTo>
                    <a:lnTo>
                      <a:pt x="279" y="682"/>
                    </a:lnTo>
                    <a:lnTo>
                      <a:pt x="317" y="694"/>
                    </a:lnTo>
                    <a:lnTo>
                      <a:pt x="370" y="660"/>
                    </a:lnTo>
                    <a:lnTo>
                      <a:pt x="376" y="621"/>
                    </a:lnTo>
                    <a:lnTo>
                      <a:pt x="419" y="621"/>
                    </a:lnTo>
                    <a:lnTo>
                      <a:pt x="480" y="635"/>
                    </a:lnTo>
                    <a:lnTo>
                      <a:pt x="504" y="662"/>
                    </a:lnTo>
                    <a:lnTo>
                      <a:pt x="545" y="668"/>
                    </a:lnTo>
                    <a:lnTo>
                      <a:pt x="572" y="648"/>
                    </a:lnTo>
                    <a:lnTo>
                      <a:pt x="603" y="643"/>
                    </a:lnTo>
                    <a:lnTo>
                      <a:pt x="657" y="569"/>
                    </a:lnTo>
                    <a:lnTo>
                      <a:pt x="712" y="580"/>
                    </a:lnTo>
                    <a:lnTo>
                      <a:pt x="737" y="577"/>
                    </a:lnTo>
                    <a:lnTo>
                      <a:pt x="766" y="537"/>
                    </a:lnTo>
                    <a:lnTo>
                      <a:pt x="778" y="558"/>
                    </a:lnTo>
                    <a:lnTo>
                      <a:pt x="761" y="594"/>
                    </a:lnTo>
                    <a:lnTo>
                      <a:pt x="780" y="623"/>
                    </a:lnTo>
                    <a:lnTo>
                      <a:pt x="802" y="618"/>
                    </a:lnTo>
                    <a:lnTo>
                      <a:pt x="809" y="592"/>
                    </a:lnTo>
                    <a:lnTo>
                      <a:pt x="831" y="584"/>
                    </a:lnTo>
                    <a:lnTo>
                      <a:pt x="816" y="564"/>
                    </a:lnTo>
                    <a:lnTo>
                      <a:pt x="817" y="535"/>
                    </a:lnTo>
                    <a:lnTo>
                      <a:pt x="838" y="530"/>
                    </a:lnTo>
                    <a:lnTo>
                      <a:pt x="860" y="535"/>
                    </a:lnTo>
                    <a:lnTo>
                      <a:pt x="884" y="530"/>
                    </a:lnTo>
                    <a:lnTo>
                      <a:pt x="918" y="503"/>
                    </a:lnTo>
                    <a:lnTo>
                      <a:pt x="942" y="491"/>
                    </a:lnTo>
                    <a:lnTo>
                      <a:pt x="984" y="501"/>
                    </a:lnTo>
                    <a:lnTo>
                      <a:pt x="1010" y="499"/>
                    </a:lnTo>
                    <a:lnTo>
                      <a:pt x="1047" y="481"/>
                    </a:lnTo>
                    <a:lnTo>
                      <a:pt x="1104" y="433"/>
                    </a:lnTo>
                    <a:lnTo>
                      <a:pt x="1175" y="413"/>
                    </a:lnTo>
                    <a:lnTo>
                      <a:pt x="1192" y="403"/>
                    </a:lnTo>
                    <a:lnTo>
                      <a:pt x="1209" y="384"/>
                    </a:lnTo>
                    <a:lnTo>
                      <a:pt x="1223" y="396"/>
                    </a:lnTo>
                    <a:lnTo>
                      <a:pt x="1233" y="388"/>
                    </a:lnTo>
                    <a:lnTo>
                      <a:pt x="1257" y="355"/>
                    </a:lnTo>
                    <a:lnTo>
                      <a:pt x="1289" y="357"/>
                    </a:lnTo>
                    <a:lnTo>
                      <a:pt x="1328" y="347"/>
                    </a:lnTo>
                    <a:lnTo>
                      <a:pt x="1354" y="339"/>
                    </a:lnTo>
                    <a:lnTo>
                      <a:pt x="1390" y="347"/>
                    </a:lnTo>
                    <a:lnTo>
                      <a:pt x="1396" y="333"/>
                    </a:lnTo>
                    <a:lnTo>
                      <a:pt x="1340" y="266"/>
                    </a:lnTo>
                    <a:lnTo>
                      <a:pt x="1313" y="190"/>
                    </a:lnTo>
                    <a:lnTo>
                      <a:pt x="1293" y="161"/>
                    </a:lnTo>
                    <a:lnTo>
                      <a:pt x="1306" y="144"/>
                    </a:lnTo>
                    <a:lnTo>
                      <a:pt x="1311" y="112"/>
                    </a:lnTo>
                    <a:lnTo>
                      <a:pt x="1279" y="95"/>
                    </a:lnTo>
                    <a:lnTo>
                      <a:pt x="1250" y="92"/>
                    </a:lnTo>
                    <a:lnTo>
                      <a:pt x="1226" y="68"/>
                    </a:lnTo>
                    <a:lnTo>
                      <a:pt x="1206" y="34"/>
                    </a:lnTo>
                    <a:lnTo>
                      <a:pt x="1202" y="29"/>
                    </a:lnTo>
                    <a:lnTo>
                      <a:pt x="1172" y="15"/>
                    </a:lnTo>
                    <a:lnTo>
                      <a:pt x="1151" y="0"/>
                    </a:lnTo>
                    <a:lnTo>
                      <a:pt x="1124" y="0"/>
                    </a:lnTo>
                    <a:lnTo>
                      <a:pt x="1102" y="14"/>
                    </a:lnTo>
                    <a:lnTo>
                      <a:pt x="1078" y="17"/>
                    </a:lnTo>
                    <a:lnTo>
                      <a:pt x="1058" y="15"/>
                    </a:lnTo>
                    <a:lnTo>
                      <a:pt x="996" y="87"/>
                    </a:lnTo>
                    <a:lnTo>
                      <a:pt x="957" y="105"/>
                    </a:lnTo>
                    <a:lnTo>
                      <a:pt x="915" y="108"/>
                    </a:lnTo>
                    <a:lnTo>
                      <a:pt x="838" y="142"/>
                    </a:lnTo>
                    <a:lnTo>
                      <a:pt x="802" y="134"/>
                    </a:lnTo>
                    <a:lnTo>
                      <a:pt x="773" y="149"/>
                    </a:lnTo>
                    <a:lnTo>
                      <a:pt x="734" y="134"/>
                    </a:lnTo>
                    <a:lnTo>
                      <a:pt x="703" y="141"/>
                    </a:lnTo>
                    <a:lnTo>
                      <a:pt x="673" y="108"/>
                    </a:lnTo>
                    <a:lnTo>
                      <a:pt x="627" y="120"/>
                    </a:lnTo>
                    <a:lnTo>
                      <a:pt x="596" y="95"/>
                    </a:lnTo>
                    <a:lnTo>
                      <a:pt x="564" y="110"/>
                    </a:lnTo>
                    <a:lnTo>
                      <a:pt x="519" y="119"/>
                    </a:lnTo>
                    <a:lnTo>
                      <a:pt x="477" y="119"/>
                    </a:lnTo>
                    <a:lnTo>
                      <a:pt x="433" y="142"/>
                    </a:lnTo>
                    <a:lnTo>
                      <a:pt x="341" y="229"/>
                    </a:lnTo>
                    <a:lnTo>
                      <a:pt x="298" y="229"/>
                    </a:lnTo>
                    <a:lnTo>
                      <a:pt x="252" y="242"/>
                    </a:lnTo>
                    <a:lnTo>
                      <a:pt x="211" y="244"/>
                    </a:lnTo>
                    <a:lnTo>
                      <a:pt x="203" y="273"/>
                    </a:lnTo>
                    <a:close/>
                  </a:path>
                </a:pathLst>
              </a:custGeom>
              <a:grpFill/>
              <a:ln w="3240">
                <a:solidFill>
                  <a:srgbClr val="1A1A1A"/>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10"/>
              <p:cNvSpPr>
                <a:spLocks noChangeArrowheads="1"/>
              </p:cNvSpPr>
              <p:nvPr/>
            </p:nvSpPr>
            <p:spPr bwMode="auto">
              <a:xfrm>
                <a:off x="3718" y="3008"/>
                <a:ext cx="258" cy="225"/>
              </a:xfrm>
              <a:custGeom>
                <a:avLst/>
                <a:gdLst>
                  <a:gd name="T0" fmla="*/ 1039 w 221"/>
                  <a:gd name="T1" fmla="*/ 304 h 191"/>
                  <a:gd name="T2" fmla="*/ 834 w 221"/>
                  <a:gd name="T3" fmla="*/ 251 h 191"/>
                  <a:gd name="T4" fmla="*/ 648 w 221"/>
                  <a:gd name="T5" fmla="*/ 126 h 191"/>
                  <a:gd name="T6" fmla="*/ 607 w 221"/>
                  <a:gd name="T7" fmla="*/ 18 h 191"/>
                  <a:gd name="T8" fmla="*/ 607 w 221"/>
                  <a:gd name="T9" fmla="*/ 25 h 191"/>
                  <a:gd name="T10" fmla="*/ 440 w 221"/>
                  <a:gd name="T11" fmla="*/ 61 h 191"/>
                  <a:gd name="T12" fmla="*/ 312 w 221"/>
                  <a:gd name="T13" fmla="*/ 0 h 191"/>
                  <a:gd name="T14" fmla="*/ 75 w 221"/>
                  <a:gd name="T15" fmla="*/ 148 h 191"/>
                  <a:gd name="T16" fmla="*/ 145 w 221"/>
                  <a:gd name="T17" fmla="*/ 295 h 191"/>
                  <a:gd name="T18" fmla="*/ 0 w 221"/>
                  <a:gd name="T19" fmla="*/ 715 h 191"/>
                  <a:gd name="T20" fmla="*/ 2 w 221"/>
                  <a:gd name="T21" fmla="*/ 723 h 191"/>
                  <a:gd name="T22" fmla="*/ 48 w 221"/>
                  <a:gd name="T23" fmla="*/ 766 h 191"/>
                  <a:gd name="T24" fmla="*/ 218 w 221"/>
                  <a:gd name="T25" fmla="*/ 715 h 191"/>
                  <a:gd name="T26" fmla="*/ 92 w 221"/>
                  <a:gd name="T27" fmla="*/ 858 h 191"/>
                  <a:gd name="T28" fmla="*/ 104 w 221"/>
                  <a:gd name="T29" fmla="*/ 984 h 191"/>
                  <a:gd name="T30" fmla="*/ 475 w 221"/>
                  <a:gd name="T31" fmla="*/ 521 h 191"/>
                  <a:gd name="T32" fmla="*/ 723 w 221"/>
                  <a:gd name="T33" fmla="*/ 442 h 191"/>
                  <a:gd name="T34" fmla="*/ 934 w 221"/>
                  <a:gd name="T35" fmla="*/ 410 h 191"/>
                  <a:gd name="T36" fmla="*/ 1010 w 221"/>
                  <a:gd name="T37" fmla="*/ 442 h 191"/>
                  <a:gd name="T38" fmla="*/ 1039 w 221"/>
                  <a:gd name="T39" fmla="*/ 304 h 1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1"/>
                  <a:gd name="T61" fmla="*/ 0 h 191"/>
                  <a:gd name="T62" fmla="*/ 221 w 221"/>
                  <a:gd name="T63" fmla="*/ 191 h 1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1" h="191">
                    <a:moveTo>
                      <a:pt x="221" y="59"/>
                    </a:moveTo>
                    <a:lnTo>
                      <a:pt x="177" y="49"/>
                    </a:lnTo>
                    <a:lnTo>
                      <a:pt x="138" y="25"/>
                    </a:lnTo>
                    <a:lnTo>
                      <a:pt x="129" y="3"/>
                    </a:lnTo>
                    <a:lnTo>
                      <a:pt x="129" y="5"/>
                    </a:lnTo>
                    <a:lnTo>
                      <a:pt x="94" y="12"/>
                    </a:lnTo>
                    <a:lnTo>
                      <a:pt x="66" y="0"/>
                    </a:lnTo>
                    <a:lnTo>
                      <a:pt x="15" y="29"/>
                    </a:lnTo>
                    <a:lnTo>
                      <a:pt x="31" y="57"/>
                    </a:lnTo>
                    <a:lnTo>
                      <a:pt x="0" y="139"/>
                    </a:lnTo>
                    <a:lnTo>
                      <a:pt x="2" y="140"/>
                    </a:lnTo>
                    <a:lnTo>
                      <a:pt x="10" y="149"/>
                    </a:lnTo>
                    <a:lnTo>
                      <a:pt x="46" y="139"/>
                    </a:lnTo>
                    <a:lnTo>
                      <a:pt x="20" y="167"/>
                    </a:lnTo>
                    <a:lnTo>
                      <a:pt x="22" y="191"/>
                    </a:lnTo>
                    <a:lnTo>
                      <a:pt x="101" y="101"/>
                    </a:lnTo>
                    <a:lnTo>
                      <a:pt x="153" y="86"/>
                    </a:lnTo>
                    <a:lnTo>
                      <a:pt x="199" y="79"/>
                    </a:lnTo>
                    <a:lnTo>
                      <a:pt x="215" y="86"/>
                    </a:lnTo>
                    <a:lnTo>
                      <a:pt x="221" y="59"/>
                    </a:lnTo>
                    <a:close/>
                  </a:path>
                </a:pathLst>
              </a:custGeom>
              <a:grpFill/>
              <a:ln w="3240">
                <a:solidFill>
                  <a:srgbClr val="1A1A1A"/>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Rectangle 12"/>
              <p:cNvSpPr>
                <a:spLocks noChangeArrowheads="1"/>
              </p:cNvSpPr>
              <p:nvPr/>
            </p:nvSpPr>
            <p:spPr bwMode="auto">
              <a:xfrm>
                <a:off x="3681" y="3006"/>
                <a:ext cx="185" cy="28"/>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Rectangle 13"/>
              <p:cNvSpPr>
                <a:spLocks noChangeArrowheads="1"/>
              </p:cNvSpPr>
              <p:nvPr/>
            </p:nvSpPr>
            <p:spPr bwMode="auto">
              <a:xfrm>
                <a:off x="3689" y="2974"/>
                <a:ext cx="114" cy="187"/>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13"/>
              <p:cNvSpPr>
                <a:spLocks noChangeArrowheads="1"/>
              </p:cNvSpPr>
              <p:nvPr/>
            </p:nvSpPr>
            <p:spPr bwMode="auto">
              <a:xfrm>
                <a:off x="1342" y="1139"/>
                <a:ext cx="561" cy="908"/>
              </a:xfrm>
              <a:custGeom>
                <a:avLst/>
                <a:gdLst>
                  <a:gd name="T0" fmla="*/ 121 w 481"/>
                  <a:gd name="T1" fmla="*/ 3802 h 773"/>
                  <a:gd name="T2" fmla="*/ 531 w 481"/>
                  <a:gd name="T3" fmla="*/ 3833 h 773"/>
                  <a:gd name="T4" fmla="*/ 801 w 481"/>
                  <a:gd name="T5" fmla="*/ 3673 h 773"/>
                  <a:gd name="T6" fmla="*/ 1205 w 481"/>
                  <a:gd name="T7" fmla="*/ 3729 h 773"/>
                  <a:gd name="T8" fmla="*/ 1587 w 481"/>
                  <a:gd name="T9" fmla="*/ 3868 h 773"/>
                  <a:gd name="T10" fmla="*/ 2024 w 481"/>
                  <a:gd name="T11" fmla="*/ 3673 h 773"/>
                  <a:gd name="T12" fmla="*/ 1962 w 481"/>
                  <a:gd name="T13" fmla="*/ 3442 h 773"/>
                  <a:gd name="T14" fmla="*/ 2241 w 481"/>
                  <a:gd name="T15" fmla="*/ 3176 h 773"/>
                  <a:gd name="T16" fmla="*/ 2052 w 481"/>
                  <a:gd name="T17" fmla="*/ 2885 h 773"/>
                  <a:gd name="T18" fmla="*/ 1838 w 481"/>
                  <a:gd name="T19" fmla="*/ 2950 h 773"/>
                  <a:gd name="T20" fmla="*/ 1895 w 481"/>
                  <a:gd name="T21" fmla="*/ 2787 h 773"/>
                  <a:gd name="T22" fmla="*/ 1838 w 481"/>
                  <a:gd name="T23" fmla="*/ 2495 h 773"/>
                  <a:gd name="T24" fmla="*/ 1647 w 481"/>
                  <a:gd name="T25" fmla="*/ 2006 h 773"/>
                  <a:gd name="T26" fmla="*/ 1622 w 481"/>
                  <a:gd name="T27" fmla="*/ 1578 h 773"/>
                  <a:gd name="T28" fmla="*/ 1432 w 481"/>
                  <a:gd name="T29" fmla="*/ 1274 h 773"/>
                  <a:gd name="T30" fmla="*/ 1432 w 481"/>
                  <a:gd name="T31" fmla="*/ 1143 h 773"/>
                  <a:gd name="T32" fmla="*/ 1768 w 481"/>
                  <a:gd name="T33" fmla="*/ 721 h 773"/>
                  <a:gd name="T34" fmla="*/ 1456 w 481"/>
                  <a:gd name="T35" fmla="*/ 498 h 773"/>
                  <a:gd name="T36" fmla="*/ 1398 w 481"/>
                  <a:gd name="T37" fmla="*/ 295 h 773"/>
                  <a:gd name="T38" fmla="*/ 1622 w 481"/>
                  <a:gd name="T39" fmla="*/ 101 h 773"/>
                  <a:gd name="T40" fmla="*/ 1205 w 481"/>
                  <a:gd name="T41" fmla="*/ 0 h 773"/>
                  <a:gd name="T42" fmla="*/ 933 w 481"/>
                  <a:gd name="T43" fmla="*/ 295 h 773"/>
                  <a:gd name="T44" fmla="*/ 776 w 481"/>
                  <a:gd name="T45" fmla="*/ 334 h 773"/>
                  <a:gd name="T46" fmla="*/ 744 w 481"/>
                  <a:gd name="T47" fmla="*/ 498 h 773"/>
                  <a:gd name="T48" fmla="*/ 744 w 481"/>
                  <a:gd name="T49" fmla="*/ 753 h 773"/>
                  <a:gd name="T50" fmla="*/ 870 w 481"/>
                  <a:gd name="T51" fmla="*/ 854 h 773"/>
                  <a:gd name="T52" fmla="*/ 585 w 481"/>
                  <a:gd name="T53" fmla="*/ 1143 h 773"/>
                  <a:gd name="T54" fmla="*/ 682 w 481"/>
                  <a:gd name="T55" fmla="*/ 1344 h 773"/>
                  <a:gd name="T56" fmla="*/ 906 w 481"/>
                  <a:gd name="T57" fmla="*/ 1383 h 773"/>
                  <a:gd name="T58" fmla="*/ 776 w 481"/>
                  <a:gd name="T59" fmla="*/ 1770 h 773"/>
                  <a:gd name="T60" fmla="*/ 1047 w 481"/>
                  <a:gd name="T61" fmla="*/ 1895 h 773"/>
                  <a:gd name="T62" fmla="*/ 1237 w 481"/>
                  <a:gd name="T63" fmla="*/ 2100 h 773"/>
                  <a:gd name="T64" fmla="*/ 1047 w 481"/>
                  <a:gd name="T65" fmla="*/ 2462 h 773"/>
                  <a:gd name="T66" fmla="*/ 682 w 481"/>
                  <a:gd name="T67" fmla="*/ 2347 h 773"/>
                  <a:gd name="T68" fmla="*/ 559 w 481"/>
                  <a:gd name="T69" fmla="*/ 2590 h 773"/>
                  <a:gd name="T70" fmla="*/ 652 w 481"/>
                  <a:gd name="T71" fmla="*/ 2847 h 773"/>
                  <a:gd name="T72" fmla="*/ 335 w 481"/>
                  <a:gd name="T73" fmla="*/ 3079 h 773"/>
                  <a:gd name="T74" fmla="*/ 652 w 481"/>
                  <a:gd name="T75" fmla="*/ 3176 h 773"/>
                  <a:gd name="T76" fmla="*/ 958 w 481"/>
                  <a:gd name="T77" fmla="*/ 3274 h 773"/>
                  <a:gd name="T78" fmla="*/ 531 w 481"/>
                  <a:gd name="T79" fmla="*/ 3342 h 773"/>
                  <a:gd name="T80" fmla="*/ 0 w 481"/>
                  <a:gd name="T81" fmla="*/ 3704 h 7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1"/>
                  <a:gd name="T124" fmla="*/ 0 h 773"/>
                  <a:gd name="T125" fmla="*/ 481 w 481"/>
                  <a:gd name="T126" fmla="*/ 773 h 7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1" h="773">
                    <a:moveTo>
                      <a:pt x="0" y="741"/>
                    </a:moveTo>
                    <a:lnTo>
                      <a:pt x="26" y="760"/>
                    </a:lnTo>
                    <a:lnTo>
                      <a:pt x="67" y="734"/>
                    </a:lnTo>
                    <a:lnTo>
                      <a:pt x="113" y="766"/>
                    </a:lnTo>
                    <a:lnTo>
                      <a:pt x="133" y="727"/>
                    </a:lnTo>
                    <a:lnTo>
                      <a:pt x="172" y="734"/>
                    </a:lnTo>
                    <a:lnTo>
                      <a:pt x="213" y="760"/>
                    </a:lnTo>
                    <a:lnTo>
                      <a:pt x="259" y="746"/>
                    </a:lnTo>
                    <a:lnTo>
                      <a:pt x="300" y="760"/>
                    </a:lnTo>
                    <a:lnTo>
                      <a:pt x="341" y="773"/>
                    </a:lnTo>
                    <a:lnTo>
                      <a:pt x="394" y="766"/>
                    </a:lnTo>
                    <a:lnTo>
                      <a:pt x="435" y="734"/>
                    </a:lnTo>
                    <a:lnTo>
                      <a:pt x="387" y="721"/>
                    </a:lnTo>
                    <a:lnTo>
                      <a:pt x="421" y="687"/>
                    </a:lnTo>
                    <a:lnTo>
                      <a:pt x="453" y="668"/>
                    </a:lnTo>
                    <a:lnTo>
                      <a:pt x="481" y="636"/>
                    </a:lnTo>
                    <a:lnTo>
                      <a:pt x="469" y="602"/>
                    </a:lnTo>
                    <a:lnTo>
                      <a:pt x="441" y="577"/>
                    </a:lnTo>
                    <a:lnTo>
                      <a:pt x="412" y="577"/>
                    </a:lnTo>
                    <a:lnTo>
                      <a:pt x="394" y="590"/>
                    </a:lnTo>
                    <a:lnTo>
                      <a:pt x="380" y="577"/>
                    </a:lnTo>
                    <a:lnTo>
                      <a:pt x="407" y="558"/>
                    </a:lnTo>
                    <a:lnTo>
                      <a:pt x="401" y="524"/>
                    </a:lnTo>
                    <a:lnTo>
                      <a:pt x="394" y="499"/>
                    </a:lnTo>
                    <a:lnTo>
                      <a:pt x="387" y="426"/>
                    </a:lnTo>
                    <a:lnTo>
                      <a:pt x="353" y="401"/>
                    </a:lnTo>
                    <a:lnTo>
                      <a:pt x="348" y="360"/>
                    </a:lnTo>
                    <a:lnTo>
                      <a:pt x="348" y="315"/>
                    </a:lnTo>
                    <a:lnTo>
                      <a:pt x="341" y="283"/>
                    </a:lnTo>
                    <a:lnTo>
                      <a:pt x="307" y="255"/>
                    </a:lnTo>
                    <a:lnTo>
                      <a:pt x="273" y="250"/>
                    </a:lnTo>
                    <a:lnTo>
                      <a:pt x="307" y="228"/>
                    </a:lnTo>
                    <a:lnTo>
                      <a:pt x="334" y="203"/>
                    </a:lnTo>
                    <a:lnTo>
                      <a:pt x="380" y="144"/>
                    </a:lnTo>
                    <a:lnTo>
                      <a:pt x="387" y="112"/>
                    </a:lnTo>
                    <a:lnTo>
                      <a:pt x="312" y="100"/>
                    </a:lnTo>
                    <a:lnTo>
                      <a:pt x="273" y="93"/>
                    </a:lnTo>
                    <a:lnTo>
                      <a:pt x="300" y="59"/>
                    </a:lnTo>
                    <a:lnTo>
                      <a:pt x="348" y="39"/>
                    </a:lnTo>
                    <a:lnTo>
                      <a:pt x="348" y="20"/>
                    </a:lnTo>
                    <a:lnTo>
                      <a:pt x="300" y="14"/>
                    </a:lnTo>
                    <a:lnTo>
                      <a:pt x="259" y="0"/>
                    </a:lnTo>
                    <a:lnTo>
                      <a:pt x="234" y="34"/>
                    </a:lnTo>
                    <a:lnTo>
                      <a:pt x="200" y="59"/>
                    </a:lnTo>
                    <a:lnTo>
                      <a:pt x="188" y="86"/>
                    </a:lnTo>
                    <a:lnTo>
                      <a:pt x="166" y="66"/>
                    </a:lnTo>
                    <a:lnTo>
                      <a:pt x="147" y="73"/>
                    </a:lnTo>
                    <a:lnTo>
                      <a:pt x="160" y="100"/>
                    </a:lnTo>
                    <a:lnTo>
                      <a:pt x="195" y="112"/>
                    </a:lnTo>
                    <a:lnTo>
                      <a:pt x="160" y="151"/>
                    </a:lnTo>
                    <a:lnTo>
                      <a:pt x="147" y="178"/>
                    </a:lnTo>
                    <a:lnTo>
                      <a:pt x="188" y="171"/>
                    </a:lnTo>
                    <a:lnTo>
                      <a:pt x="166" y="210"/>
                    </a:lnTo>
                    <a:lnTo>
                      <a:pt x="126" y="228"/>
                    </a:lnTo>
                    <a:lnTo>
                      <a:pt x="154" y="235"/>
                    </a:lnTo>
                    <a:lnTo>
                      <a:pt x="147" y="269"/>
                    </a:lnTo>
                    <a:lnTo>
                      <a:pt x="181" y="235"/>
                    </a:lnTo>
                    <a:lnTo>
                      <a:pt x="195" y="276"/>
                    </a:lnTo>
                    <a:lnTo>
                      <a:pt x="160" y="321"/>
                    </a:lnTo>
                    <a:lnTo>
                      <a:pt x="166" y="354"/>
                    </a:lnTo>
                    <a:lnTo>
                      <a:pt x="254" y="347"/>
                    </a:lnTo>
                    <a:lnTo>
                      <a:pt x="225" y="379"/>
                    </a:lnTo>
                    <a:lnTo>
                      <a:pt x="240" y="413"/>
                    </a:lnTo>
                    <a:lnTo>
                      <a:pt x="266" y="420"/>
                    </a:lnTo>
                    <a:lnTo>
                      <a:pt x="240" y="452"/>
                    </a:lnTo>
                    <a:lnTo>
                      <a:pt x="225" y="492"/>
                    </a:lnTo>
                    <a:lnTo>
                      <a:pt x="195" y="492"/>
                    </a:lnTo>
                    <a:lnTo>
                      <a:pt x="147" y="470"/>
                    </a:lnTo>
                    <a:lnTo>
                      <a:pt x="147" y="492"/>
                    </a:lnTo>
                    <a:lnTo>
                      <a:pt x="120" y="518"/>
                    </a:lnTo>
                    <a:lnTo>
                      <a:pt x="154" y="524"/>
                    </a:lnTo>
                    <a:lnTo>
                      <a:pt x="140" y="570"/>
                    </a:lnTo>
                    <a:lnTo>
                      <a:pt x="72" y="590"/>
                    </a:lnTo>
                    <a:lnTo>
                      <a:pt x="72" y="616"/>
                    </a:lnTo>
                    <a:lnTo>
                      <a:pt x="113" y="621"/>
                    </a:lnTo>
                    <a:lnTo>
                      <a:pt x="140" y="636"/>
                    </a:lnTo>
                    <a:lnTo>
                      <a:pt x="160" y="668"/>
                    </a:lnTo>
                    <a:lnTo>
                      <a:pt x="206" y="655"/>
                    </a:lnTo>
                    <a:lnTo>
                      <a:pt x="172" y="687"/>
                    </a:lnTo>
                    <a:lnTo>
                      <a:pt x="113" y="668"/>
                    </a:lnTo>
                    <a:lnTo>
                      <a:pt x="79" y="700"/>
                    </a:lnTo>
                    <a:lnTo>
                      <a:pt x="0" y="7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14"/>
              <p:cNvSpPr>
                <a:spLocks noChangeArrowheads="1"/>
              </p:cNvSpPr>
              <p:nvPr/>
            </p:nvSpPr>
            <p:spPr bwMode="auto">
              <a:xfrm>
                <a:off x="1342" y="1139"/>
                <a:ext cx="561" cy="908"/>
              </a:xfrm>
              <a:custGeom>
                <a:avLst/>
                <a:gdLst>
                  <a:gd name="T0" fmla="*/ 121 w 481"/>
                  <a:gd name="T1" fmla="*/ 3802 h 773"/>
                  <a:gd name="T2" fmla="*/ 531 w 481"/>
                  <a:gd name="T3" fmla="*/ 3833 h 773"/>
                  <a:gd name="T4" fmla="*/ 801 w 481"/>
                  <a:gd name="T5" fmla="*/ 3673 h 773"/>
                  <a:gd name="T6" fmla="*/ 1205 w 481"/>
                  <a:gd name="T7" fmla="*/ 3729 h 773"/>
                  <a:gd name="T8" fmla="*/ 1587 w 481"/>
                  <a:gd name="T9" fmla="*/ 3868 h 773"/>
                  <a:gd name="T10" fmla="*/ 2024 w 481"/>
                  <a:gd name="T11" fmla="*/ 3673 h 773"/>
                  <a:gd name="T12" fmla="*/ 1962 w 481"/>
                  <a:gd name="T13" fmla="*/ 3442 h 773"/>
                  <a:gd name="T14" fmla="*/ 2241 w 481"/>
                  <a:gd name="T15" fmla="*/ 3176 h 773"/>
                  <a:gd name="T16" fmla="*/ 2052 w 481"/>
                  <a:gd name="T17" fmla="*/ 2885 h 773"/>
                  <a:gd name="T18" fmla="*/ 1838 w 481"/>
                  <a:gd name="T19" fmla="*/ 2950 h 773"/>
                  <a:gd name="T20" fmla="*/ 1895 w 481"/>
                  <a:gd name="T21" fmla="*/ 2787 h 773"/>
                  <a:gd name="T22" fmla="*/ 1838 w 481"/>
                  <a:gd name="T23" fmla="*/ 2495 h 773"/>
                  <a:gd name="T24" fmla="*/ 1647 w 481"/>
                  <a:gd name="T25" fmla="*/ 2006 h 773"/>
                  <a:gd name="T26" fmla="*/ 1622 w 481"/>
                  <a:gd name="T27" fmla="*/ 1578 h 773"/>
                  <a:gd name="T28" fmla="*/ 1432 w 481"/>
                  <a:gd name="T29" fmla="*/ 1274 h 773"/>
                  <a:gd name="T30" fmla="*/ 1432 w 481"/>
                  <a:gd name="T31" fmla="*/ 1143 h 773"/>
                  <a:gd name="T32" fmla="*/ 1768 w 481"/>
                  <a:gd name="T33" fmla="*/ 721 h 773"/>
                  <a:gd name="T34" fmla="*/ 1456 w 481"/>
                  <a:gd name="T35" fmla="*/ 498 h 773"/>
                  <a:gd name="T36" fmla="*/ 1398 w 481"/>
                  <a:gd name="T37" fmla="*/ 295 h 773"/>
                  <a:gd name="T38" fmla="*/ 1622 w 481"/>
                  <a:gd name="T39" fmla="*/ 101 h 773"/>
                  <a:gd name="T40" fmla="*/ 1205 w 481"/>
                  <a:gd name="T41" fmla="*/ 0 h 773"/>
                  <a:gd name="T42" fmla="*/ 933 w 481"/>
                  <a:gd name="T43" fmla="*/ 295 h 773"/>
                  <a:gd name="T44" fmla="*/ 776 w 481"/>
                  <a:gd name="T45" fmla="*/ 334 h 773"/>
                  <a:gd name="T46" fmla="*/ 744 w 481"/>
                  <a:gd name="T47" fmla="*/ 498 h 773"/>
                  <a:gd name="T48" fmla="*/ 744 w 481"/>
                  <a:gd name="T49" fmla="*/ 753 h 773"/>
                  <a:gd name="T50" fmla="*/ 870 w 481"/>
                  <a:gd name="T51" fmla="*/ 854 h 773"/>
                  <a:gd name="T52" fmla="*/ 585 w 481"/>
                  <a:gd name="T53" fmla="*/ 1143 h 773"/>
                  <a:gd name="T54" fmla="*/ 682 w 481"/>
                  <a:gd name="T55" fmla="*/ 1344 h 773"/>
                  <a:gd name="T56" fmla="*/ 906 w 481"/>
                  <a:gd name="T57" fmla="*/ 1383 h 773"/>
                  <a:gd name="T58" fmla="*/ 776 w 481"/>
                  <a:gd name="T59" fmla="*/ 1770 h 773"/>
                  <a:gd name="T60" fmla="*/ 1047 w 481"/>
                  <a:gd name="T61" fmla="*/ 1895 h 773"/>
                  <a:gd name="T62" fmla="*/ 1237 w 481"/>
                  <a:gd name="T63" fmla="*/ 2100 h 773"/>
                  <a:gd name="T64" fmla="*/ 1047 w 481"/>
                  <a:gd name="T65" fmla="*/ 2462 h 773"/>
                  <a:gd name="T66" fmla="*/ 682 w 481"/>
                  <a:gd name="T67" fmla="*/ 2347 h 773"/>
                  <a:gd name="T68" fmla="*/ 559 w 481"/>
                  <a:gd name="T69" fmla="*/ 2590 h 773"/>
                  <a:gd name="T70" fmla="*/ 652 w 481"/>
                  <a:gd name="T71" fmla="*/ 2847 h 773"/>
                  <a:gd name="T72" fmla="*/ 335 w 481"/>
                  <a:gd name="T73" fmla="*/ 3079 h 773"/>
                  <a:gd name="T74" fmla="*/ 652 w 481"/>
                  <a:gd name="T75" fmla="*/ 3176 h 773"/>
                  <a:gd name="T76" fmla="*/ 958 w 481"/>
                  <a:gd name="T77" fmla="*/ 3274 h 773"/>
                  <a:gd name="T78" fmla="*/ 531 w 481"/>
                  <a:gd name="T79" fmla="*/ 3342 h 773"/>
                  <a:gd name="T80" fmla="*/ 0 w 481"/>
                  <a:gd name="T81" fmla="*/ 3704 h 7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1"/>
                  <a:gd name="T124" fmla="*/ 0 h 773"/>
                  <a:gd name="T125" fmla="*/ 481 w 481"/>
                  <a:gd name="T126" fmla="*/ 773 h 7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1" h="773">
                    <a:moveTo>
                      <a:pt x="0" y="741"/>
                    </a:moveTo>
                    <a:lnTo>
                      <a:pt x="26" y="760"/>
                    </a:lnTo>
                    <a:lnTo>
                      <a:pt x="67" y="734"/>
                    </a:lnTo>
                    <a:lnTo>
                      <a:pt x="113" y="766"/>
                    </a:lnTo>
                    <a:lnTo>
                      <a:pt x="133" y="727"/>
                    </a:lnTo>
                    <a:lnTo>
                      <a:pt x="172" y="734"/>
                    </a:lnTo>
                    <a:lnTo>
                      <a:pt x="213" y="760"/>
                    </a:lnTo>
                    <a:lnTo>
                      <a:pt x="259" y="746"/>
                    </a:lnTo>
                    <a:lnTo>
                      <a:pt x="300" y="760"/>
                    </a:lnTo>
                    <a:lnTo>
                      <a:pt x="341" y="773"/>
                    </a:lnTo>
                    <a:lnTo>
                      <a:pt x="394" y="766"/>
                    </a:lnTo>
                    <a:lnTo>
                      <a:pt x="435" y="734"/>
                    </a:lnTo>
                    <a:lnTo>
                      <a:pt x="387" y="721"/>
                    </a:lnTo>
                    <a:lnTo>
                      <a:pt x="421" y="687"/>
                    </a:lnTo>
                    <a:lnTo>
                      <a:pt x="453" y="668"/>
                    </a:lnTo>
                    <a:lnTo>
                      <a:pt x="481" y="636"/>
                    </a:lnTo>
                    <a:lnTo>
                      <a:pt x="469" y="602"/>
                    </a:lnTo>
                    <a:lnTo>
                      <a:pt x="441" y="577"/>
                    </a:lnTo>
                    <a:lnTo>
                      <a:pt x="412" y="577"/>
                    </a:lnTo>
                    <a:lnTo>
                      <a:pt x="394" y="590"/>
                    </a:lnTo>
                    <a:lnTo>
                      <a:pt x="380" y="577"/>
                    </a:lnTo>
                    <a:lnTo>
                      <a:pt x="407" y="558"/>
                    </a:lnTo>
                    <a:lnTo>
                      <a:pt x="401" y="524"/>
                    </a:lnTo>
                    <a:lnTo>
                      <a:pt x="394" y="499"/>
                    </a:lnTo>
                    <a:lnTo>
                      <a:pt x="387" y="426"/>
                    </a:lnTo>
                    <a:lnTo>
                      <a:pt x="353" y="401"/>
                    </a:lnTo>
                    <a:lnTo>
                      <a:pt x="348" y="360"/>
                    </a:lnTo>
                    <a:lnTo>
                      <a:pt x="348" y="315"/>
                    </a:lnTo>
                    <a:lnTo>
                      <a:pt x="341" y="283"/>
                    </a:lnTo>
                    <a:lnTo>
                      <a:pt x="307" y="255"/>
                    </a:lnTo>
                    <a:lnTo>
                      <a:pt x="273" y="250"/>
                    </a:lnTo>
                    <a:lnTo>
                      <a:pt x="307" y="228"/>
                    </a:lnTo>
                    <a:lnTo>
                      <a:pt x="334" y="203"/>
                    </a:lnTo>
                    <a:lnTo>
                      <a:pt x="380" y="144"/>
                    </a:lnTo>
                    <a:lnTo>
                      <a:pt x="387" y="112"/>
                    </a:lnTo>
                    <a:lnTo>
                      <a:pt x="312" y="100"/>
                    </a:lnTo>
                    <a:lnTo>
                      <a:pt x="273" y="93"/>
                    </a:lnTo>
                    <a:lnTo>
                      <a:pt x="300" y="59"/>
                    </a:lnTo>
                    <a:lnTo>
                      <a:pt x="348" y="39"/>
                    </a:lnTo>
                    <a:lnTo>
                      <a:pt x="348" y="20"/>
                    </a:lnTo>
                    <a:lnTo>
                      <a:pt x="300" y="14"/>
                    </a:lnTo>
                    <a:lnTo>
                      <a:pt x="259" y="0"/>
                    </a:lnTo>
                    <a:lnTo>
                      <a:pt x="234" y="34"/>
                    </a:lnTo>
                    <a:lnTo>
                      <a:pt x="200" y="59"/>
                    </a:lnTo>
                    <a:lnTo>
                      <a:pt x="188" y="86"/>
                    </a:lnTo>
                    <a:lnTo>
                      <a:pt x="166" y="66"/>
                    </a:lnTo>
                    <a:lnTo>
                      <a:pt x="147" y="73"/>
                    </a:lnTo>
                    <a:lnTo>
                      <a:pt x="160" y="100"/>
                    </a:lnTo>
                    <a:lnTo>
                      <a:pt x="195" y="112"/>
                    </a:lnTo>
                    <a:lnTo>
                      <a:pt x="160" y="151"/>
                    </a:lnTo>
                    <a:lnTo>
                      <a:pt x="147" y="178"/>
                    </a:lnTo>
                    <a:lnTo>
                      <a:pt x="188" y="171"/>
                    </a:lnTo>
                    <a:lnTo>
                      <a:pt x="166" y="210"/>
                    </a:lnTo>
                    <a:lnTo>
                      <a:pt x="126" y="228"/>
                    </a:lnTo>
                    <a:lnTo>
                      <a:pt x="154" y="235"/>
                    </a:lnTo>
                    <a:lnTo>
                      <a:pt x="147" y="269"/>
                    </a:lnTo>
                    <a:lnTo>
                      <a:pt x="181" y="235"/>
                    </a:lnTo>
                    <a:lnTo>
                      <a:pt x="195" y="276"/>
                    </a:lnTo>
                    <a:lnTo>
                      <a:pt x="160" y="321"/>
                    </a:lnTo>
                    <a:lnTo>
                      <a:pt x="166" y="354"/>
                    </a:lnTo>
                    <a:lnTo>
                      <a:pt x="254" y="347"/>
                    </a:lnTo>
                    <a:lnTo>
                      <a:pt x="225" y="379"/>
                    </a:lnTo>
                    <a:lnTo>
                      <a:pt x="240" y="413"/>
                    </a:lnTo>
                    <a:lnTo>
                      <a:pt x="266" y="420"/>
                    </a:lnTo>
                    <a:lnTo>
                      <a:pt x="240" y="452"/>
                    </a:lnTo>
                    <a:lnTo>
                      <a:pt x="225" y="492"/>
                    </a:lnTo>
                    <a:lnTo>
                      <a:pt x="195" y="492"/>
                    </a:lnTo>
                    <a:lnTo>
                      <a:pt x="147" y="470"/>
                    </a:lnTo>
                    <a:lnTo>
                      <a:pt x="147" y="492"/>
                    </a:lnTo>
                    <a:lnTo>
                      <a:pt x="120" y="518"/>
                    </a:lnTo>
                    <a:lnTo>
                      <a:pt x="154" y="524"/>
                    </a:lnTo>
                    <a:lnTo>
                      <a:pt x="140" y="570"/>
                    </a:lnTo>
                    <a:lnTo>
                      <a:pt x="72" y="590"/>
                    </a:lnTo>
                    <a:lnTo>
                      <a:pt x="72" y="616"/>
                    </a:lnTo>
                    <a:lnTo>
                      <a:pt x="113" y="621"/>
                    </a:lnTo>
                    <a:lnTo>
                      <a:pt x="140" y="636"/>
                    </a:lnTo>
                    <a:lnTo>
                      <a:pt x="160" y="668"/>
                    </a:lnTo>
                    <a:lnTo>
                      <a:pt x="206" y="655"/>
                    </a:lnTo>
                    <a:lnTo>
                      <a:pt x="172" y="687"/>
                    </a:lnTo>
                    <a:lnTo>
                      <a:pt x="113" y="668"/>
                    </a:lnTo>
                    <a:lnTo>
                      <a:pt x="79" y="700"/>
                    </a:lnTo>
                    <a:lnTo>
                      <a:pt x="0" y="741"/>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15"/>
              <p:cNvSpPr>
                <a:spLocks noChangeArrowheads="1"/>
              </p:cNvSpPr>
              <p:nvPr/>
            </p:nvSpPr>
            <p:spPr bwMode="auto">
              <a:xfrm>
                <a:off x="2831" y="2724"/>
                <a:ext cx="320" cy="298"/>
              </a:xfrm>
              <a:custGeom>
                <a:avLst/>
                <a:gdLst>
                  <a:gd name="T0" fmla="*/ 907 w 274"/>
                  <a:gd name="T1" fmla="*/ 1257 h 254"/>
                  <a:gd name="T2" fmla="*/ 655 w 274"/>
                  <a:gd name="T3" fmla="*/ 1074 h 254"/>
                  <a:gd name="T4" fmla="*/ 496 w 274"/>
                  <a:gd name="T5" fmla="*/ 906 h 254"/>
                  <a:gd name="T6" fmla="*/ 496 w 274"/>
                  <a:gd name="T7" fmla="*/ 832 h 254"/>
                  <a:gd name="T8" fmla="*/ 411 w 274"/>
                  <a:gd name="T9" fmla="*/ 800 h 254"/>
                  <a:gd name="T10" fmla="*/ 125 w 274"/>
                  <a:gd name="T11" fmla="*/ 478 h 254"/>
                  <a:gd name="T12" fmla="*/ 92 w 274"/>
                  <a:gd name="T13" fmla="*/ 291 h 254"/>
                  <a:gd name="T14" fmla="*/ 0 w 274"/>
                  <a:gd name="T15" fmla="*/ 221 h 254"/>
                  <a:gd name="T16" fmla="*/ 64 w 274"/>
                  <a:gd name="T17" fmla="*/ 0 h 254"/>
                  <a:gd name="T18" fmla="*/ 193 w 274"/>
                  <a:gd name="T19" fmla="*/ 122 h 254"/>
                  <a:gd name="T20" fmla="*/ 246 w 274"/>
                  <a:gd name="T21" fmla="*/ 25 h 254"/>
                  <a:gd name="T22" fmla="*/ 411 w 274"/>
                  <a:gd name="T23" fmla="*/ 25 h 254"/>
                  <a:gd name="T24" fmla="*/ 723 w 274"/>
                  <a:gd name="T25" fmla="*/ 93 h 254"/>
                  <a:gd name="T26" fmla="*/ 935 w 274"/>
                  <a:gd name="T27" fmla="*/ 93 h 254"/>
                  <a:gd name="T28" fmla="*/ 1043 w 274"/>
                  <a:gd name="T29" fmla="*/ 180 h 254"/>
                  <a:gd name="T30" fmla="*/ 1099 w 274"/>
                  <a:gd name="T31" fmla="*/ 162 h 254"/>
                  <a:gd name="T32" fmla="*/ 1230 w 274"/>
                  <a:gd name="T33" fmla="*/ 221 h 254"/>
                  <a:gd name="T34" fmla="*/ 1131 w 274"/>
                  <a:gd name="T35" fmla="*/ 453 h 254"/>
                  <a:gd name="T36" fmla="*/ 1294 w 274"/>
                  <a:gd name="T37" fmla="*/ 542 h 254"/>
                  <a:gd name="T38" fmla="*/ 1294 w 274"/>
                  <a:gd name="T39" fmla="*/ 578 h 254"/>
                  <a:gd name="T40" fmla="*/ 1204 w 274"/>
                  <a:gd name="T41" fmla="*/ 578 h 254"/>
                  <a:gd name="T42" fmla="*/ 1257 w 274"/>
                  <a:gd name="T43" fmla="*/ 746 h 254"/>
                  <a:gd name="T44" fmla="*/ 1204 w 274"/>
                  <a:gd name="T45" fmla="*/ 746 h 254"/>
                  <a:gd name="T46" fmla="*/ 1163 w 274"/>
                  <a:gd name="T47" fmla="*/ 800 h 254"/>
                  <a:gd name="T48" fmla="*/ 1099 w 274"/>
                  <a:gd name="T49" fmla="*/ 800 h 254"/>
                  <a:gd name="T50" fmla="*/ 1131 w 274"/>
                  <a:gd name="T51" fmla="*/ 906 h 254"/>
                  <a:gd name="T52" fmla="*/ 1009 w 274"/>
                  <a:gd name="T53" fmla="*/ 800 h 254"/>
                  <a:gd name="T54" fmla="*/ 935 w 274"/>
                  <a:gd name="T55" fmla="*/ 832 h 254"/>
                  <a:gd name="T56" fmla="*/ 1009 w 274"/>
                  <a:gd name="T57" fmla="*/ 994 h 254"/>
                  <a:gd name="T58" fmla="*/ 907 w 274"/>
                  <a:gd name="T59" fmla="*/ 1038 h 254"/>
                  <a:gd name="T60" fmla="*/ 935 w 274"/>
                  <a:gd name="T61" fmla="*/ 1221 h 254"/>
                  <a:gd name="T62" fmla="*/ 907 w 274"/>
                  <a:gd name="T63" fmla="*/ 1257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
                  <a:gd name="T97" fmla="*/ 0 h 254"/>
                  <a:gd name="T98" fmla="*/ 274 w 274"/>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 h="254">
                    <a:moveTo>
                      <a:pt x="192" y="254"/>
                    </a:moveTo>
                    <a:lnTo>
                      <a:pt x="139" y="217"/>
                    </a:lnTo>
                    <a:lnTo>
                      <a:pt x="105" y="183"/>
                    </a:lnTo>
                    <a:lnTo>
                      <a:pt x="105" y="169"/>
                    </a:lnTo>
                    <a:lnTo>
                      <a:pt x="87" y="162"/>
                    </a:lnTo>
                    <a:lnTo>
                      <a:pt x="27" y="96"/>
                    </a:lnTo>
                    <a:lnTo>
                      <a:pt x="20" y="59"/>
                    </a:lnTo>
                    <a:lnTo>
                      <a:pt x="0" y="44"/>
                    </a:lnTo>
                    <a:lnTo>
                      <a:pt x="13" y="0"/>
                    </a:lnTo>
                    <a:lnTo>
                      <a:pt x="41" y="25"/>
                    </a:lnTo>
                    <a:lnTo>
                      <a:pt x="53" y="5"/>
                    </a:lnTo>
                    <a:lnTo>
                      <a:pt x="87" y="5"/>
                    </a:lnTo>
                    <a:lnTo>
                      <a:pt x="153" y="19"/>
                    </a:lnTo>
                    <a:lnTo>
                      <a:pt x="199" y="19"/>
                    </a:lnTo>
                    <a:lnTo>
                      <a:pt x="221" y="37"/>
                    </a:lnTo>
                    <a:lnTo>
                      <a:pt x="233" y="32"/>
                    </a:lnTo>
                    <a:lnTo>
                      <a:pt x="260" y="44"/>
                    </a:lnTo>
                    <a:lnTo>
                      <a:pt x="240" y="91"/>
                    </a:lnTo>
                    <a:lnTo>
                      <a:pt x="274" y="110"/>
                    </a:lnTo>
                    <a:lnTo>
                      <a:pt x="274" y="117"/>
                    </a:lnTo>
                    <a:lnTo>
                      <a:pt x="255" y="117"/>
                    </a:lnTo>
                    <a:lnTo>
                      <a:pt x="267" y="151"/>
                    </a:lnTo>
                    <a:lnTo>
                      <a:pt x="255" y="151"/>
                    </a:lnTo>
                    <a:lnTo>
                      <a:pt x="247" y="162"/>
                    </a:lnTo>
                    <a:lnTo>
                      <a:pt x="233" y="162"/>
                    </a:lnTo>
                    <a:lnTo>
                      <a:pt x="240" y="183"/>
                    </a:lnTo>
                    <a:lnTo>
                      <a:pt x="214" y="162"/>
                    </a:lnTo>
                    <a:lnTo>
                      <a:pt x="199" y="169"/>
                    </a:lnTo>
                    <a:lnTo>
                      <a:pt x="214" y="201"/>
                    </a:lnTo>
                    <a:lnTo>
                      <a:pt x="192" y="210"/>
                    </a:lnTo>
                    <a:lnTo>
                      <a:pt x="199" y="247"/>
                    </a:lnTo>
                    <a:lnTo>
                      <a:pt x="192"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16"/>
              <p:cNvSpPr>
                <a:spLocks noChangeArrowheads="1"/>
              </p:cNvSpPr>
              <p:nvPr/>
            </p:nvSpPr>
            <p:spPr bwMode="auto">
              <a:xfrm>
                <a:off x="2831" y="2724"/>
                <a:ext cx="320" cy="298"/>
              </a:xfrm>
              <a:custGeom>
                <a:avLst/>
                <a:gdLst>
                  <a:gd name="T0" fmla="*/ 907 w 274"/>
                  <a:gd name="T1" fmla="*/ 1257 h 254"/>
                  <a:gd name="T2" fmla="*/ 655 w 274"/>
                  <a:gd name="T3" fmla="*/ 1074 h 254"/>
                  <a:gd name="T4" fmla="*/ 496 w 274"/>
                  <a:gd name="T5" fmla="*/ 906 h 254"/>
                  <a:gd name="T6" fmla="*/ 496 w 274"/>
                  <a:gd name="T7" fmla="*/ 832 h 254"/>
                  <a:gd name="T8" fmla="*/ 411 w 274"/>
                  <a:gd name="T9" fmla="*/ 800 h 254"/>
                  <a:gd name="T10" fmla="*/ 125 w 274"/>
                  <a:gd name="T11" fmla="*/ 478 h 254"/>
                  <a:gd name="T12" fmla="*/ 92 w 274"/>
                  <a:gd name="T13" fmla="*/ 291 h 254"/>
                  <a:gd name="T14" fmla="*/ 0 w 274"/>
                  <a:gd name="T15" fmla="*/ 221 h 254"/>
                  <a:gd name="T16" fmla="*/ 64 w 274"/>
                  <a:gd name="T17" fmla="*/ 0 h 254"/>
                  <a:gd name="T18" fmla="*/ 193 w 274"/>
                  <a:gd name="T19" fmla="*/ 122 h 254"/>
                  <a:gd name="T20" fmla="*/ 246 w 274"/>
                  <a:gd name="T21" fmla="*/ 25 h 254"/>
                  <a:gd name="T22" fmla="*/ 411 w 274"/>
                  <a:gd name="T23" fmla="*/ 25 h 254"/>
                  <a:gd name="T24" fmla="*/ 723 w 274"/>
                  <a:gd name="T25" fmla="*/ 93 h 254"/>
                  <a:gd name="T26" fmla="*/ 935 w 274"/>
                  <a:gd name="T27" fmla="*/ 93 h 254"/>
                  <a:gd name="T28" fmla="*/ 1043 w 274"/>
                  <a:gd name="T29" fmla="*/ 180 h 254"/>
                  <a:gd name="T30" fmla="*/ 1099 w 274"/>
                  <a:gd name="T31" fmla="*/ 162 h 254"/>
                  <a:gd name="T32" fmla="*/ 1230 w 274"/>
                  <a:gd name="T33" fmla="*/ 221 h 254"/>
                  <a:gd name="T34" fmla="*/ 1131 w 274"/>
                  <a:gd name="T35" fmla="*/ 453 h 254"/>
                  <a:gd name="T36" fmla="*/ 1294 w 274"/>
                  <a:gd name="T37" fmla="*/ 542 h 254"/>
                  <a:gd name="T38" fmla="*/ 1294 w 274"/>
                  <a:gd name="T39" fmla="*/ 578 h 254"/>
                  <a:gd name="T40" fmla="*/ 1204 w 274"/>
                  <a:gd name="T41" fmla="*/ 578 h 254"/>
                  <a:gd name="T42" fmla="*/ 1257 w 274"/>
                  <a:gd name="T43" fmla="*/ 746 h 254"/>
                  <a:gd name="T44" fmla="*/ 1204 w 274"/>
                  <a:gd name="T45" fmla="*/ 746 h 254"/>
                  <a:gd name="T46" fmla="*/ 1163 w 274"/>
                  <a:gd name="T47" fmla="*/ 800 h 254"/>
                  <a:gd name="T48" fmla="*/ 1099 w 274"/>
                  <a:gd name="T49" fmla="*/ 800 h 254"/>
                  <a:gd name="T50" fmla="*/ 1131 w 274"/>
                  <a:gd name="T51" fmla="*/ 906 h 254"/>
                  <a:gd name="T52" fmla="*/ 1009 w 274"/>
                  <a:gd name="T53" fmla="*/ 800 h 254"/>
                  <a:gd name="T54" fmla="*/ 935 w 274"/>
                  <a:gd name="T55" fmla="*/ 832 h 254"/>
                  <a:gd name="T56" fmla="*/ 1009 w 274"/>
                  <a:gd name="T57" fmla="*/ 994 h 254"/>
                  <a:gd name="T58" fmla="*/ 907 w 274"/>
                  <a:gd name="T59" fmla="*/ 1038 h 254"/>
                  <a:gd name="T60" fmla="*/ 935 w 274"/>
                  <a:gd name="T61" fmla="*/ 1221 h 254"/>
                  <a:gd name="T62" fmla="*/ 907 w 274"/>
                  <a:gd name="T63" fmla="*/ 1257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
                  <a:gd name="T97" fmla="*/ 0 h 254"/>
                  <a:gd name="T98" fmla="*/ 274 w 274"/>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 h="254">
                    <a:moveTo>
                      <a:pt x="192" y="254"/>
                    </a:moveTo>
                    <a:lnTo>
                      <a:pt x="139" y="217"/>
                    </a:lnTo>
                    <a:lnTo>
                      <a:pt x="105" y="183"/>
                    </a:lnTo>
                    <a:lnTo>
                      <a:pt x="105" y="169"/>
                    </a:lnTo>
                    <a:lnTo>
                      <a:pt x="87" y="162"/>
                    </a:lnTo>
                    <a:lnTo>
                      <a:pt x="27" y="96"/>
                    </a:lnTo>
                    <a:lnTo>
                      <a:pt x="20" y="59"/>
                    </a:lnTo>
                    <a:lnTo>
                      <a:pt x="0" y="44"/>
                    </a:lnTo>
                    <a:lnTo>
                      <a:pt x="13" y="0"/>
                    </a:lnTo>
                    <a:lnTo>
                      <a:pt x="41" y="25"/>
                    </a:lnTo>
                    <a:lnTo>
                      <a:pt x="53" y="5"/>
                    </a:lnTo>
                    <a:lnTo>
                      <a:pt x="87" y="5"/>
                    </a:lnTo>
                    <a:lnTo>
                      <a:pt x="153" y="19"/>
                    </a:lnTo>
                    <a:lnTo>
                      <a:pt x="199" y="19"/>
                    </a:lnTo>
                    <a:lnTo>
                      <a:pt x="221" y="37"/>
                    </a:lnTo>
                    <a:lnTo>
                      <a:pt x="233" y="32"/>
                    </a:lnTo>
                    <a:lnTo>
                      <a:pt x="260" y="44"/>
                    </a:lnTo>
                    <a:lnTo>
                      <a:pt x="240" y="91"/>
                    </a:lnTo>
                    <a:lnTo>
                      <a:pt x="274" y="110"/>
                    </a:lnTo>
                    <a:lnTo>
                      <a:pt x="274" y="117"/>
                    </a:lnTo>
                    <a:lnTo>
                      <a:pt x="255" y="117"/>
                    </a:lnTo>
                    <a:lnTo>
                      <a:pt x="267" y="151"/>
                    </a:lnTo>
                    <a:lnTo>
                      <a:pt x="255" y="151"/>
                    </a:lnTo>
                    <a:lnTo>
                      <a:pt x="247" y="162"/>
                    </a:lnTo>
                    <a:lnTo>
                      <a:pt x="233" y="162"/>
                    </a:lnTo>
                    <a:lnTo>
                      <a:pt x="240" y="183"/>
                    </a:lnTo>
                    <a:lnTo>
                      <a:pt x="214" y="162"/>
                    </a:lnTo>
                    <a:lnTo>
                      <a:pt x="199" y="169"/>
                    </a:lnTo>
                    <a:lnTo>
                      <a:pt x="214" y="201"/>
                    </a:lnTo>
                    <a:lnTo>
                      <a:pt x="192" y="210"/>
                    </a:lnTo>
                    <a:lnTo>
                      <a:pt x="199" y="247"/>
                    </a:lnTo>
                    <a:lnTo>
                      <a:pt x="192" y="254"/>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17"/>
              <p:cNvSpPr>
                <a:spLocks noChangeArrowheads="1"/>
              </p:cNvSpPr>
              <p:nvPr/>
            </p:nvSpPr>
            <p:spPr bwMode="auto">
              <a:xfrm>
                <a:off x="1342" y="2031"/>
                <a:ext cx="926" cy="948"/>
              </a:xfrm>
              <a:custGeom>
                <a:avLst/>
                <a:gdLst>
                  <a:gd name="T0" fmla="*/ 439 w 794"/>
                  <a:gd name="T1" fmla="*/ 3380 h 807"/>
                  <a:gd name="T2" fmla="*/ 744 w 794"/>
                  <a:gd name="T3" fmla="*/ 3638 h 807"/>
                  <a:gd name="T4" fmla="*/ 1027 w 794"/>
                  <a:gd name="T5" fmla="*/ 3730 h 807"/>
                  <a:gd name="T6" fmla="*/ 1270 w 794"/>
                  <a:gd name="T7" fmla="*/ 3833 h 807"/>
                  <a:gd name="T8" fmla="*/ 1482 w 794"/>
                  <a:gd name="T9" fmla="*/ 3956 h 807"/>
                  <a:gd name="T10" fmla="*/ 1833 w 794"/>
                  <a:gd name="T11" fmla="*/ 3730 h 807"/>
                  <a:gd name="T12" fmla="*/ 2183 w 794"/>
                  <a:gd name="T13" fmla="*/ 3575 h 807"/>
                  <a:gd name="T14" fmla="*/ 2575 w 794"/>
                  <a:gd name="T15" fmla="*/ 3730 h 807"/>
                  <a:gd name="T16" fmla="*/ 2919 w 794"/>
                  <a:gd name="T17" fmla="*/ 3868 h 807"/>
                  <a:gd name="T18" fmla="*/ 3295 w 794"/>
                  <a:gd name="T19" fmla="*/ 3638 h 807"/>
                  <a:gd name="T20" fmla="*/ 3333 w 794"/>
                  <a:gd name="T21" fmla="*/ 3409 h 807"/>
                  <a:gd name="T22" fmla="*/ 3175 w 794"/>
                  <a:gd name="T23" fmla="*/ 3304 h 807"/>
                  <a:gd name="T24" fmla="*/ 3142 w 794"/>
                  <a:gd name="T25" fmla="*/ 3047 h 807"/>
                  <a:gd name="T26" fmla="*/ 3257 w 794"/>
                  <a:gd name="T27" fmla="*/ 2586 h 807"/>
                  <a:gd name="T28" fmla="*/ 3196 w 794"/>
                  <a:gd name="T29" fmla="*/ 2328 h 807"/>
                  <a:gd name="T30" fmla="*/ 3014 w 794"/>
                  <a:gd name="T31" fmla="*/ 2418 h 807"/>
                  <a:gd name="T32" fmla="*/ 3142 w 794"/>
                  <a:gd name="T33" fmla="*/ 2096 h 807"/>
                  <a:gd name="T34" fmla="*/ 3333 w 794"/>
                  <a:gd name="T35" fmla="*/ 1834 h 807"/>
                  <a:gd name="T36" fmla="*/ 3502 w 794"/>
                  <a:gd name="T37" fmla="*/ 1802 h 807"/>
                  <a:gd name="T38" fmla="*/ 3606 w 794"/>
                  <a:gd name="T39" fmla="*/ 1373 h 807"/>
                  <a:gd name="T40" fmla="*/ 3642 w 794"/>
                  <a:gd name="T41" fmla="*/ 1143 h 807"/>
                  <a:gd name="T42" fmla="*/ 3333 w 794"/>
                  <a:gd name="T43" fmla="*/ 994 h 807"/>
                  <a:gd name="T44" fmla="*/ 3175 w 794"/>
                  <a:gd name="T45" fmla="*/ 882 h 807"/>
                  <a:gd name="T46" fmla="*/ 2984 w 794"/>
                  <a:gd name="T47" fmla="*/ 808 h 807"/>
                  <a:gd name="T48" fmla="*/ 2919 w 794"/>
                  <a:gd name="T49" fmla="*/ 687 h 807"/>
                  <a:gd name="T50" fmla="*/ 2793 w 794"/>
                  <a:gd name="T51" fmla="*/ 625 h 807"/>
                  <a:gd name="T52" fmla="*/ 2670 w 794"/>
                  <a:gd name="T53" fmla="*/ 421 h 807"/>
                  <a:gd name="T54" fmla="*/ 2492 w 794"/>
                  <a:gd name="T55" fmla="*/ 199 h 807"/>
                  <a:gd name="T56" fmla="*/ 2386 w 794"/>
                  <a:gd name="T57" fmla="*/ 29 h 807"/>
                  <a:gd name="T58" fmla="*/ 2079 w 794"/>
                  <a:gd name="T59" fmla="*/ 89 h 807"/>
                  <a:gd name="T60" fmla="*/ 1917 w 794"/>
                  <a:gd name="T61" fmla="*/ 421 h 807"/>
                  <a:gd name="T62" fmla="*/ 1644 w 794"/>
                  <a:gd name="T63" fmla="*/ 457 h 807"/>
                  <a:gd name="T64" fmla="*/ 1429 w 794"/>
                  <a:gd name="T65" fmla="*/ 687 h 807"/>
                  <a:gd name="T66" fmla="*/ 1151 w 794"/>
                  <a:gd name="T67" fmla="*/ 625 h 807"/>
                  <a:gd name="T68" fmla="*/ 957 w 794"/>
                  <a:gd name="T69" fmla="*/ 386 h 807"/>
                  <a:gd name="T70" fmla="*/ 957 w 794"/>
                  <a:gd name="T71" fmla="*/ 919 h 807"/>
                  <a:gd name="T72" fmla="*/ 620 w 794"/>
                  <a:gd name="T73" fmla="*/ 847 h 807"/>
                  <a:gd name="T74" fmla="*/ 366 w 794"/>
                  <a:gd name="T75" fmla="*/ 661 h 807"/>
                  <a:gd name="T76" fmla="*/ 22 w 794"/>
                  <a:gd name="T77" fmla="*/ 687 h 807"/>
                  <a:gd name="T78" fmla="*/ 89 w 794"/>
                  <a:gd name="T79" fmla="*/ 1013 h 807"/>
                  <a:gd name="T80" fmla="*/ 366 w 794"/>
                  <a:gd name="T81" fmla="*/ 1208 h 807"/>
                  <a:gd name="T82" fmla="*/ 681 w 794"/>
                  <a:gd name="T83" fmla="*/ 1571 h 807"/>
                  <a:gd name="T84" fmla="*/ 652 w 794"/>
                  <a:gd name="T85" fmla="*/ 1834 h 807"/>
                  <a:gd name="T86" fmla="*/ 801 w 794"/>
                  <a:gd name="T87" fmla="*/ 2198 h 807"/>
                  <a:gd name="T88" fmla="*/ 457 w 794"/>
                  <a:gd name="T89" fmla="*/ 3114 h 8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4"/>
                  <a:gd name="T136" fmla="*/ 0 h 807"/>
                  <a:gd name="T137" fmla="*/ 794 w 794"/>
                  <a:gd name="T138" fmla="*/ 807 h 8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4" h="807">
                    <a:moveTo>
                      <a:pt x="72" y="649"/>
                    </a:moveTo>
                    <a:lnTo>
                      <a:pt x="94" y="675"/>
                    </a:lnTo>
                    <a:lnTo>
                      <a:pt x="106" y="686"/>
                    </a:lnTo>
                    <a:lnTo>
                      <a:pt x="160" y="727"/>
                    </a:lnTo>
                    <a:lnTo>
                      <a:pt x="195" y="741"/>
                    </a:lnTo>
                    <a:lnTo>
                      <a:pt x="220" y="746"/>
                    </a:lnTo>
                    <a:lnTo>
                      <a:pt x="247" y="741"/>
                    </a:lnTo>
                    <a:lnTo>
                      <a:pt x="273" y="766"/>
                    </a:lnTo>
                    <a:lnTo>
                      <a:pt x="293" y="778"/>
                    </a:lnTo>
                    <a:lnTo>
                      <a:pt x="319" y="791"/>
                    </a:lnTo>
                    <a:lnTo>
                      <a:pt x="401" y="807"/>
                    </a:lnTo>
                    <a:lnTo>
                      <a:pt x="394" y="746"/>
                    </a:lnTo>
                    <a:lnTo>
                      <a:pt x="435" y="734"/>
                    </a:lnTo>
                    <a:lnTo>
                      <a:pt x="469" y="714"/>
                    </a:lnTo>
                    <a:lnTo>
                      <a:pt x="506" y="734"/>
                    </a:lnTo>
                    <a:lnTo>
                      <a:pt x="554" y="746"/>
                    </a:lnTo>
                    <a:lnTo>
                      <a:pt x="588" y="778"/>
                    </a:lnTo>
                    <a:lnTo>
                      <a:pt x="627" y="773"/>
                    </a:lnTo>
                    <a:lnTo>
                      <a:pt x="663" y="746"/>
                    </a:lnTo>
                    <a:lnTo>
                      <a:pt x="707" y="727"/>
                    </a:lnTo>
                    <a:lnTo>
                      <a:pt x="716" y="714"/>
                    </a:lnTo>
                    <a:lnTo>
                      <a:pt x="716" y="681"/>
                    </a:lnTo>
                    <a:lnTo>
                      <a:pt x="693" y="675"/>
                    </a:lnTo>
                    <a:lnTo>
                      <a:pt x="682" y="661"/>
                    </a:lnTo>
                    <a:lnTo>
                      <a:pt x="682" y="634"/>
                    </a:lnTo>
                    <a:lnTo>
                      <a:pt x="675" y="609"/>
                    </a:lnTo>
                    <a:lnTo>
                      <a:pt x="693" y="556"/>
                    </a:lnTo>
                    <a:lnTo>
                      <a:pt x="700" y="517"/>
                    </a:lnTo>
                    <a:lnTo>
                      <a:pt x="687" y="499"/>
                    </a:lnTo>
                    <a:lnTo>
                      <a:pt x="687" y="465"/>
                    </a:lnTo>
                    <a:lnTo>
                      <a:pt x="668" y="465"/>
                    </a:lnTo>
                    <a:lnTo>
                      <a:pt x="647" y="483"/>
                    </a:lnTo>
                    <a:lnTo>
                      <a:pt x="641" y="458"/>
                    </a:lnTo>
                    <a:lnTo>
                      <a:pt x="675" y="419"/>
                    </a:lnTo>
                    <a:lnTo>
                      <a:pt x="700" y="385"/>
                    </a:lnTo>
                    <a:lnTo>
                      <a:pt x="716" y="367"/>
                    </a:lnTo>
                    <a:lnTo>
                      <a:pt x="734" y="373"/>
                    </a:lnTo>
                    <a:lnTo>
                      <a:pt x="753" y="360"/>
                    </a:lnTo>
                    <a:lnTo>
                      <a:pt x="753" y="341"/>
                    </a:lnTo>
                    <a:lnTo>
                      <a:pt x="775" y="275"/>
                    </a:lnTo>
                    <a:lnTo>
                      <a:pt x="794" y="253"/>
                    </a:lnTo>
                    <a:lnTo>
                      <a:pt x="782" y="228"/>
                    </a:lnTo>
                    <a:lnTo>
                      <a:pt x="728" y="209"/>
                    </a:lnTo>
                    <a:lnTo>
                      <a:pt x="716" y="198"/>
                    </a:lnTo>
                    <a:lnTo>
                      <a:pt x="693" y="176"/>
                    </a:lnTo>
                    <a:lnTo>
                      <a:pt x="682" y="176"/>
                    </a:lnTo>
                    <a:lnTo>
                      <a:pt x="663" y="169"/>
                    </a:lnTo>
                    <a:lnTo>
                      <a:pt x="641" y="162"/>
                    </a:lnTo>
                    <a:lnTo>
                      <a:pt x="622" y="143"/>
                    </a:lnTo>
                    <a:lnTo>
                      <a:pt x="627" y="137"/>
                    </a:lnTo>
                    <a:lnTo>
                      <a:pt x="622" y="111"/>
                    </a:lnTo>
                    <a:lnTo>
                      <a:pt x="600" y="125"/>
                    </a:lnTo>
                    <a:lnTo>
                      <a:pt x="581" y="118"/>
                    </a:lnTo>
                    <a:lnTo>
                      <a:pt x="574" y="84"/>
                    </a:lnTo>
                    <a:lnTo>
                      <a:pt x="547" y="66"/>
                    </a:lnTo>
                    <a:lnTo>
                      <a:pt x="535" y="40"/>
                    </a:lnTo>
                    <a:lnTo>
                      <a:pt x="506" y="33"/>
                    </a:lnTo>
                    <a:lnTo>
                      <a:pt x="513" y="6"/>
                    </a:lnTo>
                    <a:lnTo>
                      <a:pt x="513" y="0"/>
                    </a:lnTo>
                    <a:lnTo>
                      <a:pt x="447" y="18"/>
                    </a:lnTo>
                    <a:lnTo>
                      <a:pt x="428" y="45"/>
                    </a:lnTo>
                    <a:lnTo>
                      <a:pt x="412" y="84"/>
                    </a:lnTo>
                    <a:lnTo>
                      <a:pt x="387" y="91"/>
                    </a:lnTo>
                    <a:lnTo>
                      <a:pt x="353" y="91"/>
                    </a:lnTo>
                    <a:lnTo>
                      <a:pt x="327" y="106"/>
                    </a:lnTo>
                    <a:lnTo>
                      <a:pt x="307" y="137"/>
                    </a:lnTo>
                    <a:lnTo>
                      <a:pt x="273" y="125"/>
                    </a:lnTo>
                    <a:lnTo>
                      <a:pt x="247" y="125"/>
                    </a:lnTo>
                    <a:lnTo>
                      <a:pt x="240" y="84"/>
                    </a:lnTo>
                    <a:lnTo>
                      <a:pt x="206" y="77"/>
                    </a:lnTo>
                    <a:lnTo>
                      <a:pt x="213" y="125"/>
                    </a:lnTo>
                    <a:lnTo>
                      <a:pt x="206" y="184"/>
                    </a:lnTo>
                    <a:lnTo>
                      <a:pt x="172" y="169"/>
                    </a:lnTo>
                    <a:lnTo>
                      <a:pt x="133" y="169"/>
                    </a:lnTo>
                    <a:lnTo>
                      <a:pt x="120" y="137"/>
                    </a:lnTo>
                    <a:lnTo>
                      <a:pt x="79" y="132"/>
                    </a:lnTo>
                    <a:lnTo>
                      <a:pt x="40" y="137"/>
                    </a:lnTo>
                    <a:lnTo>
                      <a:pt x="5" y="137"/>
                    </a:lnTo>
                    <a:lnTo>
                      <a:pt x="0" y="184"/>
                    </a:lnTo>
                    <a:lnTo>
                      <a:pt x="19" y="203"/>
                    </a:lnTo>
                    <a:lnTo>
                      <a:pt x="46" y="209"/>
                    </a:lnTo>
                    <a:lnTo>
                      <a:pt x="79" y="242"/>
                    </a:lnTo>
                    <a:lnTo>
                      <a:pt x="120" y="262"/>
                    </a:lnTo>
                    <a:lnTo>
                      <a:pt x="147" y="314"/>
                    </a:lnTo>
                    <a:lnTo>
                      <a:pt x="133" y="341"/>
                    </a:lnTo>
                    <a:lnTo>
                      <a:pt x="140" y="367"/>
                    </a:lnTo>
                    <a:lnTo>
                      <a:pt x="166" y="392"/>
                    </a:lnTo>
                    <a:lnTo>
                      <a:pt x="172" y="439"/>
                    </a:lnTo>
                    <a:lnTo>
                      <a:pt x="140" y="536"/>
                    </a:lnTo>
                    <a:lnTo>
                      <a:pt x="99" y="622"/>
                    </a:lnTo>
                    <a:lnTo>
                      <a:pt x="72" y="6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18"/>
              <p:cNvSpPr>
                <a:spLocks noChangeArrowheads="1"/>
              </p:cNvSpPr>
              <p:nvPr/>
            </p:nvSpPr>
            <p:spPr bwMode="auto">
              <a:xfrm>
                <a:off x="1342" y="2031"/>
                <a:ext cx="926" cy="948"/>
              </a:xfrm>
              <a:custGeom>
                <a:avLst/>
                <a:gdLst>
                  <a:gd name="T0" fmla="*/ 439 w 794"/>
                  <a:gd name="T1" fmla="*/ 3380 h 807"/>
                  <a:gd name="T2" fmla="*/ 744 w 794"/>
                  <a:gd name="T3" fmla="*/ 3638 h 807"/>
                  <a:gd name="T4" fmla="*/ 1027 w 794"/>
                  <a:gd name="T5" fmla="*/ 3730 h 807"/>
                  <a:gd name="T6" fmla="*/ 1270 w 794"/>
                  <a:gd name="T7" fmla="*/ 3833 h 807"/>
                  <a:gd name="T8" fmla="*/ 1482 w 794"/>
                  <a:gd name="T9" fmla="*/ 3956 h 807"/>
                  <a:gd name="T10" fmla="*/ 1833 w 794"/>
                  <a:gd name="T11" fmla="*/ 3730 h 807"/>
                  <a:gd name="T12" fmla="*/ 2183 w 794"/>
                  <a:gd name="T13" fmla="*/ 3575 h 807"/>
                  <a:gd name="T14" fmla="*/ 2575 w 794"/>
                  <a:gd name="T15" fmla="*/ 3730 h 807"/>
                  <a:gd name="T16" fmla="*/ 2919 w 794"/>
                  <a:gd name="T17" fmla="*/ 3868 h 807"/>
                  <a:gd name="T18" fmla="*/ 3295 w 794"/>
                  <a:gd name="T19" fmla="*/ 3638 h 807"/>
                  <a:gd name="T20" fmla="*/ 3333 w 794"/>
                  <a:gd name="T21" fmla="*/ 3409 h 807"/>
                  <a:gd name="T22" fmla="*/ 3175 w 794"/>
                  <a:gd name="T23" fmla="*/ 3304 h 807"/>
                  <a:gd name="T24" fmla="*/ 3142 w 794"/>
                  <a:gd name="T25" fmla="*/ 3047 h 807"/>
                  <a:gd name="T26" fmla="*/ 3257 w 794"/>
                  <a:gd name="T27" fmla="*/ 2586 h 807"/>
                  <a:gd name="T28" fmla="*/ 3196 w 794"/>
                  <a:gd name="T29" fmla="*/ 2328 h 807"/>
                  <a:gd name="T30" fmla="*/ 3014 w 794"/>
                  <a:gd name="T31" fmla="*/ 2418 h 807"/>
                  <a:gd name="T32" fmla="*/ 3142 w 794"/>
                  <a:gd name="T33" fmla="*/ 2096 h 807"/>
                  <a:gd name="T34" fmla="*/ 3333 w 794"/>
                  <a:gd name="T35" fmla="*/ 1834 h 807"/>
                  <a:gd name="T36" fmla="*/ 3502 w 794"/>
                  <a:gd name="T37" fmla="*/ 1802 h 807"/>
                  <a:gd name="T38" fmla="*/ 3606 w 794"/>
                  <a:gd name="T39" fmla="*/ 1373 h 807"/>
                  <a:gd name="T40" fmla="*/ 3642 w 794"/>
                  <a:gd name="T41" fmla="*/ 1143 h 807"/>
                  <a:gd name="T42" fmla="*/ 3333 w 794"/>
                  <a:gd name="T43" fmla="*/ 994 h 807"/>
                  <a:gd name="T44" fmla="*/ 3175 w 794"/>
                  <a:gd name="T45" fmla="*/ 882 h 807"/>
                  <a:gd name="T46" fmla="*/ 2984 w 794"/>
                  <a:gd name="T47" fmla="*/ 808 h 807"/>
                  <a:gd name="T48" fmla="*/ 2919 w 794"/>
                  <a:gd name="T49" fmla="*/ 687 h 807"/>
                  <a:gd name="T50" fmla="*/ 2793 w 794"/>
                  <a:gd name="T51" fmla="*/ 625 h 807"/>
                  <a:gd name="T52" fmla="*/ 2670 w 794"/>
                  <a:gd name="T53" fmla="*/ 421 h 807"/>
                  <a:gd name="T54" fmla="*/ 2492 w 794"/>
                  <a:gd name="T55" fmla="*/ 199 h 807"/>
                  <a:gd name="T56" fmla="*/ 2386 w 794"/>
                  <a:gd name="T57" fmla="*/ 29 h 807"/>
                  <a:gd name="T58" fmla="*/ 2079 w 794"/>
                  <a:gd name="T59" fmla="*/ 89 h 807"/>
                  <a:gd name="T60" fmla="*/ 1917 w 794"/>
                  <a:gd name="T61" fmla="*/ 421 h 807"/>
                  <a:gd name="T62" fmla="*/ 1644 w 794"/>
                  <a:gd name="T63" fmla="*/ 457 h 807"/>
                  <a:gd name="T64" fmla="*/ 1429 w 794"/>
                  <a:gd name="T65" fmla="*/ 687 h 807"/>
                  <a:gd name="T66" fmla="*/ 1151 w 794"/>
                  <a:gd name="T67" fmla="*/ 625 h 807"/>
                  <a:gd name="T68" fmla="*/ 957 w 794"/>
                  <a:gd name="T69" fmla="*/ 386 h 807"/>
                  <a:gd name="T70" fmla="*/ 957 w 794"/>
                  <a:gd name="T71" fmla="*/ 919 h 807"/>
                  <a:gd name="T72" fmla="*/ 620 w 794"/>
                  <a:gd name="T73" fmla="*/ 847 h 807"/>
                  <a:gd name="T74" fmla="*/ 366 w 794"/>
                  <a:gd name="T75" fmla="*/ 661 h 807"/>
                  <a:gd name="T76" fmla="*/ 22 w 794"/>
                  <a:gd name="T77" fmla="*/ 687 h 807"/>
                  <a:gd name="T78" fmla="*/ 89 w 794"/>
                  <a:gd name="T79" fmla="*/ 1013 h 807"/>
                  <a:gd name="T80" fmla="*/ 366 w 794"/>
                  <a:gd name="T81" fmla="*/ 1208 h 807"/>
                  <a:gd name="T82" fmla="*/ 681 w 794"/>
                  <a:gd name="T83" fmla="*/ 1571 h 807"/>
                  <a:gd name="T84" fmla="*/ 652 w 794"/>
                  <a:gd name="T85" fmla="*/ 1834 h 807"/>
                  <a:gd name="T86" fmla="*/ 801 w 794"/>
                  <a:gd name="T87" fmla="*/ 2198 h 807"/>
                  <a:gd name="T88" fmla="*/ 457 w 794"/>
                  <a:gd name="T89" fmla="*/ 3114 h 8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4"/>
                  <a:gd name="T136" fmla="*/ 0 h 807"/>
                  <a:gd name="T137" fmla="*/ 794 w 794"/>
                  <a:gd name="T138" fmla="*/ 807 h 8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4" h="807">
                    <a:moveTo>
                      <a:pt x="72" y="649"/>
                    </a:moveTo>
                    <a:lnTo>
                      <a:pt x="94" y="675"/>
                    </a:lnTo>
                    <a:lnTo>
                      <a:pt x="106" y="686"/>
                    </a:lnTo>
                    <a:lnTo>
                      <a:pt x="160" y="727"/>
                    </a:lnTo>
                    <a:lnTo>
                      <a:pt x="195" y="741"/>
                    </a:lnTo>
                    <a:lnTo>
                      <a:pt x="220" y="746"/>
                    </a:lnTo>
                    <a:lnTo>
                      <a:pt x="247" y="741"/>
                    </a:lnTo>
                    <a:lnTo>
                      <a:pt x="273" y="766"/>
                    </a:lnTo>
                    <a:lnTo>
                      <a:pt x="293" y="778"/>
                    </a:lnTo>
                    <a:lnTo>
                      <a:pt x="319" y="791"/>
                    </a:lnTo>
                    <a:lnTo>
                      <a:pt x="401" y="807"/>
                    </a:lnTo>
                    <a:lnTo>
                      <a:pt x="394" y="746"/>
                    </a:lnTo>
                    <a:lnTo>
                      <a:pt x="435" y="734"/>
                    </a:lnTo>
                    <a:lnTo>
                      <a:pt x="469" y="714"/>
                    </a:lnTo>
                    <a:lnTo>
                      <a:pt x="506" y="734"/>
                    </a:lnTo>
                    <a:lnTo>
                      <a:pt x="554" y="746"/>
                    </a:lnTo>
                    <a:lnTo>
                      <a:pt x="588" y="778"/>
                    </a:lnTo>
                    <a:lnTo>
                      <a:pt x="627" y="773"/>
                    </a:lnTo>
                    <a:lnTo>
                      <a:pt x="663" y="746"/>
                    </a:lnTo>
                    <a:lnTo>
                      <a:pt x="707" y="727"/>
                    </a:lnTo>
                    <a:lnTo>
                      <a:pt x="716" y="714"/>
                    </a:lnTo>
                    <a:lnTo>
                      <a:pt x="716" y="681"/>
                    </a:lnTo>
                    <a:lnTo>
                      <a:pt x="693" y="675"/>
                    </a:lnTo>
                    <a:lnTo>
                      <a:pt x="682" y="661"/>
                    </a:lnTo>
                    <a:lnTo>
                      <a:pt x="682" y="634"/>
                    </a:lnTo>
                    <a:lnTo>
                      <a:pt x="675" y="609"/>
                    </a:lnTo>
                    <a:lnTo>
                      <a:pt x="693" y="556"/>
                    </a:lnTo>
                    <a:lnTo>
                      <a:pt x="700" y="517"/>
                    </a:lnTo>
                    <a:lnTo>
                      <a:pt x="687" y="499"/>
                    </a:lnTo>
                    <a:lnTo>
                      <a:pt x="687" y="465"/>
                    </a:lnTo>
                    <a:lnTo>
                      <a:pt x="668" y="465"/>
                    </a:lnTo>
                    <a:lnTo>
                      <a:pt x="647" y="483"/>
                    </a:lnTo>
                    <a:lnTo>
                      <a:pt x="641" y="458"/>
                    </a:lnTo>
                    <a:lnTo>
                      <a:pt x="675" y="419"/>
                    </a:lnTo>
                    <a:lnTo>
                      <a:pt x="700" y="385"/>
                    </a:lnTo>
                    <a:lnTo>
                      <a:pt x="716" y="367"/>
                    </a:lnTo>
                    <a:lnTo>
                      <a:pt x="734" y="373"/>
                    </a:lnTo>
                    <a:lnTo>
                      <a:pt x="753" y="360"/>
                    </a:lnTo>
                    <a:lnTo>
                      <a:pt x="753" y="341"/>
                    </a:lnTo>
                    <a:lnTo>
                      <a:pt x="775" y="275"/>
                    </a:lnTo>
                    <a:lnTo>
                      <a:pt x="794" y="253"/>
                    </a:lnTo>
                    <a:lnTo>
                      <a:pt x="782" y="228"/>
                    </a:lnTo>
                    <a:lnTo>
                      <a:pt x="728" y="209"/>
                    </a:lnTo>
                    <a:lnTo>
                      <a:pt x="716" y="198"/>
                    </a:lnTo>
                    <a:lnTo>
                      <a:pt x="693" y="176"/>
                    </a:lnTo>
                    <a:lnTo>
                      <a:pt x="682" y="176"/>
                    </a:lnTo>
                    <a:lnTo>
                      <a:pt x="663" y="169"/>
                    </a:lnTo>
                    <a:lnTo>
                      <a:pt x="641" y="162"/>
                    </a:lnTo>
                    <a:lnTo>
                      <a:pt x="622" y="143"/>
                    </a:lnTo>
                    <a:lnTo>
                      <a:pt x="627" y="137"/>
                    </a:lnTo>
                    <a:lnTo>
                      <a:pt x="622" y="111"/>
                    </a:lnTo>
                    <a:lnTo>
                      <a:pt x="600" y="125"/>
                    </a:lnTo>
                    <a:lnTo>
                      <a:pt x="581" y="118"/>
                    </a:lnTo>
                    <a:lnTo>
                      <a:pt x="574" y="84"/>
                    </a:lnTo>
                    <a:lnTo>
                      <a:pt x="547" y="66"/>
                    </a:lnTo>
                    <a:lnTo>
                      <a:pt x="535" y="40"/>
                    </a:lnTo>
                    <a:lnTo>
                      <a:pt x="506" y="33"/>
                    </a:lnTo>
                    <a:lnTo>
                      <a:pt x="513" y="6"/>
                    </a:lnTo>
                    <a:lnTo>
                      <a:pt x="513" y="0"/>
                    </a:lnTo>
                    <a:lnTo>
                      <a:pt x="447" y="18"/>
                    </a:lnTo>
                    <a:lnTo>
                      <a:pt x="428" y="45"/>
                    </a:lnTo>
                    <a:lnTo>
                      <a:pt x="412" y="84"/>
                    </a:lnTo>
                    <a:lnTo>
                      <a:pt x="387" y="91"/>
                    </a:lnTo>
                    <a:lnTo>
                      <a:pt x="353" y="91"/>
                    </a:lnTo>
                    <a:lnTo>
                      <a:pt x="327" y="106"/>
                    </a:lnTo>
                    <a:lnTo>
                      <a:pt x="307" y="137"/>
                    </a:lnTo>
                    <a:lnTo>
                      <a:pt x="273" y="125"/>
                    </a:lnTo>
                    <a:lnTo>
                      <a:pt x="247" y="125"/>
                    </a:lnTo>
                    <a:lnTo>
                      <a:pt x="240" y="84"/>
                    </a:lnTo>
                    <a:lnTo>
                      <a:pt x="206" y="77"/>
                    </a:lnTo>
                    <a:lnTo>
                      <a:pt x="213" y="125"/>
                    </a:lnTo>
                    <a:lnTo>
                      <a:pt x="206" y="184"/>
                    </a:lnTo>
                    <a:lnTo>
                      <a:pt x="172" y="169"/>
                    </a:lnTo>
                    <a:lnTo>
                      <a:pt x="133" y="169"/>
                    </a:lnTo>
                    <a:lnTo>
                      <a:pt x="120" y="137"/>
                    </a:lnTo>
                    <a:lnTo>
                      <a:pt x="79" y="132"/>
                    </a:lnTo>
                    <a:lnTo>
                      <a:pt x="40" y="137"/>
                    </a:lnTo>
                    <a:lnTo>
                      <a:pt x="5" y="137"/>
                    </a:lnTo>
                    <a:lnTo>
                      <a:pt x="0" y="184"/>
                    </a:lnTo>
                    <a:lnTo>
                      <a:pt x="19" y="203"/>
                    </a:lnTo>
                    <a:lnTo>
                      <a:pt x="46" y="209"/>
                    </a:lnTo>
                    <a:lnTo>
                      <a:pt x="79" y="242"/>
                    </a:lnTo>
                    <a:lnTo>
                      <a:pt x="120" y="262"/>
                    </a:lnTo>
                    <a:lnTo>
                      <a:pt x="147" y="314"/>
                    </a:lnTo>
                    <a:lnTo>
                      <a:pt x="133" y="341"/>
                    </a:lnTo>
                    <a:lnTo>
                      <a:pt x="140" y="367"/>
                    </a:lnTo>
                    <a:lnTo>
                      <a:pt x="166" y="392"/>
                    </a:lnTo>
                    <a:lnTo>
                      <a:pt x="172" y="439"/>
                    </a:lnTo>
                    <a:lnTo>
                      <a:pt x="140" y="536"/>
                    </a:lnTo>
                    <a:lnTo>
                      <a:pt x="99" y="622"/>
                    </a:lnTo>
                    <a:lnTo>
                      <a:pt x="72" y="649"/>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19"/>
              <p:cNvSpPr>
                <a:spLocks noChangeArrowheads="1"/>
              </p:cNvSpPr>
              <p:nvPr/>
            </p:nvSpPr>
            <p:spPr bwMode="auto">
              <a:xfrm>
                <a:off x="788" y="2609"/>
                <a:ext cx="1022" cy="874"/>
              </a:xfrm>
              <a:custGeom>
                <a:avLst/>
                <a:gdLst>
                  <a:gd name="T0" fmla="*/ 3588 w 876"/>
                  <a:gd name="T1" fmla="*/ 1431 h 744"/>
                  <a:gd name="T2" fmla="*/ 3707 w 876"/>
                  <a:gd name="T3" fmla="*/ 1494 h 744"/>
                  <a:gd name="T4" fmla="*/ 4094 w 876"/>
                  <a:gd name="T5" fmla="*/ 1578 h 744"/>
                  <a:gd name="T6" fmla="*/ 4031 w 876"/>
                  <a:gd name="T7" fmla="*/ 1801 h 744"/>
                  <a:gd name="T8" fmla="*/ 3620 w 876"/>
                  <a:gd name="T9" fmla="*/ 1997 h 744"/>
                  <a:gd name="T10" fmla="*/ 3215 w 876"/>
                  <a:gd name="T11" fmla="*/ 2058 h 744"/>
                  <a:gd name="T12" fmla="*/ 2630 w 876"/>
                  <a:gd name="T13" fmla="*/ 2649 h 744"/>
                  <a:gd name="T14" fmla="*/ 2630 w 876"/>
                  <a:gd name="T15" fmla="*/ 2843 h 744"/>
                  <a:gd name="T16" fmla="*/ 2779 w 876"/>
                  <a:gd name="T17" fmla="*/ 3038 h 744"/>
                  <a:gd name="T18" fmla="*/ 2531 w 876"/>
                  <a:gd name="T19" fmla="*/ 3142 h 744"/>
                  <a:gd name="T20" fmla="*/ 2381 w 876"/>
                  <a:gd name="T21" fmla="*/ 3239 h 744"/>
                  <a:gd name="T22" fmla="*/ 2277 w 876"/>
                  <a:gd name="T23" fmla="*/ 3430 h 744"/>
                  <a:gd name="T24" fmla="*/ 2098 w 876"/>
                  <a:gd name="T25" fmla="*/ 3369 h 744"/>
                  <a:gd name="T26" fmla="*/ 1870 w 876"/>
                  <a:gd name="T27" fmla="*/ 3575 h 744"/>
                  <a:gd name="T28" fmla="*/ 1721 w 876"/>
                  <a:gd name="T29" fmla="*/ 3726 h 744"/>
                  <a:gd name="T30" fmla="*/ 1093 w 876"/>
                  <a:gd name="T31" fmla="*/ 3575 h 744"/>
                  <a:gd name="T32" fmla="*/ 876 w 876"/>
                  <a:gd name="T33" fmla="*/ 3538 h 744"/>
                  <a:gd name="T34" fmla="*/ 692 w 876"/>
                  <a:gd name="T35" fmla="*/ 3538 h 744"/>
                  <a:gd name="T36" fmla="*/ 439 w 876"/>
                  <a:gd name="T37" fmla="*/ 3662 h 744"/>
                  <a:gd name="T38" fmla="*/ 285 w 876"/>
                  <a:gd name="T39" fmla="*/ 3538 h 744"/>
                  <a:gd name="T40" fmla="*/ 215 w 876"/>
                  <a:gd name="T41" fmla="*/ 3142 h 744"/>
                  <a:gd name="T42" fmla="*/ 0 w 876"/>
                  <a:gd name="T43" fmla="*/ 2972 h 744"/>
                  <a:gd name="T44" fmla="*/ 32 w 876"/>
                  <a:gd name="T45" fmla="*/ 2781 h 744"/>
                  <a:gd name="T46" fmla="*/ 193 w 876"/>
                  <a:gd name="T47" fmla="*/ 2673 h 744"/>
                  <a:gd name="T48" fmla="*/ 246 w 876"/>
                  <a:gd name="T49" fmla="*/ 2582 h 744"/>
                  <a:gd name="T50" fmla="*/ 215 w 876"/>
                  <a:gd name="T51" fmla="*/ 2386 h 744"/>
                  <a:gd name="T52" fmla="*/ 313 w 876"/>
                  <a:gd name="T53" fmla="*/ 2255 h 744"/>
                  <a:gd name="T54" fmla="*/ 352 w 876"/>
                  <a:gd name="T55" fmla="*/ 2091 h 744"/>
                  <a:gd name="T56" fmla="*/ 352 w 876"/>
                  <a:gd name="T57" fmla="*/ 1929 h 744"/>
                  <a:gd name="T58" fmla="*/ 473 w 876"/>
                  <a:gd name="T59" fmla="*/ 1885 h 744"/>
                  <a:gd name="T60" fmla="*/ 558 w 876"/>
                  <a:gd name="T61" fmla="*/ 1801 h 744"/>
                  <a:gd name="T62" fmla="*/ 692 w 876"/>
                  <a:gd name="T63" fmla="*/ 1431 h 744"/>
                  <a:gd name="T64" fmla="*/ 964 w 876"/>
                  <a:gd name="T65" fmla="*/ 1208 h 744"/>
                  <a:gd name="T66" fmla="*/ 933 w 876"/>
                  <a:gd name="T67" fmla="*/ 1003 h 744"/>
                  <a:gd name="T68" fmla="*/ 746 w 876"/>
                  <a:gd name="T69" fmla="*/ 948 h 744"/>
                  <a:gd name="T70" fmla="*/ 558 w 876"/>
                  <a:gd name="T71" fmla="*/ 917 h 744"/>
                  <a:gd name="T72" fmla="*/ 439 w 876"/>
                  <a:gd name="T73" fmla="*/ 882 h 744"/>
                  <a:gd name="T74" fmla="*/ 352 w 876"/>
                  <a:gd name="T75" fmla="*/ 708 h 744"/>
                  <a:gd name="T76" fmla="*/ 193 w 876"/>
                  <a:gd name="T77" fmla="*/ 782 h 744"/>
                  <a:gd name="T78" fmla="*/ 163 w 876"/>
                  <a:gd name="T79" fmla="*/ 782 h 744"/>
                  <a:gd name="T80" fmla="*/ 163 w 876"/>
                  <a:gd name="T81" fmla="*/ 678 h 744"/>
                  <a:gd name="T82" fmla="*/ 215 w 876"/>
                  <a:gd name="T83" fmla="*/ 513 h 744"/>
                  <a:gd name="T84" fmla="*/ 193 w 876"/>
                  <a:gd name="T85" fmla="*/ 195 h 744"/>
                  <a:gd name="T86" fmla="*/ 313 w 876"/>
                  <a:gd name="T87" fmla="*/ 123 h 744"/>
                  <a:gd name="T88" fmla="*/ 497 w 876"/>
                  <a:gd name="T89" fmla="*/ 164 h 744"/>
                  <a:gd name="T90" fmla="*/ 653 w 876"/>
                  <a:gd name="T91" fmla="*/ 0 h 744"/>
                  <a:gd name="T92" fmla="*/ 846 w 876"/>
                  <a:gd name="T93" fmla="*/ 195 h 744"/>
                  <a:gd name="T94" fmla="*/ 1064 w 876"/>
                  <a:gd name="T95" fmla="*/ 253 h 744"/>
                  <a:gd name="T96" fmla="*/ 1314 w 876"/>
                  <a:gd name="T97" fmla="*/ 317 h 744"/>
                  <a:gd name="T98" fmla="*/ 1532 w 876"/>
                  <a:gd name="T99" fmla="*/ 421 h 744"/>
                  <a:gd name="T100" fmla="*/ 1721 w 876"/>
                  <a:gd name="T101" fmla="*/ 553 h 744"/>
                  <a:gd name="T102" fmla="*/ 1999 w 876"/>
                  <a:gd name="T103" fmla="*/ 553 h 744"/>
                  <a:gd name="T104" fmla="*/ 2435 w 876"/>
                  <a:gd name="T105" fmla="*/ 751 h 744"/>
                  <a:gd name="T106" fmla="*/ 2555 w 876"/>
                  <a:gd name="T107" fmla="*/ 782 h 744"/>
                  <a:gd name="T108" fmla="*/ 2660 w 876"/>
                  <a:gd name="T109" fmla="*/ 917 h 744"/>
                  <a:gd name="T110" fmla="*/ 2718 w 876"/>
                  <a:gd name="T111" fmla="*/ 973 h 744"/>
                  <a:gd name="T112" fmla="*/ 2967 w 876"/>
                  <a:gd name="T113" fmla="*/ 1177 h 744"/>
                  <a:gd name="T114" fmla="*/ 3129 w 876"/>
                  <a:gd name="T115" fmla="*/ 1250 h 744"/>
                  <a:gd name="T116" fmla="*/ 3249 w 876"/>
                  <a:gd name="T117" fmla="*/ 1269 h 744"/>
                  <a:gd name="T118" fmla="*/ 3372 w 876"/>
                  <a:gd name="T119" fmla="*/ 1250 h 744"/>
                  <a:gd name="T120" fmla="*/ 3498 w 876"/>
                  <a:gd name="T121" fmla="*/ 1372 h 744"/>
                  <a:gd name="T122" fmla="*/ 3588 w 876"/>
                  <a:gd name="T123" fmla="*/ 1431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76"/>
                  <a:gd name="T187" fmla="*/ 0 h 744"/>
                  <a:gd name="T188" fmla="*/ 876 w 876"/>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76" h="744">
                    <a:moveTo>
                      <a:pt x="768" y="286"/>
                    </a:moveTo>
                    <a:lnTo>
                      <a:pt x="794" y="299"/>
                    </a:lnTo>
                    <a:lnTo>
                      <a:pt x="876" y="315"/>
                    </a:lnTo>
                    <a:lnTo>
                      <a:pt x="862" y="359"/>
                    </a:lnTo>
                    <a:lnTo>
                      <a:pt x="775" y="399"/>
                    </a:lnTo>
                    <a:lnTo>
                      <a:pt x="688" y="411"/>
                    </a:lnTo>
                    <a:lnTo>
                      <a:pt x="562" y="529"/>
                    </a:lnTo>
                    <a:lnTo>
                      <a:pt x="562" y="568"/>
                    </a:lnTo>
                    <a:lnTo>
                      <a:pt x="595" y="607"/>
                    </a:lnTo>
                    <a:lnTo>
                      <a:pt x="542" y="628"/>
                    </a:lnTo>
                    <a:lnTo>
                      <a:pt x="509" y="648"/>
                    </a:lnTo>
                    <a:lnTo>
                      <a:pt x="487" y="685"/>
                    </a:lnTo>
                    <a:lnTo>
                      <a:pt x="448" y="673"/>
                    </a:lnTo>
                    <a:lnTo>
                      <a:pt x="400" y="714"/>
                    </a:lnTo>
                    <a:lnTo>
                      <a:pt x="368" y="744"/>
                    </a:lnTo>
                    <a:lnTo>
                      <a:pt x="234" y="714"/>
                    </a:lnTo>
                    <a:lnTo>
                      <a:pt x="188" y="707"/>
                    </a:lnTo>
                    <a:lnTo>
                      <a:pt x="147" y="707"/>
                    </a:lnTo>
                    <a:lnTo>
                      <a:pt x="94" y="732"/>
                    </a:lnTo>
                    <a:lnTo>
                      <a:pt x="60" y="707"/>
                    </a:lnTo>
                    <a:lnTo>
                      <a:pt x="46" y="628"/>
                    </a:lnTo>
                    <a:lnTo>
                      <a:pt x="0" y="594"/>
                    </a:lnTo>
                    <a:lnTo>
                      <a:pt x="7" y="556"/>
                    </a:lnTo>
                    <a:lnTo>
                      <a:pt x="41" y="534"/>
                    </a:lnTo>
                    <a:lnTo>
                      <a:pt x="53" y="516"/>
                    </a:lnTo>
                    <a:lnTo>
                      <a:pt x="46" y="477"/>
                    </a:lnTo>
                    <a:lnTo>
                      <a:pt x="67" y="450"/>
                    </a:lnTo>
                    <a:lnTo>
                      <a:pt x="75" y="418"/>
                    </a:lnTo>
                    <a:lnTo>
                      <a:pt x="75" y="386"/>
                    </a:lnTo>
                    <a:lnTo>
                      <a:pt x="101" y="377"/>
                    </a:lnTo>
                    <a:lnTo>
                      <a:pt x="119" y="359"/>
                    </a:lnTo>
                    <a:lnTo>
                      <a:pt x="147" y="286"/>
                    </a:lnTo>
                    <a:lnTo>
                      <a:pt x="206" y="242"/>
                    </a:lnTo>
                    <a:lnTo>
                      <a:pt x="200" y="201"/>
                    </a:lnTo>
                    <a:lnTo>
                      <a:pt x="160" y="189"/>
                    </a:lnTo>
                    <a:lnTo>
                      <a:pt x="119" y="183"/>
                    </a:lnTo>
                    <a:lnTo>
                      <a:pt x="94" y="176"/>
                    </a:lnTo>
                    <a:lnTo>
                      <a:pt x="75" y="142"/>
                    </a:lnTo>
                    <a:lnTo>
                      <a:pt x="41" y="157"/>
                    </a:lnTo>
                    <a:lnTo>
                      <a:pt x="34" y="157"/>
                    </a:lnTo>
                    <a:lnTo>
                      <a:pt x="34" y="135"/>
                    </a:lnTo>
                    <a:lnTo>
                      <a:pt x="46" y="103"/>
                    </a:lnTo>
                    <a:lnTo>
                      <a:pt x="41" y="39"/>
                    </a:lnTo>
                    <a:lnTo>
                      <a:pt x="67" y="25"/>
                    </a:lnTo>
                    <a:lnTo>
                      <a:pt x="106" y="32"/>
                    </a:lnTo>
                    <a:lnTo>
                      <a:pt x="140" y="0"/>
                    </a:lnTo>
                    <a:lnTo>
                      <a:pt x="181" y="39"/>
                    </a:lnTo>
                    <a:lnTo>
                      <a:pt x="228" y="51"/>
                    </a:lnTo>
                    <a:lnTo>
                      <a:pt x="281" y="64"/>
                    </a:lnTo>
                    <a:lnTo>
                      <a:pt x="327" y="84"/>
                    </a:lnTo>
                    <a:lnTo>
                      <a:pt x="368" y="110"/>
                    </a:lnTo>
                    <a:lnTo>
                      <a:pt x="428" y="110"/>
                    </a:lnTo>
                    <a:lnTo>
                      <a:pt x="521" y="150"/>
                    </a:lnTo>
                    <a:lnTo>
                      <a:pt x="547" y="157"/>
                    </a:lnTo>
                    <a:lnTo>
                      <a:pt x="569" y="183"/>
                    </a:lnTo>
                    <a:lnTo>
                      <a:pt x="581" y="194"/>
                    </a:lnTo>
                    <a:lnTo>
                      <a:pt x="635" y="235"/>
                    </a:lnTo>
                    <a:lnTo>
                      <a:pt x="670" y="249"/>
                    </a:lnTo>
                    <a:lnTo>
                      <a:pt x="695" y="254"/>
                    </a:lnTo>
                    <a:lnTo>
                      <a:pt x="722" y="249"/>
                    </a:lnTo>
                    <a:lnTo>
                      <a:pt x="748" y="274"/>
                    </a:lnTo>
                    <a:lnTo>
                      <a:pt x="768"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20"/>
              <p:cNvSpPr>
                <a:spLocks noChangeArrowheads="1"/>
              </p:cNvSpPr>
              <p:nvPr/>
            </p:nvSpPr>
            <p:spPr bwMode="auto">
              <a:xfrm>
                <a:off x="788" y="2609"/>
                <a:ext cx="1022" cy="874"/>
              </a:xfrm>
              <a:custGeom>
                <a:avLst/>
                <a:gdLst>
                  <a:gd name="T0" fmla="*/ 3588 w 876"/>
                  <a:gd name="T1" fmla="*/ 1431 h 744"/>
                  <a:gd name="T2" fmla="*/ 3707 w 876"/>
                  <a:gd name="T3" fmla="*/ 1494 h 744"/>
                  <a:gd name="T4" fmla="*/ 4094 w 876"/>
                  <a:gd name="T5" fmla="*/ 1578 h 744"/>
                  <a:gd name="T6" fmla="*/ 4031 w 876"/>
                  <a:gd name="T7" fmla="*/ 1801 h 744"/>
                  <a:gd name="T8" fmla="*/ 3620 w 876"/>
                  <a:gd name="T9" fmla="*/ 1997 h 744"/>
                  <a:gd name="T10" fmla="*/ 3215 w 876"/>
                  <a:gd name="T11" fmla="*/ 2058 h 744"/>
                  <a:gd name="T12" fmla="*/ 2630 w 876"/>
                  <a:gd name="T13" fmla="*/ 2649 h 744"/>
                  <a:gd name="T14" fmla="*/ 2630 w 876"/>
                  <a:gd name="T15" fmla="*/ 2843 h 744"/>
                  <a:gd name="T16" fmla="*/ 2779 w 876"/>
                  <a:gd name="T17" fmla="*/ 3038 h 744"/>
                  <a:gd name="T18" fmla="*/ 2531 w 876"/>
                  <a:gd name="T19" fmla="*/ 3142 h 744"/>
                  <a:gd name="T20" fmla="*/ 2381 w 876"/>
                  <a:gd name="T21" fmla="*/ 3239 h 744"/>
                  <a:gd name="T22" fmla="*/ 2277 w 876"/>
                  <a:gd name="T23" fmla="*/ 3430 h 744"/>
                  <a:gd name="T24" fmla="*/ 2098 w 876"/>
                  <a:gd name="T25" fmla="*/ 3369 h 744"/>
                  <a:gd name="T26" fmla="*/ 1870 w 876"/>
                  <a:gd name="T27" fmla="*/ 3575 h 744"/>
                  <a:gd name="T28" fmla="*/ 1721 w 876"/>
                  <a:gd name="T29" fmla="*/ 3726 h 744"/>
                  <a:gd name="T30" fmla="*/ 1093 w 876"/>
                  <a:gd name="T31" fmla="*/ 3575 h 744"/>
                  <a:gd name="T32" fmla="*/ 876 w 876"/>
                  <a:gd name="T33" fmla="*/ 3538 h 744"/>
                  <a:gd name="T34" fmla="*/ 692 w 876"/>
                  <a:gd name="T35" fmla="*/ 3538 h 744"/>
                  <a:gd name="T36" fmla="*/ 439 w 876"/>
                  <a:gd name="T37" fmla="*/ 3662 h 744"/>
                  <a:gd name="T38" fmla="*/ 285 w 876"/>
                  <a:gd name="T39" fmla="*/ 3538 h 744"/>
                  <a:gd name="T40" fmla="*/ 215 w 876"/>
                  <a:gd name="T41" fmla="*/ 3142 h 744"/>
                  <a:gd name="T42" fmla="*/ 0 w 876"/>
                  <a:gd name="T43" fmla="*/ 2972 h 744"/>
                  <a:gd name="T44" fmla="*/ 32 w 876"/>
                  <a:gd name="T45" fmla="*/ 2781 h 744"/>
                  <a:gd name="T46" fmla="*/ 193 w 876"/>
                  <a:gd name="T47" fmla="*/ 2673 h 744"/>
                  <a:gd name="T48" fmla="*/ 246 w 876"/>
                  <a:gd name="T49" fmla="*/ 2582 h 744"/>
                  <a:gd name="T50" fmla="*/ 215 w 876"/>
                  <a:gd name="T51" fmla="*/ 2386 h 744"/>
                  <a:gd name="T52" fmla="*/ 313 w 876"/>
                  <a:gd name="T53" fmla="*/ 2255 h 744"/>
                  <a:gd name="T54" fmla="*/ 352 w 876"/>
                  <a:gd name="T55" fmla="*/ 2091 h 744"/>
                  <a:gd name="T56" fmla="*/ 352 w 876"/>
                  <a:gd name="T57" fmla="*/ 1929 h 744"/>
                  <a:gd name="T58" fmla="*/ 473 w 876"/>
                  <a:gd name="T59" fmla="*/ 1885 h 744"/>
                  <a:gd name="T60" fmla="*/ 558 w 876"/>
                  <a:gd name="T61" fmla="*/ 1801 h 744"/>
                  <a:gd name="T62" fmla="*/ 692 w 876"/>
                  <a:gd name="T63" fmla="*/ 1431 h 744"/>
                  <a:gd name="T64" fmla="*/ 964 w 876"/>
                  <a:gd name="T65" fmla="*/ 1208 h 744"/>
                  <a:gd name="T66" fmla="*/ 933 w 876"/>
                  <a:gd name="T67" fmla="*/ 1003 h 744"/>
                  <a:gd name="T68" fmla="*/ 746 w 876"/>
                  <a:gd name="T69" fmla="*/ 948 h 744"/>
                  <a:gd name="T70" fmla="*/ 558 w 876"/>
                  <a:gd name="T71" fmla="*/ 917 h 744"/>
                  <a:gd name="T72" fmla="*/ 439 w 876"/>
                  <a:gd name="T73" fmla="*/ 882 h 744"/>
                  <a:gd name="T74" fmla="*/ 352 w 876"/>
                  <a:gd name="T75" fmla="*/ 708 h 744"/>
                  <a:gd name="T76" fmla="*/ 193 w 876"/>
                  <a:gd name="T77" fmla="*/ 782 h 744"/>
                  <a:gd name="T78" fmla="*/ 163 w 876"/>
                  <a:gd name="T79" fmla="*/ 782 h 744"/>
                  <a:gd name="T80" fmla="*/ 163 w 876"/>
                  <a:gd name="T81" fmla="*/ 678 h 744"/>
                  <a:gd name="T82" fmla="*/ 215 w 876"/>
                  <a:gd name="T83" fmla="*/ 513 h 744"/>
                  <a:gd name="T84" fmla="*/ 193 w 876"/>
                  <a:gd name="T85" fmla="*/ 195 h 744"/>
                  <a:gd name="T86" fmla="*/ 313 w 876"/>
                  <a:gd name="T87" fmla="*/ 123 h 744"/>
                  <a:gd name="T88" fmla="*/ 497 w 876"/>
                  <a:gd name="T89" fmla="*/ 164 h 744"/>
                  <a:gd name="T90" fmla="*/ 653 w 876"/>
                  <a:gd name="T91" fmla="*/ 0 h 744"/>
                  <a:gd name="T92" fmla="*/ 846 w 876"/>
                  <a:gd name="T93" fmla="*/ 195 h 744"/>
                  <a:gd name="T94" fmla="*/ 1064 w 876"/>
                  <a:gd name="T95" fmla="*/ 253 h 744"/>
                  <a:gd name="T96" fmla="*/ 1314 w 876"/>
                  <a:gd name="T97" fmla="*/ 317 h 744"/>
                  <a:gd name="T98" fmla="*/ 1532 w 876"/>
                  <a:gd name="T99" fmla="*/ 421 h 744"/>
                  <a:gd name="T100" fmla="*/ 1721 w 876"/>
                  <a:gd name="T101" fmla="*/ 553 h 744"/>
                  <a:gd name="T102" fmla="*/ 1999 w 876"/>
                  <a:gd name="T103" fmla="*/ 553 h 744"/>
                  <a:gd name="T104" fmla="*/ 2435 w 876"/>
                  <a:gd name="T105" fmla="*/ 751 h 744"/>
                  <a:gd name="T106" fmla="*/ 2555 w 876"/>
                  <a:gd name="T107" fmla="*/ 782 h 744"/>
                  <a:gd name="T108" fmla="*/ 2660 w 876"/>
                  <a:gd name="T109" fmla="*/ 917 h 744"/>
                  <a:gd name="T110" fmla="*/ 2718 w 876"/>
                  <a:gd name="T111" fmla="*/ 973 h 744"/>
                  <a:gd name="T112" fmla="*/ 2967 w 876"/>
                  <a:gd name="T113" fmla="*/ 1177 h 744"/>
                  <a:gd name="T114" fmla="*/ 3129 w 876"/>
                  <a:gd name="T115" fmla="*/ 1250 h 744"/>
                  <a:gd name="T116" fmla="*/ 3249 w 876"/>
                  <a:gd name="T117" fmla="*/ 1269 h 744"/>
                  <a:gd name="T118" fmla="*/ 3372 w 876"/>
                  <a:gd name="T119" fmla="*/ 1250 h 744"/>
                  <a:gd name="T120" fmla="*/ 3498 w 876"/>
                  <a:gd name="T121" fmla="*/ 1372 h 744"/>
                  <a:gd name="T122" fmla="*/ 3588 w 876"/>
                  <a:gd name="T123" fmla="*/ 1431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76"/>
                  <a:gd name="T187" fmla="*/ 0 h 744"/>
                  <a:gd name="T188" fmla="*/ 876 w 876"/>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76" h="744">
                    <a:moveTo>
                      <a:pt x="768" y="286"/>
                    </a:moveTo>
                    <a:lnTo>
                      <a:pt x="794" y="299"/>
                    </a:lnTo>
                    <a:lnTo>
                      <a:pt x="876" y="315"/>
                    </a:lnTo>
                    <a:lnTo>
                      <a:pt x="862" y="359"/>
                    </a:lnTo>
                    <a:lnTo>
                      <a:pt x="775" y="399"/>
                    </a:lnTo>
                    <a:lnTo>
                      <a:pt x="688" y="411"/>
                    </a:lnTo>
                    <a:lnTo>
                      <a:pt x="562" y="529"/>
                    </a:lnTo>
                    <a:lnTo>
                      <a:pt x="562" y="568"/>
                    </a:lnTo>
                    <a:lnTo>
                      <a:pt x="595" y="607"/>
                    </a:lnTo>
                    <a:lnTo>
                      <a:pt x="542" y="628"/>
                    </a:lnTo>
                    <a:lnTo>
                      <a:pt x="509" y="648"/>
                    </a:lnTo>
                    <a:lnTo>
                      <a:pt x="487" y="685"/>
                    </a:lnTo>
                    <a:lnTo>
                      <a:pt x="448" y="673"/>
                    </a:lnTo>
                    <a:lnTo>
                      <a:pt x="400" y="714"/>
                    </a:lnTo>
                    <a:lnTo>
                      <a:pt x="368" y="744"/>
                    </a:lnTo>
                    <a:lnTo>
                      <a:pt x="234" y="714"/>
                    </a:lnTo>
                    <a:lnTo>
                      <a:pt x="188" y="707"/>
                    </a:lnTo>
                    <a:lnTo>
                      <a:pt x="147" y="707"/>
                    </a:lnTo>
                    <a:lnTo>
                      <a:pt x="94" y="732"/>
                    </a:lnTo>
                    <a:lnTo>
                      <a:pt x="60" y="707"/>
                    </a:lnTo>
                    <a:lnTo>
                      <a:pt x="46" y="628"/>
                    </a:lnTo>
                    <a:lnTo>
                      <a:pt x="0" y="594"/>
                    </a:lnTo>
                    <a:lnTo>
                      <a:pt x="7" y="556"/>
                    </a:lnTo>
                    <a:lnTo>
                      <a:pt x="41" y="534"/>
                    </a:lnTo>
                    <a:lnTo>
                      <a:pt x="53" y="516"/>
                    </a:lnTo>
                    <a:lnTo>
                      <a:pt x="46" y="477"/>
                    </a:lnTo>
                    <a:lnTo>
                      <a:pt x="67" y="450"/>
                    </a:lnTo>
                    <a:lnTo>
                      <a:pt x="75" y="418"/>
                    </a:lnTo>
                    <a:lnTo>
                      <a:pt x="75" y="386"/>
                    </a:lnTo>
                    <a:lnTo>
                      <a:pt x="101" y="377"/>
                    </a:lnTo>
                    <a:lnTo>
                      <a:pt x="119" y="359"/>
                    </a:lnTo>
                    <a:lnTo>
                      <a:pt x="147" y="286"/>
                    </a:lnTo>
                    <a:lnTo>
                      <a:pt x="206" y="242"/>
                    </a:lnTo>
                    <a:lnTo>
                      <a:pt x="200" y="201"/>
                    </a:lnTo>
                    <a:lnTo>
                      <a:pt x="160" y="189"/>
                    </a:lnTo>
                    <a:lnTo>
                      <a:pt x="119" y="183"/>
                    </a:lnTo>
                    <a:lnTo>
                      <a:pt x="94" y="176"/>
                    </a:lnTo>
                    <a:lnTo>
                      <a:pt x="75" y="142"/>
                    </a:lnTo>
                    <a:lnTo>
                      <a:pt x="41" y="157"/>
                    </a:lnTo>
                    <a:lnTo>
                      <a:pt x="34" y="157"/>
                    </a:lnTo>
                    <a:lnTo>
                      <a:pt x="34" y="135"/>
                    </a:lnTo>
                    <a:lnTo>
                      <a:pt x="46" y="103"/>
                    </a:lnTo>
                    <a:lnTo>
                      <a:pt x="41" y="39"/>
                    </a:lnTo>
                    <a:lnTo>
                      <a:pt x="67" y="25"/>
                    </a:lnTo>
                    <a:lnTo>
                      <a:pt x="106" y="32"/>
                    </a:lnTo>
                    <a:lnTo>
                      <a:pt x="140" y="0"/>
                    </a:lnTo>
                    <a:lnTo>
                      <a:pt x="181" y="39"/>
                    </a:lnTo>
                    <a:lnTo>
                      <a:pt x="228" y="51"/>
                    </a:lnTo>
                    <a:lnTo>
                      <a:pt x="281" y="64"/>
                    </a:lnTo>
                    <a:lnTo>
                      <a:pt x="327" y="84"/>
                    </a:lnTo>
                    <a:lnTo>
                      <a:pt x="368" y="110"/>
                    </a:lnTo>
                    <a:lnTo>
                      <a:pt x="428" y="110"/>
                    </a:lnTo>
                    <a:lnTo>
                      <a:pt x="521" y="150"/>
                    </a:lnTo>
                    <a:lnTo>
                      <a:pt x="547" y="157"/>
                    </a:lnTo>
                    <a:lnTo>
                      <a:pt x="569" y="183"/>
                    </a:lnTo>
                    <a:lnTo>
                      <a:pt x="581" y="194"/>
                    </a:lnTo>
                    <a:lnTo>
                      <a:pt x="635" y="235"/>
                    </a:lnTo>
                    <a:lnTo>
                      <a:pt x="670" y="249"/>
                    </a:lnTo>
                    <a:lnTo>
                      <a:pt x="695" y="254"/>
                    </a:lnTo>
                    <a:lnTo>
                      <a:pt x="722" y="249"/>
                    </a:lnTo>
                    <a:lnTo>
                      <a:pt x="748" y="274"/>
                    </a:lnTo>
                    <a:lnTo>
                      <a:pt x="768" y="286"/>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21"/>
              <p:cNvSpPr>
                <a:spLocks noChangeArrowheads="1"/>
              </p:cNvSpPr>
              <p:nvPr/>
            </p:nvSpPr>
            <p:spPr bwMode="auto">
              <a:xfrm>
                <a:off x="2902" y="2249"/>
                <a:ext cx="412" cy="213"/>
              </a:xfrm>
              <a:custGeom>
                <a:avLst/>
                <a:gdLst>
                  <a:gd name="T0" fmla="*/ 0 w 353"/>
                  <a:gd name="T1" fmla="*/ 457 h 181"/>
                  <a:gd name="T2" fmla="*/ 121 w 353"/>
                  <a:gd name="T3" fmla="*/ 791 h 181"/>
                  <a:gd name="T4" fmla="*/ 313 w 353"/>
                  <a:gd name="T5" fmla="*/ 921 h 181"/>
                  <a:gd name="T6" fmla="*/ 399 w 353"/>
                  <a:gd name="T7" fmla="*/ 921 h 181"/>
                  <a:gd name="T8" fmla="*/ 497 w 353"/>
                  <a:gd name="T9" fmla="*/ 921 h 181"/>
                  <a:gd name="T10" fmla="*/ 867 w 353"/>
                  <a:gd name="T11" fmla="*/ 681 h 181"/>
                  <a:gd name="T12" fmla="*/ 1032 w 353"/>
                  <a:gd name="T13" fmla="*/ 652 h 181"/>
                  <a:gd name="T14" fmla="*/ 1089 w 353"/>
                  <a:gd name="T15" fmla="*/ 585 h 181"/>
                  <a:gd name="T16" fmla="*/ 1189 w 353"/>
                  <a:gd name="T17" fmla="*/ 524 h 181"/>
                  <a:gd name="T18" fmla="*/ 1343 w 353"/>
                  <a:gd name="T19" fmla="*/ 492 h 181"/>
                  <a:gd name="T20" fmla="*/ 1602 w 353"/>
                  <a:gd name="T21" fmla="*/ 546 h 181"/>
                  <a:gd name="T22" fmla="*/ 1655 w 353"/>
                  <a:gd name="T23" fmla="*/ 193 h 181"/>
                  <a:gd name="T24" fmla="*/ 1602 w 353"/>
                  <a:gd name="T25" fmla="*/ 193 h 181"/>
                  <a:gd name="T26" fmla="*/ 1496 w 353"/>
                  <a:gd name="T27" fmla="*/ 88 h 181"/>
                  <a:gd name="T28" fmla="*/ 1343 w 353"/>
                  <a:gd name="T29" fmla="*/ 58 h 181"/>
                  <a:gd name="T30" fmla="*/ 1248 w 353"/>
                  <a:gd name="T31" fmla="*/ 119 h 181"/>
                  <a:gd name="T32" fmla="*/ 1057 w 353"/>
                  <a:gd name="T33" fmla="*/ 119 h 181"/>
                  <a:gd name="T34" fmla="*/ 968 w 353"/>
                  <a:gd name="T35" fmla="*/ 213 h 181"/>
                  <a:gd name="T36" fmla="*/ 776 w 353"/>
                  <a:gd name="T37" fmla="*/ 58 h 181"/>
                  <a:gd name="T38" fmla="*/ 647 w 353"/>
                  <a:gd name="T39" fmla="*/ 119 h 181"/>
                  <a:gd name="T40" fmla="*/ 455 w 353"/>
                  <a:gd name="T41" fmla="*/ 0 h 181"/>
                  <a:gd name="T42" fmla="*/ 0 w 353"/>
                  <a:gd name="T43" fmla="*/ 457 h 1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3"/>
                  <a:gd name="T67" fmla="*/ 0 h 181"/>
                  <a:gd name="T68" fmla="*/ 353 w 353"/>
                  <a:gd name="T69" fmla="*/ 181 h 1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3" h="181">
                    <a:moveTo>
                      <a:pt x="0" y="89"/>
                    </a:moveTo>
                    <a:lnTo>
                      <a:pt x="26" y="155"/>
                    </a:lnTo>
                    <a:lnTo>
                      <a:pt x="67" y="181"/>
                    </a:lnTo>
                    <a:lnTo>
                      <a:pt x="85" y="181"/>
                    </a:lnTo>
                    <a:lnTo>
                      <a:pt x="106" y="181"/>
                    </a:lnTo>
                    <a:lnTo>
                      <a:pt x="186" y="133"/>
                    </a:lnTo>
                    <a:lnTo>
                      <a:pt x="220" y="128"/>
                    </a:lnTo>
                    <a:lnTo>
                      <a:pt x="232" y="115"/>
                    </a:lnTo>
                    <a:lnTo>
                      <a:pt x="254" y="103"/>
                    </a:lnTo>
                    <a:lnTo>
                      <a:pt x="286" y="96"/>
                    </a:lnTo>
                    <a:lnTo>
                      <a:pt x="341" y="108"/>
                    </a:lnTo>
                    <a:lnTo>
                      <a:pt x="353" y="37"/>
                    </a:lnTo>
                    <a:lnTo>
                      <a:pt x="341" y="37"/>
                    </a:lnTo>
                    <a:lnTo>
                      <a:pt x="319" y="17"/>
                    </a:lnTo>
                    <a:lnTo>
                      <a:pt x="286" y="12"/>
                    </a:lnTo>
                    <a:lnTo>
                      <a:pt x="266" y="23"/>
                    </a:lnTo>
                    <a:lnTo>
                      <a:pt x="225" y="23"/>
                    </a:lnTo>
                    <a:lnTo>
                      <a:pt x="206" y="42"/>
                    </a:lnTo>
                    <a:lnTo>
                      <a:pt x="165" y="12"/>
                    </a:lnTo>
                    <a:lnTo>
                      <a:pt x="138" y="23"/>
                    </a:lnTo>
                    <a:lnTo>
                      <a:pt x="97" y="0"/>
                    </a:lnTo>
                    <a:lnTo>
                      <a:pt x="0"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22"/>
              <p:cNvSpPr>
                <a:spLocks noChangeArrowheads="1"/>
              </p:cNvSpPr>
              <p:nvPr/>
            </p:nvSpPr>
            <p:spPr bwMode="auto">
              <a:xfrm>
                <a:off x="2902" y="2249"/>
                <a:ext cx="412" cy="213"/>
              </a:xfrm>
              <a:custGeom>
                <a:avLst/>
                <a:gdLst>
                  <a:gd name="T0" fmla="*/ 0 w 353"/>
                  <a:gd name="T1" fmla="*/ 457 h 181"/>
                  <a:gd name="T2" fmla="*/ 121 w 353"/>
                  <a:gd name="T3" fmla="*/ 791 h 181"/>
                  <a:gd name="T4" fmla="*/ 313 w 353"/>
                  <a:gd name="T5" fmla="*/ 921 h 181"/>
                  <a:gd name="T6" fmla="*/ 399 w 353"/>
                  <a:gd name="T7" fmla="*/ 921 h 181"/>
                  <a:gd name="T8" fmla="*/ 497 w 353"/>
                  <a:gd name="T9" fmla="*/ 921 h 181"/>
                  <a:gd name="T10" fmla="*/ 867 w 353"/>
                  <a:gd name="T11" fmla="*/ 681 h 181"/>
                  <a:gd name="T12" fmla="*/ 1032 w 353"/>
                  <a:gd name="T13" fmla="*/ 652 h 181"/>
                  <a:gd name="T14" fmla="*/ 1089 w 353"/>
                  <a:gd name="T15" fmla="*/ 585 h 181"/>
                  <a:gd name="T16" fmla="*/ 1189 w 353"/>
                  <a:gd name="T17" fmla="*/ 524 h 181"/>
                  <a:gd name="T18" fmla="*/ 1343 w 353"/>
                  <a:gd name="T19" fmla="*/ 492 h 181"/>
                  <a:gd name="T20" fmla="*/ 1602 w 353"/>
                  <a:gd name="T21" fmla="*/ 546 h 181"/>
                  <a:gd name="T22" fmla="*/ 1655 w 353"/>
                  <a:gd name="T23" fmla="*/ 193 h 181"/>
                  <a:gd name="T24" fmla="*/ 1602 w 353"/>
                  <a:gd name="T25" fmla="*/ 193 h 181"/>
                  <a:gd name="T26" fmla="*/ 1496 w 353"/>
                  <a:gd name="T27" fmla="*/ 88 h 181"/>
                  <a:gd name="T28" fmla="*/ 1343 w 353"/>
                  <a:gd name="T29" fmla="*/ 58 h 181"/>
                  <a:gd name="T30" fmla="*/ 1248 w 353"/>
                  <a:gd name="T31" fmla="*/ 119 h 181"/>
                  <a:gd name="T32" fmla="*/ 1057 w 353"/>
                  <a:gd name="T33" fmla="*/ 119 h 181"/>
                  <a:gd name="T34" fmla="*/ 968 w 353"/>
                  <a:gd name="T35" fmla="*/ 213 h 181"/>
                  <a:gd name="T36" fmla="*/ 776 w 353"/>
                  <a:gd name="T37" fmla="*/ 58 h 181"/>
                  <a:gd name="T38" fmla="*/ 647 w 353"/>
                  <a:gd name="T39" fmla="*/ 119 h 181"/>
                  <a:gd name="T40" fmla="*/ 455 w 353"/>
                  <a:gd name="T41" fmla="*/ 0 h 181"/>
                  <a:gd name="T42" fmla="*/ 0 w 353"/>
                  <a:gd name="T43" fmla="*/ 457 h 1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3"/>
                  <a:gd name="T67" fmla="*/ 0 h 181"/>
                  <a:gd name="T68" fmla="*/ 353 w 353"/>
                  <a:gd name="T69" fmla="*/ 181 h 1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3" h="181">
                    <a:moveTo>
                      <a:pt x="0" y="89"/>
                    </a:moveTo>
                    <a:lnTo>
                      <a:pt x="26" y="155"/>
                    </a:lnTo>
                    <a:lnTo>
                      <a:pt x="67" y="181"/>
                    </a:lnTo>
                    <a:lnTo>
                      <a:pt x="85" y="181"/>
                    </a:lnTo>
                    <a:lnTo>
                      <a:pt x="106" y="181"/>
                    </a:lnTo>
                    <a:lnTo>
                      <a:pt x="186" y="133"/>
                    </a:lnTo>
                    <a:lnTo>
                      <a:pt x="220" y="128"/>
                    </a:lnTo>
                    <a:lnTo>
                      <a:pt x="232" y="115"/>
                    </a:lnTo>
                    <a:lnTo>
                      <a:pt x="254" y="103"/>
                    </a:lnTo>
                    <a:lnTo>
                      <a:pt x="286" y="96"/>
                    </a:lnTo>
                    <a:lnTo>
                      <a:pt x="341" y="108"/>
                    </a:lnTo>
                    <a:lnTo>
                      <a:pt x="353" y="37"/>
                    </a:lnTo>
                    <a:lnTo>
                      <a:pt x="341" y="37"/>
                    </a:lnTo>
                    <a:lnTo>
                      <a:pt x="319" y="17"/>
                    </a:lnTo>
                    <a:lnTo>
                      <a:pt x="286" y="12"/>
                    </a:lnTo>
                    <a:lnTo>
                      <a:pt x="266" y="23"/>
                    </a:lnTo>
                    <a:lnTo>
                      <a:pt x="225" y="23"/>
                    </a:lnTo>
                    <a:lnTo>
                      <a:pt x="206" y="42"/>
                    </a:lnTo>
                    <a:lnTo>
                      <a:pt x="165" y="12"/>
                    </a:lnTo>
                    <a:lnTo>
                      <a:pt x="138" y="23"/>
                    </a:lnTo>
                    <a:lnTo>
                      <a:pt x="97" y="0"/>
                    </a:lnTo>
                    <a:lnTo>
                      <a:pt x="0" y="89"/>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23"/>
              <p:cNvSpPr>
                <a:spLocks noChangeArrowheads="1"/>
              </p:cNvSpPr>
              <p:nvPr/>
            </p:nvSpPr>
            <p:spPr bwMode="auto">
              <a:xfrm>
                <a:off x="3142" y="1500"/>
                <a:ext cx="373" cy="287"/>
              </a:xfrm>
              <a:custGeom>
                <a:avLst/>
                <a:gdLst>
                  <a:gd name="T0" fmla="*/ 30 w 320"/>
                  <a:gd name="T1" fmla="*/ 266 h 244"/>
                  <a:gd name="T2" fmla="*/ 65 w 320"/>
                  <a:gd name="T3" fmla="*/ 394 h 244"/>
                  <a:gd name="T4" fmla="*/ 0 w 320"/>
                  <a:gd name="T5" fmla="*/ 566 h 244"/>
                  <a:gd name="T6" fmla="*/ 147 w 320"/>
                  <a:gd name="T7" fmla="*/ 566 h 244"/>
                  <a:gd name="T8" fmla="*/ 191 w 320"/>
                  <a:gd name="T9" fmla="*/ 599 h 244"/>
                  <a:gd name="T10" fmla="*/ 281 w 320"/>
                  <a:gd name="T11" fmla="*/ 634 h 244"/>
                  <a:gd name="T12" fmla="*/ 336 w 320"/>
                  <a:gd name="T13" fmla="*/ 634 h 244"/>
                  <a:gd name="T14" fmla="*/ 437 w 320"/>
                  <a:gd name="T15" fmla="*/ 634 h 244"/>
                  <a:gd name="T16" fmla="*/ 470 w 320"/>
                  <a:gd name="T17" fmla="*/ 634 h 244"/>
                  <a:gd name="T18" fmla="*/ 527 w 320"/>
                  <a:gd name="T19" fmla="*/ 756 h 244"/>
                  <a:gd name="T20" fmla="*/ 498 w 320"/>
                  <a:gd name="T21" fmla="*/ 827 h 244"/>
                  <a:gd name="T22" fmla="*/ 498 w 320"/>
                  <a:gd name="T23" fmla="*/ 900 h 244"/>
                  <a:gd name="T24" fmla="*/ 527 w 320"/>
                  <a:gd name="T25" fmla="*/ 933 h 244"/>
                  <a:gd name="T26" fmla="*/ 582 w 320"/>
                  <a:gd name="T27" fmla="*/ 973 h 244"/>
                  <a:gd name="T28" fmla="*/ 705 w 320"/>
                  <a:gd name="T29" fmla="*/ 1097 h 244"/>
                  <a:gd name="T30" fmla="*/ 739 w 320"/>
                  <a:gd name="T31" fmla="*/ 1188 h 244"/>
                  <a:gd name="T32" fmla="*/ 839 w 320"/>
                  <a:gd name="T33" fmla="*/ 1239 h 244"/>
                  <a:gd name="T34" fmla="*/ 896 w 320"/>
                  <a:gd name="T35" fmla="*/ 1188 h 244"/>
                  <a:gd name="T36" fmla="*/ 952 w 320"/>
                  <a:gd name="T37" fmla="*/ 1188 h 244"/>
                  <a:gd name="T38" fmla="*/ 1014 w 320"/>
                  <a:gd name="T39" fmla="*/ 1126 h 244"/>
                  <a:gd name="T40" fmla="*/ 1056 w 320"/>
                  <a:gd name="T41" fmla="*/ 1154 h 244"/>
                  <a:gd name="T42" fmla="*/ 1110 w 320"/>
                  <a:gd name="T43" fmla="*/ 1126 h 244"/>
                  <a:gd name="T44" fmla="*/ 1090 w 320"/>
                  <a:gd name="T45" fmla="*/ 1064 h 244"/>
                  <a:gd name="T46" fmla="*/ 1147 w 320"/>
                  <a:gd name="T47" fmla="*/ 1064 h 244"/>
                  <a:gd name="T48" fmla="*/ 1206 w 320"/>
                  <a:gd name="T49" fmla="*/ 996 h 244"/>
                  <a:gd name="T50" fmla="*/ 1302 w 320"/>
                  <a:gd name="T51" fmla="*/ 1032 h 244"/>
                  <a:gd name="T52" fmla="*/ 1337 w 320"/>
                  <a:gd name="T53" fmla="*/ 1032 h 244"/>
                  <a:gd name="T54" fmla="*/ 1262 w 320"/>
                  <a:gd name="T55" fmla="*/ 933 h 244"/>
                  <a:gd name="T56" fmla="*/ 1302 w 320"/>
                  <a:gd name="T57" fmla="*/ 795 h 244"/>
                  <a:gd name="T58" fmla="*/ 1302 w 320"/>
                  <a:gd name="T59" fmla="*/ 634 h 244"/>
                  <a:gd name="T60" fmla="*/ 1364 w 320"/>
                  <a:gd name="T61" fmla="*/ 599 h 244"/>
                  <a:gd name="T62" fmla="*/ 1393 w 320"/>
                  <a:gd name="T63" fmla="*/ 535 h 244"/>
                  <a:gd name="T64" fmla="*/ 1455 w 320"/>
                  <a:gd name="T65" fmla="*/ 535 h 244"/>
                  <a:gd name="T66" fmla="*/ 1483 w 320"/>
                  <a:gd name="T67" fmla="*/ 423 h 244"/>
                  <a:gd name="T68" fmla="*/ 1419 w 320"/>
                  <a:gd name="T69" fmla="*/ 423 h 244"/>
                  <a:gd name="T70" fmla="*/ 1393 w 320"/>
                  <a:gd name="T71" fmla="*/ 360 h 244"/>
                  <a:gd name="T72" fmla="*/ 1419 w 320"/>
                  <a:gd name="T73" fmla="*/ 335 h 244"/>
                  <a:gd name="T74" fmla="*/ 1455 w 320"/>
                  <a:gd name="T75" fmla="*/ 296 h 244"/>
                  <a:gd name="T76" fmla="*/ 1364 w 320"/>
                  <a:gd name="T77" fmla="*/ 266 h 244"/>
                  <a:gd name="T78" fmla="*/ 1262 w 320"/>
                  <a:gd name="T79" fmla="*/ 172 h 244"/>
                  <a:gd name="T80" fmla="*/ 1147 w 320"/>
                  <a:gd name="T81" fmla="*/ 104 h 244"/>
                  <a:gd name="T82" fmla="*/ 1014 w 320"/>
                  <a:gd name="T83" fmla="*/ 104 h 244"/>
                  <a:gd name="T84" fmla="*/ 952 w 320"/>
                  <a:gd name="T85" fmla="*/ 0 h 244"/>
                  <a:gd name="T86" fmla="*/ 929 w 320"/>
                  <a:gd name="T87" fmla="*/ 0 h 244"/>
                  <a:gd name="T88" fmla="*/ 868 w 320"/>
                  <a:gd name="T89" fmla="*/ 65 h 244"/>
                  <a:gd name="T90" fmla="*/ 805 w 320"/>
                  <a:gd name="T91" fmla="*/ 104 h 244"/>
                  <a:gd name="T92" fmla="*/ 657 w 320"/>
                  <a:gd name="T93" fmla="*/ 65 h 244"/>
                  <a:gd name="T94" fmla="*/ 498 w 320"/>
                  <a:gd name="T95" fmla="*/ 65 h 244"/>
                  <a:gd name="T96" fmla="*/ 437 w 320"/>
                  <a:gd name="T97" fmla="*/ 104 h 244"/>
                  <a:gd name="T98" fmla="*/ 403 w 320"/>
                  <a:gd name="T99" fmla="*/ 65 h 244"/>
                  <a:gd name="T100" fmla="*/ 281 w 320"/>
                  <a:gd name="T101" fmla="*/ 104 h 244"/>
                  <a:gd name="T102" fmla="*/ 121 w 320"/>
                  <a:gd name="T103" fmla="*/ 199 h 244"/>
                  <a:gd name="T104" fmla="*/ 65 w 320"/>
                  <a:gd name="T105" fmla="*/ 266 h 244"/>
                  <a:gd name="T106" fmla="*/ 30 w 320"/>
                  <a:gd name="T107" fmla="*/ 266 h 2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0"/>
                  <a:gd name="T163" fmla="*/ 0 h 244"/>
                  <a:gd name="T164" fmla="*/ 320 w 320"/>
                  <a:gd name="T165" fmla="*/ 244 h 2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0" h="244">
                    <a:moveTo>
                      <a:pt x="7" y="52"/>
                    </a:moveTo>
                    <a:lnTo>
                      <a:pt x="14" y="78"/>
                    </a:lnTo>
                    <a:lnTo>
                      <a:pt x="0" y="112"/>
                    </a:lnTo>
                    <a:lnTo>
                      <a:pt x="33" y="112"/>
                    </a:lnTo>
                    <a:lnTo>
                      <a:pt x="41" y="118"/>
                    </a:lnTo>
                    <a:lnTo>
                      <a:pt x="60" y="125"/>
                    </a:lnTo>
                    <a:lnTo>
                      <a:pt x="73" y="125"/>
                    </a:lnTo>
                    <a:lnTo>
                      <a:pt x="94" y="125"/>
                    </a:lnTo>
                    <a:lnTo>
                      <a:pt x="101" y="125"/>
                    </a:lnTo>
                    <a:lnTo>
                      <a:pt x="113" y="150"/>
                    </a:lnTo>
                    <a:lnTo>
                      <a:pt x="107" y="162"/>
                    </a:lnTo>
                    <a:lnTo>
                      <a:pt x="107" y="178"/>
                    </a:lnTo>
                    <a:lnTo>
                      <a:pt x="113" y="184"/>
                    </a:lnTo>
                    <a:lnTo>
                      <a:pt x="126" y="191"/>
                    </a:lnTo>
                    <a:lnTo>
                      <a:pt x="153" y="216"/>
                    </a:lnTo>
                    <a:lnTo>
                      <a:pt x="160" y="235"/>
                    </a:lnTo>
                    <a:lnTo>
                      <a:pt x="181" y="244"/>
                    </a:lnTo>
                    <a:lnTo>
                      <a:pt x="194" y="235"/>
                    </a:lnTo>
                    <a:lnTo>
                      <a:pt x="206" y="235"/>
                    </a:lnTo>
                    <a:lnTo>
                      <a:pt x="220" y="222"/>
                    </a:lnTo>
                    <a:lnTo>
                      <a:pt x="228" y="228"/>
                    </a:lnTo>
                    <a:lnTo>
                      <a:pt x="240" y="222"/>
                    </a:lnTo>
                    <a:lnTo>
                      <a:pt x="235" y="210"/>
                    </a:lnTo>
                    <a:lnTo>
                      <a:pt x="247" y="210"/>
                    </a:lnTo>
                    <a:lnTo>
                      <a:pt x="261" y="196"/>
                    </a:lnTo>
                    <a:lnTo>
                      <a:pt x="281" y="203"/>
                    </a:lnTo>
                    <a:lnTo>
                      <a:pt x="288" y="203"/>
                    </a:lnTo>
                    <a:lnTo>
                      <a:pt x="273" y="184"/>
                    </a:lnTo>
                    <a:lnTo>
                      <a:pt x="281" y="157"/>
                    </a:lnTo>
                    <a:lnTo>
                      <a:pt x="281" y="125"/>
                    </a:lnTo>
                    <a:lnTo>
                      <a:pt x="295" y="118"/>
                    </a:lnTo>
                    <a:lnTo>
                      <a:pt x="300" y="105"/>
                    </a:lnTo>
                    <a:lnTo>
                      <a:pt x="314" y="105"/>
                    </a:lnTo>
                    <a:lnTo>
                      <a:pt x="320" y="84"/>
                    </a:lnTo>
                    <a:lnTo>
                      <a:pt x="307" y="84"/>
                    </a:lnTo>
                    <a:lnTo>
                      <a:pt x="300" y="71"/>
                    </a:lnTo>
                    <a:lnTo>
                      <a:pt x="307" y="66"/>
                    </a:lnTo>
                    <a:lnTo>
                      <a:pt x="314" y="59"/>
                    </a:lnTo>
                    <a:lnTo>
                      <a:pt x="295" y="52"/>
                    </a:lnTo>
                    <a:lnTo>
                      <a:pt x="273" y="34"/>
                    </a:lnTo>
                    <a:lnTo>
                      <a:pt x="247" y="20"/>
                    </a:lnTo>
                    <a:lnTo>
                      <a:pt x="220" y="20"/>
                    </a:lnTo>
                    <a:lnTo>
                      <a:pt x="206" y="0"/>
                    </a:lnTo>
                    <a:lnTo>
                      <a:pt x="201" y="0"/>
                    </a:lnTo>
                    <a:lnTo>
                      <a:pt x="188" y="13"/>
                    </a:lnTo>
                    <a:lnTo>
                      <a:pt x="174" y="20"/>
                    </a:lnTo>
                    <a:lnTo>
                      <a:pt x="142" y="13"/>
                    </a:lnTo>
                    <a:lnTo>
                      <a:pt x="107" y="13"/>
                    </a:lnTo>
                    <a:lnTo>
                      <a:pt x="94" y="20"/>
                    </a:lnTo>
                    <a:lnTo>
                      <a:pt x="87" y="13"/>
                    </a:lnTo>
                    <a:lnTo>
                      <a:pt x="60" y="20"/>
                    </a:lnTo>
                    <a:lnTo>
                      <a:pt x="26" y="39"/>
                    </a:lnTo>
                    <a:lnTo>
                      <a:pt x="14" y="52"/>
                    </a:lnTo>
                    <a:lnTo>
                      <a:pt x="7"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24"/>
              <p:cNvSpPr>
                <a:spLocks noChangeArrowheads="1"/>
              </p:cNvSpPr>
              <p:nvPr/>
            </p:nvSpPr>
            <p:spPr bwMode="auto">
              <a:xfrm>
                <a:off x="3142" y="1500"/>
                <a:ext cx="373" cy="287"/>
              </a:xfrm>
              <a:custGeom>
                <a:avLst/>
                <a:gdLst>
                  <a:gd name="T0" fmla="*/ 30 w 320"/>
                  <a:gd name="T1" fmla="*/ 266 h 244"/>
                  <a:gd name="T2" fmla="*/ 65 w 320"/>
                  <a:gd name="T3" fmla="*/ 394 h 244"/>
                  <a:gd name="T4" fmla="*/ 0 w 320"/>
                  <a:gd name="T5" fmla="*/ 566 h 244"/>
                  <a:gd name="T6" fmla="*/ 147 w 320"/>
                  <a:gd name="T7" fmla="*/ 566 h 244"/>
                  <a:gd name="T8" fmla="*/ 191 w 320"/>
                  <a:gd name="T9" fmla="*/ 599 h 244"/>
                  <a:gd name="T10" fmla="*/ 281 w 320"/>
                  <a:gd name="T11" fmla="*/ 634 h 244"/>
                  <a:gd name="T12" fmla="*/ 336 w 320"/>
                  <a:gd name="T13" fmla="*/ 634 h 244"/>
                  <a:gd name="T14" fmla="*/ 437 w 320"/>
                  <a:gd name="T15" fmla="*/ 634 h 244"/>
                  <a:gd name="T16" fmla="*/ 470 w 320"/>
                  <a:gd name="T17" fmla="*/ 634 h 244"/>
                  <a:gd name="T18" fmla="*/ 527 w 320"/>
                  <a:gd name="T19" fmla="*/ 756 h 244"/>
                  <a:gd name="T20" fmla="*/ 498 w 320"/>
                  <a:gd name="T21" fmla="*/ 827 h 244"/>
                  <a:gd name="T22" fmla="*/ 498 w 320"/>
                  <a:gd name="T23" fmla="*/ 900 h 244"/>
                  <a:gd name="T24" fmla="*/ 527 w 320"/>
                  <a:gd name="T25" fmla="*/ 933 h 244"/>
                  <a:gd name="T26" fmla="*/ 582 w 320"/>
                  <a:gd name="T27" fmla="*/ 973 h 244"/>
                  <a:gd name="T28" fmla="*/ 705 w 320"/>
                  <a:gd name="T29" fmla="*/ 1097 h 244"/>
                  <a:gd name="T30" fmla="*/ 739 w 320"/>
                  <a:gd name="T31" fmla="*/ 1188 h 244"/>
                  <a:gd name="T32" fmla="*/ 839 w 320"/>
                  <a:gd name="T33" fmla="*/ 1239 h 244"/>
                  <a:gd name="T34" fmla="*/ 896 w 320"/>
                  <a:gd name="T35" fmla="*/ 1188 h 244"/>
                  <a:gd name="T36" fmla="*/ 952 w 320"/>
                  <a:gd name="T37" fmla="*/ 1188 h 244"/>
                  <a:gd name="T38" fmla="*/ 1014 w 320"/>
                  <a:gd name="T39" fmla="*/ 1126 h 244"/>
                  <a:gd name="T40" fmla="*/ 1056 w 320"/>
                  <a:gd name="T41" fmla="*/ 1154 h 244"/>
                  <a:gd name="T42" fmla="*/ 1110 w 320"/>
                  <a:gd name="T43" fmla="*/ 1126 h 244"/>
                  <a:gd name="T44" fmla="*/ 1090 w 320"/>
                  <a:gd name="T45" fmla="*/ 1064 h 244"/>
                  <a:gd name="T46" fmla="*/ 1147 w 320"/>
                  <a:gd name="T47" fmla="*/ 1064 h 244"/>
                  <a:gd name="T48" fmla="*/ 1206 w 320"/>
                  <a:gd name="T49" fmla="*/ 996 h 244"/>
                  <a:gd name="T50" fmla="*/ 1302 w 320"/>
                  <a:gd name="T51" fmla="*/ 1032 h 244"/>
                  <a:gd name="T52" fmla="*/ 1337 w 320"/>
                  <a:gd name="T53" fmla="*/ 1032 h 244"/>
                  <a:gd name="T54" fmla="*/ 1262 w 320"/>
                  <a:gd name="T55" fmla="*/ 933 h 244"/>
                  <a:gd name="T56" fmla="*/ 1302 w 320"/>
                  <a:gd name="T57" fmla="*/ 795 h 244"/>
                  <a:gd name="T58" fmla="*/ 1302 w 320"/>
                  <a:gd name="T59" fmla="*/ 634 h 244"/>
                  <a:gd name="T60" fmla="*/ 1364 w 320"/>
                  <a:gd name="T61" fmla="*/ 599 h 244"/>
                  <a:gd name="T62" fmla="*/ 1393 w 320"/>
                  <a:gd name="T63" fmla="*/ 535 h 244"/>
                  <a:gd name="T64" fmla="*/ 1455 w 320"/>
                  <a:gd name="T65" fmla="*/ 535 h 244"/>
                  <a:gd name="T66" fmla="*/ 1483 w 320"/>
                  <a:gd name="T67" fmla="*/ 423 h 244"/>
                  <a:gd name="T68" fmla="*/ 1419 w 320"/>
                  <a:gd name="T69" fmla="*/ 423 h 244"/>
                  <a:gd name="T70" fmla="*/ 1393 w 320"/>
                  <a:gd name="T71" fmla="*/ 360 h 244"/>
                  <a:gd name="T72" fmla="*/ 1419 w 320"/>
                  <a:gd name="T73" fmla="*/ 335 h 244"/>
                  <a:gd name="T74" fmla="*/ 1455 w 320"/>
                  <a:gd name="T75" fmla="*/ 296 h 244"/>
                  <a:gd name="T76" fmla="*/ 1364 w 320"/>
                  <a:gd name="T77" fmla="*/ 266 h 244"/>
                  <a:gd name="T78" fmla="*/ 1262 w 320"/>
                  <a:gd name="T79" fmla="*/ 172 h 244"/>
                  <a:gd name="T80" fmla="*/ 1147 w 320"/>
                  <a:gd name="T81" fmla="*/ 104 h 244"/>
                  <a:gd name="T82" fmla="*/ 1014 w 320"/>
                  <a:gd name="T83" fmla="*/ 104 h 244"/>
                  <a:gd name="T84" fmla="*/ 952 w 320"/>
                  <a:gd name="T85" fmla="*/ 0 h 244"/>
                  <a:gd name="T86" fmla="*/ 929 w 320"/>
                  <a:gd name="T87" fmla="*/ 0 h 244"/>
                  <a:gd name="T88" fmla="*/ 868 w 320"/>
                  <a:gd name="T89" fmla="*/ 65 h 244"/>
                  <a:gd name="T90" fmla="*/ 805 w 320"/>
                  <a:gd name="T91" fmla="*/ 104 h 244"/>
                  <a:gd name="T92" fmla="*/ 657 w 320"/>
                  <a:gd name="T93" fmla="*/ 65 h 244"/>
                  <a:gd name="T94" fmla="*/ 498 w 320"/>
                  <a:gd name="T95" fmla="*/ 65 h 244"/>
                  <a:gd name="T96" fmla="*/ 437 w 320"/>
                  <a:gd name="T97" fmla="*/ 104 h 244"/>
                  <a:gd name="T98" fmla="*/ 403 w 320"/>
                  <a:gd name="T99" fmla="*/ 65 h 244"/>
                  <a:gd name="T100" fmla="*/ 281 w 320"/>
                  <a:gd name="T101" fmla="*/ 104 h 244"/>
                  <a:gd name="T102" fmla="*/ 121 w 320"/>
                  <a:gd name="T103" fmla="*/ 199 h 244"/>
                  <a:gd name="T104" fmla="*/ 65 w 320"/>
                  <a:gd name="T105" fmla="*/ 266 h 244"/>
                  <a:gd name="T106" fmla="*/ 30 w 320"/>
                  <a:gd name="T107" fmla="*/ 266 h 2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0"/>
                  <a:gd name="T163" fmla="*/ 0 h 244"/>
                  <a:gd name="T164" fmla="*/ 320 w 320"/>
                  <a:gd name="T165" fmla="*/ 244 h 2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0" h="244">
                    <a:moveTo>
                      <a:pt x="7" y="52"/>
                    </a:moveTo>
                    <a:lnTo>
                      <a:pt x="14" y="78"/>
                    </a:lnTo>
                    <a:lnTo>
                      <a:pt x="0" y="112"/>
                    </a:lnTo>
                    <a:lnTo>
                      <a:pt x="33" y="112"/>
                    </a:lnTo>
                    <a:lnTo>
                      <a:pt x="41" y="118"/>
                    </a:lnTo>
                    <a:lnTo>
                      <a:pt x="60" y="125"/>
                    </a:lnTo>
                    <a:lnTo>
                      <a:pt x="73" y="125"/>
                    </a:lnTo>
                    <a:lnTo>
                      <a:pt x="94" y="125"/>
                    </a:lnTo>
                    <a:lnTo>
                      <a:pt x="101" y="125"/>
                    </a:lnTo>
                    <a:lnTo>
                      <a:pt x="113" y="150"/>
                    </a:lnTo>
                    <a:lnTo>
                      <a:pt x="107" y="162"/>
                    </a:lnTo>
                    <a:lnTo>
                      <a:pt x="107" y="178"/>
                    </a:lnTo>
                    <a:lnTo>
                      <a:pt x="113" y="184"/>
                    </a:lnTo>
                    <a:lnTo>
                      <a:pt x="126" y="191"/>
                    </a:lnTo>
                    <a:lnTo>
                      <a:pt x="153" y="216"/>
                    </a:lnTo>
                    <a:lnTo>
                      <a:pt x="160" y="235"/>
                    </a:lnTo>
                    <a:lnTo>
                      <a:pt x="181" y="244"/>
                    </a:lnTo>
                    <a:lnTo>
                      <a:pt x="194" y="235"/>
                    </a:lnTo>
                    <a:lnTo>
                      <a:pt x="206" y="235"/>
                    </a:lnTo>
                    <a:lnTo>
                      <a:pt x="220" y="222"/>
                    </a:lnTo>
                    <a:lnTo>
                      <a:pt x="228" y="228"/>
                    </a:lnTo>
                    <a:lnTo>
                      <a:pt x="240" y="222"/>
                    </a:lnTo>
                    <a:lnTo>
                      <a:pt x="235" y="210"/>
                    </a:lnTo>
                    <a:lnTo>
                      <a:pt x="247" y="210"/>
                    </a:lnTo>
                    <a:lnTo>
                      <a:pt x="261" y="196"/>
                    </a:lnTo>
                    <a:lnTo>
                      <a:pt x="281" y="203"/>
                    </a:lnTo>
                    <a:lnTo>
                      <a:pt x="288" y="203"/>
                    </a:lnTo>
                    <a:lnTo>
                      <a:pt x="273" y="184"/>
                    </a:lnTo>
                    <a:lnTo>
                      <a:pt x="281" y="157"/>
                    </a:lnTo>
                    <a:lnTo>
                      <a:pt x="281" y="125"/>
                    </a:lnTo>
                    <a:lnTo>
                      <a:pt x="295" y="118"/>
                    </a:lnTo>
                    <a:lnTo>
                      <a:pt x="300" y="105"/>
                    </a:lnTo>
                    <a:lnTo>
                      <a:pt x="314" y="105"/>
                    </a:lnTo>
                    <a:lnTo>
                      <a:pt x="320" y="84"/>
                    </a:lnTo>
                    <a:lnTo>
                      <a:pt x="307" y="84"/>
                    </a:lnTo>
                    <a:lnTo>
                      <a:pt x="300" y="71"/>
                    </a:lnTo>
                    <a:lnTo>
                      <a:pt x="307" y="66"/>
                    </a:lnTo>
                    <a:lnTo>
                      <a:pt x="314" y="59"/>
                    </a:lnTo>
                    <a:lnTo>
                      <a:pt x="295" y="52"/>
                    </a:lnTo>
                    <a:lnTo>
                      <a:pt x="273" y="34"/>
                    </a:lnTo>
                    <a:lnTo>
                      <a:pt x="247" y="20"/>
                    </a:lnTo>
                    <a:lnTo>
                      <a:pt x="220" y="20"/>
                    </a:lnTo>
                    <a:lnTo>
                      <a:pt x="206" y="0"/>
                    </a:lnTo>
                    <a:lnTo>
                      <a:pt x="201" y="0"/>
                    </a:lnTo>
                    <a:lnTo>
                      <a:pt x="188" y="13"/>
                    </a:lnTo>
                    <a:lnTo>
                      <a:pt x="174" y="20"/>
                    </a:lnTo>
                    <a:lnTo>
                      <a:pt x="142" y="13"/>
                    </a:lnTo>
                    <a:lnTo>
                      <a:pt x="107" y="13"/>
                    </a:lnTo>
                    <a:lnTo>
                      <a:pt x="94" y="20"/>
                    </a:lnTo>
                    <a:lnTo>
                      <a:pt x="87" y="13"/>
                    </a:lnTo>
                    <a:lnTo>
                      <a:pt x="60" y="20"/>
                    </a:lnTo>
                    <a:lnTo>
                      <a:pt x="26" y="39"/>
                    </a:lnTo>
                    <a:lnTo>
                      <a:pt x="14" y="52"/>
                    </a:lnTo>
                    <a:lnTo>
                      <a:pt x="7" y="52"/>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25"/>
              <p:cNvSpPr>
                <a:spLocks noChangeArrowheads="1"/>
              </p:cNvSpPr>
              <p:nvPr/>
            </p:nvSpPr>
            <p:spPr bwMode="auto">
              <a:xfrm>
                <a:off x="2963" y="1355"/>
                <a:ext cx="62" cy="100"/>
              </a:xfrm>
              <a:custGeom>
                <a:avLst/>
                <a:gdLst>
                  <a:gd name="T0" fmla="*/ 0 w 53"/>
                  <a:gd name="T1" fmla="*/ 227 h 85"/>
                  <a:gd name="T2" fmla="*/ 34 w 53"/>
                  <a:gd name="T3" fmla="*/ 434 h 85"/>
                  <a:gd name="T4" fmla="*/ 151 w 53"/>
                  <a:gd name="T5" fmla="*/ 335 h 85"/>
                  <a:gd name="T6" fmla="*/ 151 w 53"/>
                  <a:gd name="T7" fmla="*/ 131 h 85"/>
                  <a:gd name="T8" fmla="*/ 255 w 53"/>
                  <a:gd name="T9" fmla="*/ 0 h 85"/>
                  <a:gd name="T10" fmla="*/ 66 w 53"/>
                  <a:gd name="T11" fmla="*/ 94 h 85"/>
                  <a:gd name="T12" fmla="*/ 0 w 53"/>
                  <a:gd name="T13" fmla="*/ 227 h 85"/>
                  <a:gd name="T14" fmla="*/ 0 60000 65536"/>
                  <a:gd name="T15" fmla="*/ 0 60000 65536"/>
                  <a:gd name="T16" fmla="*/ 0 60000 65536"/>
                  <a:gd name="T17" fmla="*/ 0 60000 65536"/>
                  <a:gd name="T18" fmla="*/ 0 60000 65536"/>
                  <a:gd name="T19" fmla="*/ 0 60000 65536"/>
                  <a:gd name="T20" fmla="*/ 0 60000 65536"/>
                  <a:gd name="T21" fmla="*/ 0 w 53"/>
                  <a:gd name="T22" fmla="*/ 0 h 85"/>
                  <a:gd name="T23" fmla="*/ 53 w 5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85">
                    <a:moveTo>
                      <a:pt x="0" y="44"/>
                    </a:moveTo>
                    <a:lnTo>
                      <a:pt x="7" y="85"/>
                    </a:lnTo>
                    <a:lnTo>
                      <a:pt x="32" y="66"/>
                    </a:lnTo>
                    <a:lnTo>
                      <a:pt x="32" y="26"/>
                    </a:lnTo>
                    <a:lnTo>
                      <a:pt x="53" y="0"/>
                    </a:lnTo>
                    <a:lnTo>
                      <a:pt x="14" y="19"/>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26"/>
              <p:cNvSpPr>
                <a:spLocks noChangeArrowheads="1"/>
              </p:cNvSpPr>
              <p:nvPr/>
            </p:nvSpPr>
            <p:spPr bwMode="auto">
              <a:xfrm>
                <a:off x="2963" y="1355"/>
                <a:ext cx="62" cy="100"/>
              </a:xfrm>
              <a:custGeom>
                <a:avLst/>
                <a:gdLst>
                  <a:gd name="T0" fmla="*/ 0 w 53"/>
                  <a:gd name="T1" fmla="*/ 227 h 85"/>
                  <a:gd name="T2" fmla="*/ 34 w 53"/>
                  <a:gd name="T3" fmla="*/ 434 h 85"/>
                  <a:gd name="T4" fmla="*/ 151 w 53"/>
                  <a:gd name="T5" fmla="*/ 335 h 85"/>
                  <a:gd name="T6" fmla="*/ 151 w 53"/>
                  <a:gd name="T7" fmla="*/ 131 h 85"/>
                  <a:gd name="T8" fmla="*/ 255 w 53"/>
                  <a:gd name="T9" fmla="*/ 0 h 85"/>
                  <a:gd name="T10" fmla="*/ 66 w 53"/>
                  <a:gd name="T11" fmla="*/ 94 h 85"/>
                  <a:gd name="T12" fmla="*/ 0 w 53"/>
                  <a:gd name="T13" fmla="*/ 227 h 85"/>
                  <a:gd name="T14" fmla="*/ 0 60000 65536"/>
                  <a:gd name="T15" fmla="*/ 0 60000 65536"/>
                  <a:gd name="T16" fmla="*/ 0 60000 65536"/>
                  <a:gd name="T17" fmla="*/ 0 60000 65536"/>
                  <a:gd name="T18" fmla="*/ 0 60000 65536"/>
                  <a:gd name="T19" fmla="*/ 0 60000 65536"/>
                  <a:gd name="T20" fmla="*/ 0 60000 65536"/>
                  <a:gd name="T21" fmla="*/ 0 w 53"/>
                  <a:gd name="T22" fmla="*/ 0 h 85"/>
                  <a:gd name="T23" fmla="*/ 53 w 5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85">
                    <a:moveTo>
                      <a:pt x="0" y="44"/>
                    </a:moveTo>
                    <a:lnTo>
                      <a:pt x="7" y="85"/>
                    </a:lnTo>
                    <a:lnTo>
                      <a:pt x="32" y="66"/>
                    </a:lnTo>
                    <a:lnTo>
                      <a:pt x="32" y="26"/>
                    </a:lnTo>
                    <a:lnTo>
                      <a:pt x="53" y="0"/>
                    </a:lnTo>
                    <a:lnTo>
                      <a:pt x="14" y="19"/>
                    </a:lnTo>
                    <a:lnTo>
                      <a:pt x="0" y="44"/>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27"/>
              <p:cNvSpPr>
                <a:spLocks noChangeArrowheads="1"/>
              </p:cNvSpPr>
              <p:nvPr/>
            </p:nvSpPr>
            <p:spPr bwMode="auto">
              <a:xfrm>
                <a:off x="3172" y="1270"/>
                <a:ext cx="80" cy="53"/>
              </a:xfrm>
              <a:custGeom>
                <a:avLst/>
                <a:gdLst>
                  <a:gd name="T0" fmla="*/ 0 w 68"/>
                  <a:gd name="T1" fmla="*/ 126 h 45"/>
                  <a:gd name="T2" fmla="*/ 111 w 68"/>
                  <a:gd name="T3" fmla="*/ 228 h 45"/>
                  <a:gd name="T4" fmla="*/ 347 w 68"/>
                  <a:gd name="T5" fmla="*/ 29 h 45"/>
                  <a:gd name="T6" fmla="*/ 111 w 68"/>
                  <a:gd name="T7" fmla="*/ 0 h 45"/>
                  <a:gd name="T8" fmla="*/ 0 w 68"/>
                  <a:gd name="T9" fmla="*/ 126 h 45"/>
                  <a:gd name="T10" fmla="*/ 0 60000 65536"/>
                  <a:gd name="T11" fmla="*/ 0 60000 65536"/>
                  <a:gd name="T12" fmla="*/ 0 60000 65536"/>
                  <a:gd name="T13" fmla="*/ 0 60000 65536"/>
                  <a:gd name="T14" fmla="*/ 0 60000 65536"/>
                  <a:gd name="T15" fmla="*/ 0 w 68"/>
                  <a:gd name="T16" fmla="*/ 0 h 45"/>
                  <a:gd name="T17" fmla="*/ 68 w 68"/>
                  <a:gd name="T18" fmla="*/ 45 h 45"/>
                </a:gdLst>
                <a:ahLst/>
                <a:cxnLst>
                  <a:cxn ang="T10">
                    <a:pos x="T0" y="T1"/>
                  </a:cxn>
                  <a:cxn ang="T11">
                    <a:pos x="T2" y="T3"/>
                  </a:cxn>
                  <a:cxn ang="T12">
                    <a:pos x="T4" y="T5"/>
                  </a:cxn>
                  <a:cxn ang="T13">
                    <a:pos x="T6" y="T7"/>
                  </a:cxn>
                  <a:cxn ang="T14">
                    <a:pos x="T8" y="T9"/>
                  </a:cxn>
                </a:cxnLst>
                <a:rect l="T15" t="T16" r="T17" b="T18"/>
                <a:pathLst>
                  <a:path w="68" h="45">
                    <a:moveTo>
                      <a:pt x="0" y="25"/>
                    </a:moveTo>
                    <a:lnTo>
                      <a:pt x="22" y="45"/>
                    </a:lnTo>
                    <a:lnTo>
                      <a:pt x="68" y="6"/>
                    </a:lnTo>
                    <a:lnTo>
                      <a:pt x="22" y="0"/>
                    </a:lnTo>
                    <a:lnTo>
                      <a:pt x="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28"/>
              <p:cNvSpPr>
                <a:spLocks noChangeArrowheads="1"/>
              </p:cNvSpPr>
              <p:nvPr/>
            </p:nvSpPr>
            <p:spPr bwMode="auto">
              <a:xfrm>
                <a:off x="3172" y="1270"/>
                <a:ext cx="80" cy="53"/>
              </a:xfrm>
              <a:custGeom>
                <a:avLst/>
                <a:gdLst>
                  <a:gd name="T0" fmla="*/ 0 w 68"/>
                  <a:gd name="T1" fmla="*/ 126 h 45"/>
                  <a:gd name="T2" fmla="*/ 111 w 68"/>
                  <a:gd name="T3" fmla="*/ 228 h 45"/>
                  <a:gd name="T4" fmla="*/ 347 w 68"/>
                  <a:gd name="T5" fmla="*/ 29 h 45"/>
                  <a:gd name="T6" fmla="*/ 111 w 68"/>
                  <a:gd name="T7" fmla="*/ 0 h 45"/>
                  <a:gd name="T8" fmla="*/ 0 w 68"/>
                  <a:gd name="T9" fmla="*/ 126 h 45"/>
                  <a:gd name="T10" fmla="*/ 0 60000 65536"/>
                  <a:gd name="T11" fmla="*/ 0 60000 65536"/>
                  <a:gd name="T12" fmla="*/ 0 60000 65536"/>
                  <a:gd name="T13" fmla="*/ 0 60000 65536"/>
                  <a:gd name="T14" fmla="*/ 0 60000 65536"/>
                  <a:gd name="T15" fmla="*/ 0 w 68"/>
                  <a:gd name="T16" fmla="*/ 0 h 45"/>
                  <a:gd name="T17" fmla="*/ 68 w 68"/>
                  <a:gd name="T18" fmla="*/ 45 h 45"/>
                </a:gdLst>
                <a:ahLst/>
                <a:cxnLst>
                  <a:cxn ang="T10">
                    <a:pos x="T0" y="T1"/>
                  </a:cxn>
                  <a:cxn ang="T11">
                    <a:pos x="T2" y="T3"/>
                  </a:cxn>
                  <a:cxn ang="T12">
                    <a:pos x="T4" y="T5"/>
                  </a:cxn>
                  <a:cxn ang="T13">
                    <a:pos x="T6" y="T7"/>
                  </a:cxn>
                  <a:cxn ang="T14">
                    <a:pos x="T8" y="T9"/>
                  </a:cxn>
                </a:cxnLst>
                <a:rect l="T15" t="T16" r="T17" b="T18"/>
                <a:pathLst>
                  <a:path w="68" h="45">
                    <a:moveTo>
                      <a:pt x="0" y="25"/>
                    </a:moveTo>
                    <a:lnTo>
                      <a:pt x="22" y="45"/>
                    </a:lnTo>
                    <a:lnTo>
                      <a:pt x="68" y="6"/>
                    </a:lnTo>
                    <a:lnTo>
                      <a:pt x="22" y="0"/>
                    </a:lnTo>
                    <a:lnTo>
                      <a:pt x="0" y="25"/>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Freeform 29"/>
              <p:cNvSpPr>
                <a:spLocks noChangeArrowheads="1"/>
              </p:cNvSpPr>
              <p:nvPr/>
            </p:nvSpPr>
            <p:spPr bwMode="auto">
              <a:xfrm>
                <a:off x="3198" y="1216"/>
                <a:ext cx="37" cy="40"/>
              </a:xfrm>
              <a:custGeom>
                <a:avLst/>
                <a:gdLst>
                  <a:gd name="T0" fmla="*/ 0 w 32"/>
                  <a:gd name="T1" fmla="*/ 104 h 34"/>
                  <a:gd name="T2" fmla="*/ 22 w 32"/>
                  <a:gd name="T3" fmla="*/ 172 h 34"/>
                  <a:gd name="T4" fmla="*/ 138 w 32"/>
                  <a:gd name="T5" fmla="*/ 104 h 34"/>
                  <a:gd name="T6" fmla="*/ 22 w 32"/>
                  <a:gd name="T7" fmla="*/ 0 h 34"/>
                  <a:gd name="T8" fmla="*/ 0 w 32"/>
                  <a:gd name="T9" fmla="*/ 104 h 34"/>
                  <a:gd name="T10" fmla="*/ 0 60000 65536"/>
                  <a:gd name="T11" fmla="*/ 0 60000 65536"/>
                  <a:gd name="T12" fmla="*/ 0 60000 65536"/>
                  <a:gd name="T13" fmla="*/ 0 60000 65536"/>
                  <a:gd name="T14" fmla="*/ 0 60000 65536"/>
                  <a:gd name="T15" fmla="*/ 0 w 32"/>
                  <a:gd name="T16" fmla="*/ 0 h 34"/>
                  <a:gd name="T17" fmla="*/ 32 w 32"/>
                  <a:gd name="T18" fmla="*/ 34 h 34"/>
                </a:gdLst>
                <a:ahLst/>
                <a:cxnLst>
                  <a:cxn ang="T10">
                    <a:pos x="T0" y="T1"/>
                  </a:cxn>
                  <a:cxn ang="T11">
                    <a:pos x="T2" y="T3"/>
                  </a:cxn>
                  <a:cxn ang="T12">
                    <a:pos x="T4" y="T5"/>
                  </a:cxn>
                  <a:cxn ang="T13">
                    <a:pos x="T6" y="T7"/>
                  </a:cxn>
                  <a:cxn ang="T14">
                    <a:pos x="T8" y="T9"/>
                  </a:cxn>
                </a:cxnLst>
                <a:rect l="T15" t="T16" r="T17" b="T18"/>
                <a:pathLst>
                  <a:path w="32" h="34">
                    <a:moveTo>
                      <a:pt x="0" y="20"/>
                    </a:moveTo>
                    <a:lnTo>
                      <a:pt x="5" y="34"/>
                    </a:lnTo>
                    <a:lnTo>
                      <a:pt x="32" y="20"/>
                    </a:lnTo>
                    <a:lnTo>
                      <a:pt x="5" y="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30"/>
              <p:cNvSpPr>
                <a:spLocks noChangeArrowheads="1"/>
              </p:cNvSpPr>
              <p:nvPr/>
            </p:nvSpPr>
            <p:spPr bwMode="auto">
              <a:xfrm>
                <a:off x="3198" y="1216"/>
                <a:ext cx="37" cy="40"/>
              </a:xfrm>
              <a:custGeom>
                <a:avLst/>
                <a:gdLst>
                  <a:gd name="T0" fmla="*/ 0 w 32"/>
                  <a:gd name="T1" fmla="*/ 104 h 34"/>
                  <a:gd name="T2" fmla="*/ 22 w 32"/>
                  <a:gd name="T3" fmla="*/ 172 h 34"/>
                  <a:gd name="T4" fmla="*/ 138 w 32"/>
                  <a:gd name="T5" fmla="*/ 104 h 34"/>
                  <a:gd name="T6" fmla="*/ 22 w 32"/>
                  <a:gd name="T7" fmla="*/ 0 h 34"/>
                  <a:gd name="T8" fmla="*/ 0 w 32"/>
                  <a:gd name="T9" fmla="*/ 104 h 34"/>
                  <a:gd name="T10" fmla="*/ 0 60000 65536"/>
                  <a:gd name="T11" fmla="*/ 0 60000 65536"/>
                  <a:gd name="T12" fmla="*/ 0 60000 65536"/>
                  <a:gd name="T13" fmla="*/ 0 60000 65536"/>
                  <a:gd name="T14" fmla="*/ 0 60000 65536"/>
                  <a:gd name="T15" fmla="*/ 0 w 32"/>
                  <a:gd name="T16" fmla="*/ 0 h 34"/>
                  <a:gd name="T17" fmla="*/ 32 w 32"/>
                  <a:gd name="T18" fmla="*/ 34 h 34"/>
                </a:gdLst>
                <a:ahLst/>
                <a:cxnLst>
                  <a:cxn ang="T10">
                    <a:pos x="T0" y="T1"/>
                  </a:cxn>
                  <a:cxn ang="T11">
                    <a:pos x="T2" y="T3"/>
                  </a:cxn>
                  <a:cxn ang="T12">
                    <a:pos x="T4" y="T5"/>
                  </a:cxn>
                  <a:cxn ang="T13">
                    <a:pos x="T6" y="T7"/>
                  </a:cxn>
                  <a:cxn ang="T14">
                    <a:pos x="T8" y="T9"/>
                  </a:cxn>
                </a:cxnLst>
                <a:rect l="T15" t="T16" r="T17" b="T18"/>
                <a:pathLst>
                  <a:path w="32" h="34">
                    <a:moveTo>
                      <a:pt x="0" y="20"/>
                    </a:moveTo>
                    <a:lnTo>
                      <a:pt x="5" y="34"/>
                    </a:lnTo>
                    <a:lnTo>
                      <a:pt x="32" y="20"/>
                    </a:lnTo>
                    <a:lnTo>
                      <a:pt x="5" y="0"/>
                    </a:lnTo>
                    <a:lnTo>
                      <a:pt x="0" y="20"/>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31"/>
              <p:cNvSpPr>
                <a:spLocks noChangeArrowheads="1"/>
              </p:cNvSpPr>
              <p:nvPr/>
            </p:nvSpPr>
            <p:spPr bwMode="auto">
              <a:xfrm>
                <a:off x="2246" y="2979"/>
                <a:ext cx="78" cy="176"/>
              </a:xfrm>
              <a:custGeom>
                <a:avLst/>
                <a:gdLst>
                  <a:gd name="T0" fmla="*/ 30 w 67"/>
                  <a:gd name="T1" fmla="*/ 180 h 150"/>
                  <a:gd name="T2" fmla="*/ 0 w 67"/>
                  <a:gd name="T3" fmla="*/ 375 h 150"/>
                  <a:gd name="T4" fmla="*/ 0 w 67"/>
                  <a:gd name="T5" fmla="*/ 542 h 150"/>
                  <a:gd name="T6" fmla="*/ 159 w 67"/>
                  <a:gd name="T7" fmla="*/ 744 h 150"/>
                  <a:gd name="T8" fmla="*/ 212 w 67"/>
                  <a:gd name="T9" fmla="*/ 512 h 150"/>
                  <a:gd name="T10" fmla="*/ 305 w 67"/>
                  <a:gd name="T11" fmla="*/ 348 h 150"/>
                  <a:gd name="T12" fmla="*/ 271 w 67"/>
                  <a:gd name="T13" fmla="*/ 221 h 150"/>
                  <a:gd name="T14" fmla="*/ 305 w 67"/>
                  <a:gd name="T15" fmla="*/ 0 h 150"/>
                  <a:gd name="T16" fmla="*/ 212 w 67"/>
                  <a:gd name="T17" fmla="*/ 122 h 150"/>
                  <a:gd name="T18" fmla="*/ 30 w 67"/>
                  <a:gd name="T19" fmla="*/ 180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150"/>
                  <a:gd name="T32" fmla="*/ 67 w 67"/>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150">
                    <a:moveTo>
                      <a:pt x="7" y="37"/>
                    </a:moveTo>
                    <a:lnTo>
                      <a:pt x="0" y="77"/>
                    </a:lnTo>
                    <a:lnTo>
                      <a:pt x="0" y="110"/>
                    </a:lnTo>
                    <a:lnTo>
                      <a:pt x="34" y="150"/>
                    </a:lnTo>
                    <a:lnTo>
                      <a:pt x="46" y="103"/>
                    </a:lnTo>
                    <a:lnTo>
                      <a:pt x="67" y="71"/>
                    </a:lnTo>
                    <a:lnTo>
                      <a:pt x="60" y="44"/>
                    </a:lnTo>
                    <a:lnTo>
                      <a:pt x="67" y="0"/>
                    </a:lnTo>
                    <a:lnTo>
                      <a:pt x="46" y="25"/>
                    </a:lnTo>
                    <a:lnTo>
                      <a:pt x="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32"/>
              <p:cNvSpPr>
                <a:spLocks noChangeArrowheads="1"/>
              </p:cNvSpPr>
              <p:nvPr/>
            </p:nvSpPr>
            <p:spPr bwMode="auto">
              <a:xfrm>
                <a:off x="2246" y="2979"/>
                <a:ext cx="78" cy="176"/>
              </a:xfrm>
              <a:custGeom>
                <a:avLst/>
                <a:gdLst>
                  <a:gd name="T0" fmla="*/ 30 w 67"/>
                  <a:gd name="T1" fmla="*/ 180 h 150"/>
                  <a:gd name="T2" fmla="*/ 0 w 67"/>
                  <a:gd name="T3" fmla="*/ 375 h 150"/>
                  <a:gd name="T4" fmla="*/ 0 w 67"/>
                  <a:gd name="T5" fmla="*/ 542 h 150"/>
                  <a:gd name="T6" fmla="*/ 159 w 67"/>
                  <a:gd name="T7" fmla="*/ 744 h 150"/>
                  <a:gd name="T8" fmla="*/ 212 w 67"/>
                  <a:gd name="T9" fmla="*/ 512 h 150"/>
                  <a:gd name="T10" fmla="*/ 305 w 67"/>
                  <a:gd name="T11" fmla="*/ 348 h 150"/>
                  <a:gd name="T12" fmla="*/ 271 w 67"/>
                  <a:gd name="T13" fmla="*/ 221 h 150"/>
                  <a:gd name="T14" fmla="*/ 305 w 67"/>
                  <a:gd name="T15" fmla="*/ 0 h 150"/>
                  <a:gd name="T16" fmla="*/ 212 w 67"/>
                  <a:gd name="T17" fmla="*/ 122 h 150"/>
                  <a:gd name="T18" fmla="*/ 30 w 67"/>
                  <a:gd name="T19" fmla="*/ 180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150"/>
                  <a:gd name="T32" fmla="*/ 67 w 67"/>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150">
                    <a:moveTo>
                      <a:pt x="7" y="37"/>
                    </a:moveTo>
                    <a:lnTo>
                      <a:pt x="0" y="77"/>
                    </a:lnTo>
                    <a:lnTo>
                      <a:pt x="0" y="110"/>
                    </a:lnTo>
                    <a:lnTo>
                      <a:pt x="34" y="150"/>
                    </a:lnTo>
                    <a:lnTo>
                      <a:pt x="46" y="103"/>
                    </a:lnTo>
                    <a:lnTo>
                      <a:pt x="67" y="71"/>
                    </a:lnTo>
                    <a:lnTo>
                      <a:pt x="60" y="44"/>
                    </a:lnTo>
                    <a:lnTo>
                      <a:pt x="67" y="0"/>
                    </a:lnTo>
                    <a:lnTo>
                      <a:pt x="46" y="25"/>
                    </a:lnTo>
                    <a:lnTo>
                      <a:pt x="7" y="37"/>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33"/>
              <p:cNvSpPr>
                <a:spLocks noChangeArrowheads="1"/>
              </p:cNvSpPr>
              <p:nvPr/>
            </p:nvSpPr>
            <p:spPr bwMode="auto">
              <a:xfrm>
                <a:off x="2192" y="3161"/>
                <a:ext cx="133" cy="263"/>
              </a:xfrm>
              <a:custGeom>
                <a:avLst/>
                <a:gdLst>
                  <a:gd name="T0" fmla="*/ 27 w 114"/>
                  <a:gd name="T1" fmla="*/ 140 h 224"/>
                  <a:gd name="T2" fmla="*/ 0 w 114"/>
                  <a:gd name="T3" fmla="*/ 267 h 224"/>
                  <a:gd name="T4" fmla="*/ 58 w 114"/>
                  <a:gd name="T5" fmla="*/ 491 h 224"/>
                  <a:gd name="T6" fmla="*/ 58 w 114"/>
                  <a:gd name="T7" fmla="*/ 727 h 224"/>
                  <a:gd name="T8" fmla="*/ 0 w 114"/>
                  <a:gd name="T9" fmla="*/ 949 h 224"/>
                  <a:gd name="T10" fmla="*/ 120 w 114"/>
                  <a:gd name="T11" fmla="*/ 1115 h 224"/>
                  <a:gd name="T12" fmla="*/ 282 w 114"/>
                  <a:gd name="T13" fmla="*/ 949 h 224"/>
                  <a:gd name="T14" fmla="*/ 401 w 114"/>
                  <a:gd name="T15" fmla="*/ 975 h 224"/>
                  <a:gd name="T16" fmla="*/ 498 w 114"/>
                  <a:gd name="T17" fmla="*/ 787 h 224"/>
                  <a:gd name="T18" fmla="*/ 532 w 114"/>
                  <a:gd name="T19" fmla="*/ 594 h 224"/>
                  <a:gd name="T20" fmla="*/ 532 w 114"/>
                  <a:gd name="T21" fmla="*/ 395 h 224"/>
                  <a:gd name="T22" fmla="*/ 532 w 114"/>
                  <a:gd name="T23" fmla="*/ 195 h 224"/>
                  <a:gd name="T24" fmla="*/ 401 w 114"/>
                  <a:gd name="T25" fmla="*/ 0 h 224"/>
                  <a:gd name="T26" fmla="*/ 222 w 114"/>
                  <a:gd name="T27" fmla="*/ 140 h 224"/>
                  <a:gd name="T28" fmla="*/ 92 w 114"/>
                  <a:gd name="T29" fmla="*/ 164 h 224"/>
                  <a:gd name="T30" fmla="*/ 27 w 114"/>
                  <a:gd name="T31" fmla="*/ 14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224"/>
                  <a:gd name="T50" fmla="*/ 114 w 114"/>
                  <a:gd name="T51" fmla="*/ 224 h 2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224">
                    <a:moveTo>
                      <a:pt x="6" y="27"/>
                    </a:moveTo>
                    <a:lnTo>
                      <a:pt x="0" y="53"/>
                    </a:lnTo>
                    <a:lnTo>
                      <a:pt x="13" y="98"/>
                    </a:lnTo>
                    <a:lnTo>
                      <a:pt x="13" y="146"/>
                    </a:lnTo>
                    <a:lnTo>
                      <a:pt x="0" y="190"/>
                    </a:lnTo>
                    <a:lnTo>
                      <a:pt x="25" y="224"/>
                    </a:lnTo>
                    <a:lnTo>
                      <a:pt x="59" y="190"/>
                    </a:lnTo>
                    <a:lnTo>
                      <a:pt x="86" y="196"/>
                    </a:lnTo>
                    <a:lnTo>
                      <a:pt x="107" y="158"/>
                    </a:lnTo>
                    <a:lnTo>
                      <a:pt x="114" y="119"/>
                    </a:lnTo>
                    <a:lnTo>
                      <a:pt x="114" y="80"/>
                    </a:lnTo>
                    <a:lnTo>
                      <a:pt x="114" y="39"/>
                    </a:lnTo>
                    <a:lnTo>
                      <a:pt x="86" y="0"/>
                    </a:lnTo>
                    <a:lnTo>
                      <a:pt x="47" y="27"/>
                    </a:lnTo>
                    <a:lnTo>
                      <a:pt x="20" y="32"/>
                    </a:lnTo>
                    <a:lnTo>
                      <a:pt x="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34"/>
              <p:cNvSpPr>
                <a:spLocks noChangeArrowheads="1"/>
              </p:cNvSpPr>
              <p:nvPr/>
            </p:nvSpPr>
            <p:spPr bwMode="auto">
              <a:xfrm>
                <a:off x="2192" y="3161"/>
                <a:ext cx="133" cy="263"/>
              </a:xfrm>
              <a:custGeom>
                <a:avLst/>
                <a:gdLst>
                  <a:gd name="T0" fmla="*/ 27 w 114"/>
                  <a:gd name="T1" fmla="*/ 140 h 224"/>
                  <a:gd name="T2" fmla="*/ 0 w 114"/>
                  <a:gd name="T3" fmla="*/ 267 h 224"/>
                  <a:gd name="T4" fmla="*/ 58 w 114"/>
                  <a:gd name="T5" fmla="*/ 491 h 224"/>
                  <a:gd name="T6" fmla="*/ 58 w 114"/>
                  <a:gd name="T7" fmla="*/ 727 h 224"/>
                  <a:gd name="T8" fmla="*/ 0 w 114"/>
                  <a:gd name="T9" fmla="*/ 949 h 224"/>
                  <a:gd name="T10" fmla="*/ 120 w 114"/>
                  <a:gd name="T11" fmla="*/ 1115 h 224"/>
                  <a:gd name="T12" fmla="*/ 282 w 114"/>
                  <a:gd name="T13" fmla="*/ 949 h 224"/>
                  <a:gd name="T14" fmla="*/ 401 w 114"/>
                  <a:gd name="T15" fmla="*/ 975 h 224"/>
                  <a:gd name="T16" fmla="*/ 498 w 114"/>
                  <a:gd name="T17" fmla="*/ 787 h 224"/>
                  <a:gd name="T18" fmla="*/ 532 w 114"/>
                  <a:gd name="T19" fmla="*/ 594 h 224"/>
                  <a:gd name="T20" fmla="*/ 532 w 114"/>
                  <a:gd name="T21" fmla="*/ 395 h 224"/>
                  <a:gd name="T22" fmla="*/ 532 w 114"/>
                  <a:gd name="T23" fmla="*/ 195 h 224"/>
                  <a:gd name="T24" fmla="*/ 401 w 114"/>
                  <a:gd name="T25" fmla="*/ 0 h 224"/>
                  <a:gd name="T26" fmla="*/ 222 w 114"/>
                  <a:gd name="T27" fmla="*/ 140 h 224"/>
                  <a:gd name="T28" fmla="*/ 92 w 114"/>
                  <a:gd name="T29" fmla="*/ 164 h 224"/>
                  <a:gd name="T30" fmla="*/ 27 w 114"/>
                  <a:gd name="T31" fmla="*/ 14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224"/>
                  <a:gd name="T50" fmla="*/ 114 w 114"/>
                  <a:gd name="T51" fmla="*/ 224 h 2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224">
                    <a:moveTo>
                      <a:pt x="6" y="27"/>
                    </a:moveTo>
                    <a:lnTo>
                      <a:pt x="0" y="53"/>
                    </a:lnTo>
                    <a:lnTo>
                      <a:pt x="13" y="98"/>
                    </a:lnTo>
                    <a:lnTo>
                      <a:pt x="13" y="146"/>
                    </a:lnTo>
                    <a:lnTo>
                      <a:pt x="0" y="190"/>
                    </a:lnTo>
                    <a:lnTo>
                      <a:pt x="25" y="224"/>
                    </a:lnTo>
                    <a:lnTo>
                      <a:pt x="59" y="190"/>
                    </a:lnTo>
                    <a:lnTo>
                      <a:pt x="86" y="196"/>
                    </a:lnTo>
                    <a:lnTo>
                      <a:pt x="107" y="158"/>
                    </a:lnTo>
                    <a:lnTo>
                      <a:pt x="114" y="119"/>
                    </a:lnTo>
                    <a:lnTo>
                      <a:pt x="114" y="80"/>
                    </a:lnTo>
                    <a:lnTo>
                      <a:pt x="114" y="39"/>
                    </a:lnTo>
                    <a:lnTo>
                      <a:pt x="86" y="0"/>
                    </a:lnTo>
                    <a:lnTo>
                      <a:pt x="47" y="27"/>
                    </a:lnTo>
                    <a:lnTo>
                      <a:pt x="20" y="32"/>
                    </a:lnTo>
                    <a:lnTo>
                      <a:pt x="6" y="27"/>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35"/>
              <p:cNvSpPr>
                <a:spLocks noChangeArrowheads="1"/>
              </p:cNvSpPr>
              <p:nvPr/>
            </p:nvSpPr>
            <p:spPr bwMode="auto">
              <a:xfrm>
                <a:off x="2543" y="3507"/>
                <a:ext cx="294" cy="176"/>
              </a:xfrm>
              <a:custGeom>
                <a:avLst/>
                <a:gdLst>
                  <a:gd name="T0" fmla="*/ 0 w 252"/>
                  <a:gd name="T1" fmla="*/ 140 h 150"/>
                  <a:gd name="T2" fmla="*/ 92 w 252"/>
                  <a:gd name="T3" fmla="*/ 320 h 150"/>
                  <a:gd name="T4" fmla="*/ 218 w 252"/>
                  <a:gd name="T5" fmla="*/ 348 h 150"/>
                  <a:gd name="T6" fmla="*/ 466 w 252"/>
                  <a:gd name="T7" fmla="*/ 483 h 150"/>
                  <a:gd name="T8" fmla="*/ 653 w 252"/>
                  <a:gd name="T9" fmla="*/ 550 h 150"/>
                  <a:gd name="T10" fmla="*/ 741 w 252"/>
                  <a:gd name="T11" fmla="*/ 708 h 150"/>
                  <a:gd name="T12" fmla="*/ 1002 w 252"/>
                  <a:gd name="T13" fmla="*/ 744 h 150"/>
                  <a:gd name="T14" fmla="*/ 1058 w 252"/>
                  <a:gd name="T15" fmla="*/ 581 h 150"/>
                  <a:gd name="T16" fmla="*/ 1002 w 252"/>
                  <a:gd name="T17" fmla="*/ 427 h 150"/>
                  <a:gd name="T18" fmla="*/ 1058 w 252"/>
                  <a:gd name="T19" fmla="*/ 197 h 150"/>
                  <a:gd name="T20" fmla="*/ 1178 w 252"/>
                  <a:gd name="T21" fmla="*/ 0 h 150"/>
                  <a:gd name="T22" fmla="*/ 932 w 252"/>
                  <a:gd name="T23" fmla="*/ 101 h 150"/>
                  <a:gd name="T24" fmla="*/ 683 w 252"/>
                  <a:gd name="T25" fmla="*/ 140 h 150"/>
                  <a:gd name="T26" fmla="*/ 466 w 252"/>
                  <a:gd name="T27" fmla="*/ 140 h 150"/>
                  <a:gd name="T28" fmla="*/ 307 w 252"/>
                  <a:gd name="T29" fmla="*/ 29 h 150"/>
                  <a:gd name="T30" fmla="*/ 125 w 252"/>
                  <a:gd name="T31" fmla="*/ 29 h 150"/>
                  <a:gd name="T32" fmla="*/ 0 w 252"/>
                  <a:gd name="T33" fmla="*/ 14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50"/>
                  <a:gd name="T53" fmla="*/ 252 w 252"/>
                  <a:gd name="T54" fmla="*/ 150 h 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50">
                    <a:moveTo>
                      <a:pt x="0" y="27"/>
                    </a:moveTo>
                    <a:lnTo>
                      <a:pt x="20" y="66"/>
                    </a:lnTo>
                    <a:lnTo>
                      <a:pt x="46" y="71"/>
                    </a:lnTo>
                    <a:lnTo>
                      <a:pt x="99" y="98"/>
                    </a:lnTo>
                    <a:lnTo>
                      <a:pt x="140" y="111"/>
                    </a:lnTo>
                    <a:lnTo>
                      <a:pt x="158" y="143"/>
                    </a:lnTo>
                    <a:lnTo>
                      <a:pt x="214" y="150"/>
                    </a:lnTo>
                    <a:lnTo>
                      <a:pt x="226" y="118"/>
                    </a:lnTo>
                    <a:lnTo>
                      <a:pt x="214" y="86"/>
                    </a:lnTo>
                    <a:lnTo>
                      <a:pt x="226" y="40"/>
                    </a:lnTo>
                    <a:lnTo>
                      <a:pt x="252" y="0"/>
                    </a:lnTo>
                    <a:lnTo>
                      <a:pt x="199" y="20"/>
                    </a:lnTo>
                    <a:lnTo>
                      <a:pt x="146" y="27"/>
                    </a:lnTo>
                    <a:lnTo>
                      <a:pt x="99" y="27"/>
                    </a:lnTo>
                    <a:lnTo>
                      <a:pt x="65" y="6"/>
                    </a:lnTo>
                    <a:lnTo>
                      <a:pt x="27" y="6"/>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36"/>
              <p:cNvSpPr>
                <a:spLocks noChangeArrowheads="1"/>
              </p:cNvSpPr>
              <p:nvPr/>
            </p:nvSpPr>
            <p:spPr bwMode="auto">
              <a:xfrm>
                <a:off x="2543" y="3507"/>
                <a:ext cx="294" cy="176"/>
              </a:xfrm>
              <a:custGeom>
                <a:avLst/>
                <a:gdLst>
                  <a:gd name="T0" fmla="*/ 0 w 252"/>
                  <a:gd name="T1" fmla="*/ 140 h 150"/>
                  <a:gd name="T2" fmla="*/ 92 w 252"/>
                  <a:gd name="T3" fmla="*/ 320 h 150"/>
                  <a:gd name="T4" fmla="*/ 218 w 252"/>
                  <a:gd name="T5" fmla="*/ 348 h 150"/>
                  <a:gd name="T6" fmla="*/ 466 w 252"/>
                  <a:gd name="T7" fmla="*/ 483 h 150"/>
                  <a:gd name="T8" fmla="*/ 653 w 252"/>
                  <a:gd name="T9" fmla="*/ 550 h 150"/>
                  <a:gd name="T10" fmla="*/ 741 w 252"/>
                  <a:gd name="T11" fmla="*/ 708 h 150"/>
                  <a:gd name="T12" fmla="*/ 1002 w 252"/>
                  <a:gd name="T13" fmla="*/ 744 h 150"/>
                  <a:gd name="T14" fmla="*/ 1058 w 252"/>
                  <a:gd name="T15" fmla="*/ 581 h 150"/>
                  <a:gd name="T16" fmla="*/ 1002 w 252"/>
                  <a:gd name="T17" fmla="*/ 427 h 150"/>
                  <a:gd name="T18" fmla="*/ 1058 w 252"/>
                  <a:gd name="T19" fmla="*/ 197 h 150"/>
                  <a:gd name="T20" fmla="*/ 1178 w 252"/>
                  <a:gd name="T21" fmla="*/ 0 h 150"/>
                  <a:gd name="T22" fmla="*/ 932 w 252"/>
                  <a:gd name="T23" fmla="*/ 101 h 150"/>
                  <a:gd name="T24" fmla="*/ 683 w 252"/>
                  <a:gd name="T25" fmla="*/ 140 h 150"/>
                  <a:gd name="T26" fmla="*/ 466 w 252"/>
                  <a:gd name="T27" fmla="*/ 140 h 150"/>
                  <a:gd name="T28" fmla="*/ 307 w 252"/>
                  <a:gd name="T29" fmla="*/ 29 h 150"/>
                  <a:gd name="T30" fmla="*/ 125 w 252"/>
                  <a:gd name="T31" fmla="*/ 29 h 150"/>
                  <a:gd name="T32" fmla="*/ 0 w 252"/>
                  <a:gd name="T33" fmla="*/ 14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50"/>
                  <a:gd name="T53" fmla="*/ 252 w 252"/>
                  <a:gd name="T54" fmla="*/ 150 h 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50">
                    <a:moveTo>
                      <a:pt x="0" y="27"/>
                    </a:moveTo>
                    <a:lnTo>
                      <a:pt x="20" y="66"/>
                    </a:lnTo>
                    <a:lnTo>
                      <a:pt x="46" y="71"/>
                    </a:lnTo>
                    <a:lnTo>
                      <a:pt x="99" y="98"/>
                    </a:lnTo>
                    <a:lnTo>
                      <a:pt x="140" y="111"/>
                    </a:lnTo>
                    <a:lnTo>
                      <a:pt x="158" y="143"/>
                    </a:lnTo>
                    <a:lnTo>
                      <a:pt x="214" y="150"/>
                    </a:lnTo>
                    <a:lnTo>
                      <a:pt x="226" y="118"/>
                    </a:lnTo>
                    <a:lnTo>
                      <a:pt x="214" y="86"/>
                    </a:lnTo>
                    <a:lnTo>
                      <a:pt x="226" y="40"/>
                    </a:lnTo>
                    <a:lnTo>
                      <a:pt x="252" y="0"/>
                    </a:lnTo>
                    <a:lnTo>
                      <a:pt x="199" y="20"/>
                    </a:lnTo>
                    <a:lnTo>
                      <a:pt x="146" y="27"/>
                    </a:lnTo>
                    <a:lnTo>
                      <a:pt x="99" y="27"/>
                    </a:lnTo>
                    <a:lnTo>
                      <a:pt x="65" y="6"/>
                    </a:lnTo>
                    <a:lnTo>
                      <a:pt x="27" y="6"/>
                    </a:lnTo>
                    <a:lnTo>
                      <a:pt x="0" y="27"/>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Freeform 37"/>
              <p:cNvSpPr>
                <a:spLocks noChangeArrowheads="1"/>
              </p:cNvSpPr>
              <p:nvPr/>
            </p:nvSpPr>
            <p:spPr bwMode="auto">
              <a:xfrm>
                <a:off x="3329" y="3483"/>
                <a:ext cx="197" cy="193"/>
              </a:xfrm>
              <a:custGeom>
                <a:avLst/>
                <a:gdLst>
                  <a:gd name="T0" fmla="*/ 0 w 169"/>
                  <a:gd name="T1" fmla="*/ 242 h 164"/>
                  <a:gd name="T2" fmla="*/ 191 w 169"/>
                  <a:gd name="T3" fmla="*/ 371 h 164"/>
                  <a:gd name="T4" fmla="*/ 191 w 169"/>
                  <a:gd name="T5" fmla="*/ 583 h 164"/>
                  <a:gd name="T6" fmla="*/ 246 w 169"/>
                  <a:gd name="T7" fmla="*/ 710 h 164"/>
                  <a:gd name="T8" fmla="*/ 403 w 169"/>
                  <a:gd name="T9" fmla="*/ 672 h 164"/>
                  <a:gd name="T10" fmla="*/ 499 w 169"/>
                  <a:gd name="T11" fmla="*/ 836 h 164"/>
                  <a:gd name="T12" fmla="*/ 622 w 169"/>
                  <a:gd name="T13" fmla="*/ 672 h 164"/>
                  <a:gd name="T14" fmla="*/ 782 w 169"/>
                  <a:gd name="T15" fmla="*/ 807 h 164"/>
                  <a:gd name="T16" fmla="*/ 593 w 169"/>
                  <a:gd name="T17" fmla="*/ 335 h 164"/>
                  <a:gd name="T18" fmla="*/ 744 w 169"/>
                  <a:gd name="T19" fmla="*/ 371 h 164"/>
                  <a:gd name="T20" fmla="*/ 622 w 169"/>
                  <a:gd name="T21" fmla="*/ 140 h 164"/>
                  <a:gd name="T22" fmla="*/ 437 w 169"/>
                  <a:gd name="T23" fmla="*/ 68 h 164"/>
                  <a:gd name="T24" fmla="*/ 246 w 169"/>
                  <a:gd name="T25" fmla="*/ 0 h 164"/>
                  <a:gd name="T26" fmla="*/ 65 w 169"/>
                  <a:gd name="T27" fmla="*/ 68 h 164"/>
                  <a:gd name="T28" fmla="*/ 0 w 169"/>
                  <a:gd name="T29" fmla="*/ 242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9"/>
                  <a:gd name="T46" fmla="*/ 0 h 164"/>
                  <a:gd name="T47" fmla="*/ 169 w 169"/>
                  <a:gd name="T48" fmla="*/ 164 h 1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9" h="164">
                    <a:moveTo>
                      <a:pt x="0" y="48"/>
                    </a:moveTo>
                    <a:lnTo>
                      <a:pt x="41" y="73"/>
                    </a:lnTo>
                    <a:lnTo>
                      <a:pt x="41" y="114"/>
                    </a:lnTo>
                    <a:lnTo>
                      <a:pt x="53" y="139"/>
                    </a:lnTo>
                    <a:lnTo>
                      <a:pt x="87" y="132"/>
                    </a:lnTo>
                    <a:lnTo>
                      <a:pt x="108" y="164"/>
                    </a:lnTo>
                    <a:lnTo>
                      <a:pt x="135" y="132"/>
                    </a:lnTo>
                    <a:lnTo>
                      <a:pt x="169" y="158"/>
                    </a:lnTo>
                    <a:lnTo>
                      <a:pt x="128" y="66"/>
                    </a:lnTo>
                    <a:lnTo>
                      <a:pt x="160" y="73"/>
                    </a:lnTo>
                    <a:lnTo>
                      <a:pt x="135" y="27"/>
                    </a:lnTo>
                    <a:lnTo>
                      <a:pt x="94" y="14"/>
                    </a:lnTo>
                    <a:lnTo>
                      <a:pt x="53" y="0"/>
                    </a:lnTo>
                    <a:lnTo>
                      <a:pt x="14" y="14"/>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38"/>
              <p:cNvSpPr>
                <a:spLocks noChangeArrowheads="1"/>
              </p:cNvSpPr>
              <p:nvPr/>
            </p:nvSpPr>
            <p:spPr bwMode="auto">
              <a:xfrm>
                <a:off x="3329" y="3483"/>
                <a:ext cx="197" cy="193"/>
              </a:xfrm>
              <a:custGeom>
                <a:avLst/>
                <a:gdLst>
                  <a:gd name="T0" fmla="*/ 0 w 169"/>
                  <a:gd name="T1" fmla="*/ 242 h 164"/>
                  <a:gd name="T2" fmla="*/ 191 w 169"/>
                  <a:gd name="T3" fmla="*/ 371 h 164"/>
                  <a:gd name="T4" fmla="*/ 191 w 169"/>
                  <a:gd name="T5" fmla="*/ 583 h 164"/>
                  <a:gd name="T6" fmla="*/ 246 w 169"/>
                  <a:gd name="T7" fmla="*/ 710 h 164"/>
                  <a:gd name="T8" fmla="*/ 403 w 169"/>
                  <a:gd name="T9" fmla="*/ 672 h 164"/>
                  <a:gd name="T10" fmla="*/ 499 w 169"/>
                  <a:gd name="T11" fmla="*/ 836 h 164"/>
                  <a:gd name="T12" fmla="*/ 622 w 169"/>
                  <a:gd name="T13" fmla="*/ 672 h 164"/>
                  <a:gd name="T14" fmla="*/ 782 w 169"/>
                  <a:gd name="T15" fmla="*/ 807 h 164"/>
                  <a:gd name="T16" fmla="*/ 593 w 169"/>
                  <a:gd name="T17" fmla="*/ 335 h 164"/>
                  <a:gd name="T18" fmla="*/ 744 w 169"/>
                  <a:gd name="T19" fmla="*/ 371 h 164"/>
                  <a:gd name="T20" fmla="*/ 622 w 169"/>
                  <a:gd name="T21" fmla="*/ 140 h 164"/>
                  <a:gd name="T22" fmla="*/ 437 w 169"/>
                  <a:gd name="T23" fmla="*/ 68 h 164"/>
                  <a:gd name="T24" fmla="*/ 246 w 169"/>
                  <a:gd name="T25" fmla="*/ 0 h 164"/>
                  <a:gd name="T26" fmla="*/ 65 w 169"/>
                  <a:gd name="T27" fmla="*/ 68 h 164"/>
                  <a:gd name="T28" fmla="*/ 0 w 169"/>
                  <a:gd name="T29" fmla="*/ 242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9"/>
                  <a:gd name="T46" fmla="*/ 0 h 164"/>
                  <a:gd name="T47" fmla="*/ 169 w 169"/>
                  <a:gd name="T48" fmla="*/ 164 h 1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9" h="164">
                    <a:moveTo>
                      <a:pt x="0" y="48"/>
                    </a:moveTo>
                    <a:lnTo>
                      <a:pt x="41" y="73"/>
                    </a:lnTo>
                    <a:lnTo>
                      <a:pt x="41" y="114"/>
                    </a:lnTo>
                    <a:lnTo>
                      <a:pt x="53" y="139"/>
                    </a:lnTo>
                    <a:lnTo>
                      <a:pt x="87" y="132"/>
                    </a:lnTo>
                    <a:lnTo>
                      <a:pt x="108" y="164"/>
                    </a:lnTo>
                    <a:lnTo>
                      <a:pt x="135" y="132"/>
                    </a:lnTo>
                    <a:lnTo>
                      <a:pt x="169" y="158"/>
                    </a:lnTo>
                    <a:lnTo>
                      <a:pt x="128" y="66"/>
                    </a:lnTo>
                    <a:lnTo>
                      <a:pt x="160" y="73"/>
                    </a:lnTo>
                    <a:lnTo>
                      <a:pt x="135" y="27"/>
                    </a:lnTo>
                    <a:lnTo>
                      <a:pt x="94" y="14"/>
                    </a:lnTo>
                    <a:lnTo>
                      <a:pt x="53" y="0"/>
                    </a:lnTo>
                    <a:lnTo>
                      <a:pt x="14" y="14"/>
                    </a:lnTo>
                    <a:lnTo>
                      <a:pt x="0" y="48"/>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Freeform 39"/>
              <p:cNvSpPr>
                <a:spLocks noChangeArrowheads="1"/>
              </p:cNvSpPr>
              <p:nvPr/>
            </p:nvSpPr>
            <p:spPr bwMode="auto">
              <a:xfrm>
                <a:off x="3579" y="3753"/>
                <a:ext cx="257" cy="54"/>
              </a:xfrm>
              <a:custGeom>
                <a:avLst/>
                <a:gdLst>
                  <a:gd name="T0" fmla="*/ 0 w 220"/>
                  <a:gd name="T1" fmla="*/ 201 h 46"/>
                  <a:gd name="T2" fmla="*/ 187 w 220"/>
                  <a:gd name="T3" fmla="*/ 168 h 46"/>
                  <a:gd name="T4" fmla="*/ 376 w 220"/>
                  <a:gd name="T5" fmla="*/ 168 h 46"/>
                  <a:gd name="T6" fmla="*/ 530 w 220"/>
                  <a:gd name="T7" fmla="*/ 229 h 46"/>
                  <a:gd name="T8" fmla="*/ 1040 w 220"/>
                  <a:gd name="T9" fmla="*/ 129 h 46"/>
                  <a:gd name="T10" fmla="*/ 1040 w 220"/>
                  <a:gd name="T11" fmla="*/ 0 h 46"/>
                  <a:gd name="T12" fmla="*/ 845 w 220"/>
                  <a:gd name="T13" fmla="*/ 94 h 46"/>
                  <a:gd name="T14" fmla="*/ 845 w 220"/>
                  <a:gd name="T15" fmla="*/ 0 h 46"/>
                  <a:gd name="T16" fmla="*/ 624 w 220"/>
                  <a:gd name="T17" fmla="*/ 34 h 46"/>
                  <a:gd name="T18" fmla="*/ 475 w 220"/>
                  <a:gd name="T19" fmla="*/ 0 h 46"/>
                  <a:gd name="T20" fmla="*/ 284 w 220"/>
                  <a:gd name="T21" fmla="*/ 68 h 46"/>
                  <a:gd name="T22" fmla="*/ 225 w 220"/>
                  <a:gd name="T23" fmla="*/ 0 h 46"/>
                  <a:gd name="T24" fmla="*/ 0 w 220"/>
                  <a:gd name="T25" fmla="*/ 0 h 46"/>
                  <a:gd name="T26" fmla="*/ 0 w 220"/>
                  <a:gd name="T27" fmla="*/ 201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46"/>
                  <a:gd name="T44" fmla="*/ 220 w 220"/>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46">
                    <a:moveTo>
                      <a:pt x="0" y="41"/>
                    </a:moveTo>
                    <a:lnTo>
                      <a:pt x="39" y="34"/>
                    </a:lnTo>
                    <a:lnTo>
                      <a:pt x="80" y="34"/>
                    </a:lnTo>
                    <a:lnTo>
                      <a:pt x="112" y="46"/>
                    </a:lnTo>
                    <a:lnTo>
                      <a:pt x="220" y="26"/>
                    </a:lnTo>
                    <a:lnTo>
                      <a:pt x="220" y="0"/>
                    </a:lnTo>
                    <a:lnTo>
                      <a:pt x="179" y="19"/>
                    </a:lnTo>
                    <a:lnTo>
                      <a:pt x="179" y="0"/>
                    </a:lnTo>
                    <a:lnTo>
                      <a:pt x="133" y="7"/>
                    </a:lnTo>
                    <a:lnTo>
                      <a:pt x="100" y="0"/>
                    </a:lnTo>
                    <a:lnTo>
                      <a:pt x="59" y="14"/>
                    </a:lnTo>
                    <a:lnTo>
                      <a:pt x="48" y="0"/>
                    </a:lnTo>
                    <a:lnTo>
                      <a:pt x="0" y="0"/>
                    </a:lnTo>
                    <a:lnTo>
                      <a:pt x="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Freeform 40"/>
              <p:cNvSpPr>
                <a:spLocks noChangeArrowheads="1"/>
              </p:cNvSpPr>
              <p:nvPr/>
            </p:nvSpPr>
            <p:spPr bwMode="auto">
              <a:xfrm>
                <a:off x="3579" y="3753"/>
                <a:ext cx="257" cy="54"/>
              </a:xfrm>
              <a:custGeom>
                <a:avLst/>
                <a:gdLst>
                  <a:gd name="T0" fmla="*/ 0 w 220"/>
                  <a:gd name="T1" fmla="*/ 201 h 46"/>
                  <a:gd name="T2" fmla="*/ 187 w 220"/>
                  <a:gd name="T3" fmla="*/ 168 h 46"/>
                  <a:gd name="T4" fmla="*/ 376 w 220"/>
                  <a:gd name="T5" fmla="*/ 168 h 46"/>
                  <a:gd name="T6" fmla="*/ 530 w 220"/>
                  <a:gd name="T7" fmla="*/ 229 h 46"/>
                  <a:gd name="T8" fmla="*/ 1040 w 220"/>
                  <a:gd name="T9" fmla="*/ 129 h 46"/>
                  <a:gd name="T10" fmla="*/ 1040 w 220"/>
                  <a:gd name="T11" fmla="*/ 0 h 46"/>
                  <a:gd name="T12" fmla="*/ 845 w 220"/>
                  <a:gd name="T13" fmla="*/ 94 h 46"/>
                  <a:gd name="T14" fmla="*/ 845 w 220"/>
                  <a:gd name="T15" fmla="*/ 0 h 46"/>
                  <a:gd name="T16" fmla="*/ 624 w 220"/>
                  <a:gd name="T17" fmla="*/ 34 h 46"/>
                  <a:gd name="T18" fmla="*/ 475 w 220"/>
                  <a:gd name="T19" fmla="*/ 0 h 46"/>
                  <a:gd name="T20" fmla="*/ 284 w 220"/>
                  <a:gd name="T21" fmla="*/ 68 h 46"/>
                  <a:gd name="T22" fmla="*/ 225 w 220"/>
                  <a:gd name="T23" fmla="*/ 0 h 46"/>
                  <a:gd name="T24" fmla="*/ 0 w 220"/>
                  <a:gd name="T25" fmla="*/ 0 h 46"/>
                  <a:gd name="T26" fmla="*/ 0 w 220"/>
                  <a:gd name="T27" fmla="*/ 201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
                  <a:gd name="T43" fmla="*/ 0 h 46"/>
                  <a:gd name="T44" fmla="*/ 220 w 220"/>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 h="46">
                    <a:moveTo>
                      <a:pt x="0" y="41"/>
                    </a:moveTo>
                    <a:lnTo>
                      <a:pt x="39" y="34"/>
                    </a:lnTo>
                    <a:lnTo>
                      <a:pt x="80" y="34"/>
                    </a:lnTo>
                    <a:lnTo>
                      <a:pt x="112" y="46"/>
                    </a:lnTo>
                    <a:lnTo>
                      <a:pt x="220" y="26"/>
                    </a:lnTo>
                    <a:lnTo>
                      <a:pt x="220" y="0"/>
                    </a:lnTo>
                    <a:lnTo>
                      <a:pt x="179" y="19"/>
                    </a:lnTo>
                    <a:lnTo>
                      <a:pt x="179" y="0"/>
                    </a:lnTo>
                    <a:lnTo>
                      <a:pt x="133" y="7"/>
                    </a:lnTo>
                    <a:lnTo>
                      <a:pt x="100" y="0"/>
                    </a:lnTo>
                    <a:lnTo>
                      <a:pt x="59" y="14"/>
                    </a:lnTo>
                    <a:lnTo>
                      <a:pt x="48" y="0"/>
                    </a:lnTo>
                    <a:lnTo>
                      <a:pt x="0" y="0"/>
                    </a:lnTo>
                    <a:lnTo>
                      <a:pt x="0" y="41"/>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Freeform 41"/>
              <p:cNvSpPr>
                <a:spLocks noChangeArrowheads="1"/>
              </p:cNvSpPr>
              <p:nvPr/>
            </p:nvSpPr>
            <p:spPr bwMode="auto">
              <a:xfrm>
                <a:off x="1670" y="3236"/>
                <a:ext cx="99" cy="71"/>
              </a:xfrm>
              <a:custGeom>
                <a:avLst/>
                <a:gdLst>
                  <a:gd name="T0" fmla="*/ 0 w 85"/>
                  <a:gd name="T1" fmla="*/ 121 h 60"/>
                  <a:gd name="T2" fmla="*/ 142 w 85"/>
                  <a:gd name="T3" fmla="*/ 181 h 60"/>
                  <a:gd name="T4" fmla="*/ 278 w 85"/>
                  <a:gd name="T5" fmla="*/ 320 h 60"/>
                  <a:gd name="T6" fmla="*/ 390 w 85"/>
                  <a:gd name="T7" fmla="*/ 150 h 60"/>
                  <a:gd name="T8" fmla="*/ 246 w 85"/>
                  <a:gd name="T9" fmla="*/ 0 h 60"/>
                  <a:gd name="T10" fmla="*/ 0 w 85"/>
                  <a:gd name="T11" fmla="*/ 121 h 60"/>
                  <a:gd name="T12" fmla="*/ 0 60000 65536"/>
                  <a:gd name="T13" fmla="*/ 0 60000 65536"/>
                  <a:gd name="T14" fmla="*/ 0 60000 65536"/>
                  <a:gd name="T15" fmla="*/ 0 60000 65536"/>
                  <a:gd name="T16" fmla="*/ 0 60000 65536"/>
                  <a:gd name="T17" fmla="*/ 0 60000 65536"/>
                  <a:gd name="T18" fmla="*/ 0 w 85"/>
                  <a:gd name="T19" fmla="*/ 0 h 60"/>
                  <a:gd name="T20" fmla="*/ 85 w 8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85" h="60">
                    <a:moveTo>
                      <a:pt x="0" y="22"/>
                    </a:moveTo>
                    <a:lnTo>
                      <a:pt x="31" y="34"/>
                    </a:lnTo>
                    <a:lnTo>
                      <a:pt x="60" y="60"/>
                    </a:lnTo>
                    <a:lnTo>
                      <a:pt x="85" y="28"/>
                    </a:lnTo>
                    <a:lnTo>
                      <a:pt x="53" y="0"/>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42"/>
              <p:cNvSpPr>
                <a:spLocks noChangeArrowheads="1"/>
              </p:cNvSpPr>
              <p:nvPr/>
            </p:nvSpPr>
            <p:spPr bwMode="auto">
              <a:xfrm>
                <a:off x="1670" y="3236"/>
                <a:ext cx="99" cy="71"/>
              </a:xfrm>
              <a:custGeom>
                <a:avLst/>
                <a:gdLst>
                  <a:gd name="T0" fmla="*/ 0 w 85"/>
                  <a:gd name="T1" fmla="*/ 121 h 60"/>
                  <a:gd name="T2" fmla="*/ 142 w 85"/>
                  <a:gd name="T3" fmla="*/ 181 h 60"/>
                  <a:gd name="T4" fmla="*/ 278 w 85"/>
                  <a:gd name="T5" fmla="*/ 320 h 60"/>
                  <a:gd name="T6" fmla="*/ 390 w 85"/>
                  <a:gd name="T7" fmla="*/ 150 h 60"/>
                  <a:gd name="T8" fmla="*/ 246 w 85"/>
                  <a:gd name="T9" fmla="*/ 0 h 60"/>
                  <a:gd name="T10" fmla="*/ 0 w 85"/>
                  <a:gd name="T11" fmla="*/ 121 h 60"/>
                  <a:gd name="T12" fmla="*/ 0 60000 65536"/>
                  <a:gd name="T13" fmla="*/ 0 60000 65536"/>
                  <a:gd name="T14" fmla="*/ 0 60000 65536"/>
                  <a:gd name="T15" fmla="*/ 0 60000 65536"/>
                  <a:gd name="T16" fmla="*/ 0 60000 65536"/>
                  <a:gd name="T17" fmla="*/ 0 60000 65536"/>
                  <a:gd name="T18" fmla="*/ 0 w 85"/>
                  <a:gd name="T19" fmla="*/ 0 h 60"/>
                  <a:gd name="T20" fmla="*/ 85 w 8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85" h="60">
                    <a:moveTo>
                      <a:pt x="0" y="22"/>
                    </a:moveTo>
                    <a:lnTo>
                      <a:pt x="31" y="34"/>
                    </a:lnTo>
                    <a:lnTo>
                      <a:pt x="60" y="60"/>
                    </a:lnTo>
                    <a:lnTo>
                      <a:pt x="85" y="28"/>
                    </a:lnTo>
                    <a:lnTo>
                      <a:pt x="53" y="0"/>
                    </a:lnTo>
                    <a:lnTo>
                      <a:pt x="0" y="22"/>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Freeform 43"/>
              <p:cNvSpPr>
                <a:spLocks noChangeArrowheads="1"/>
              </p:cNvSpPr>
              <p:nvPr/>
            </p:nvSpPr>
            <p:spPr bwMode="auto">
              <a:xfrm>
                <a:off x="1099" y="1438"/>
                <a:ext cx="336" cy="349"/>
              </a:xfrm>
              <a:custGeom>
                <a:avLst/>
                <a:gdLst>
                  <a:gd name="T0" fmla="*/ 1345 w 288"/>
                  <a:gd name="T1" fmla="*/ 657 h 297"/>
                  <a:gd name="T2" fmla="*/ 1345 w 288"/>
                  <a:gd name="T3" fmla="*/ 623 h 297"/>
                  <a:gd name="T4" fmla="*/ 1345 w 288"/>
                  <a:gd name="T5" fmla="*/ 461 h 297"/>
                  <a:gd name="T6" fmla="*/ 1257 w 288"/>
                  <a:gd name="T7" fmla="*/ 436 h 297"/>
                  <a:gd name="T8" fmla="*/ 1161 w 288"/>
                  <a:gd name="T9" fmla="*/ 436 h 297"/>
                  <a:gd name="T10" fmla="*/ 1064 w 288"/>
                  <a:gd name="T11" fmla="*/ 497 h 297"/>
                  <a:gd name="T12" fmla="*/ 1002 w 288"/>
                  <a:gd name="T13" fmla="*/ 370 h 297"/>
                  <a:gd name="T14" fmla="*/ 979 w 288"/>
                  <a:gd name="T15" fmla="*/ 268 h 297"/>
                  <a:gd name="T16" fmla="*/ 1161 w 288"/>
                  <a:gd name="T17" fmla="*/ 105 h 297"/>
                  <a:gd name="T18" fmla="*/ 979 w 288"/>
                  <a:gd name="T19" fmla="*/ 0 h 297"/>
                  <a:gd name="T20" fmla="*/ 817 w 288"/>
                  <a:gd name="T21" fmla="*/ 141 h 297"/>
                  <a:gd name="T22" fmla="*/ 918 w 288"/>
                  <a:gd name="T23" fmla="*/ 268 h 297"/>
                  <a:gd name="T24" fmla="*/ 790 w 288"/>
                  <a:gd name="T25" fmla="*/ 334 h 297"/>
                  <a:gd name="T26" fmla="*/ 476 w 288"/>
                  <a:gd name="T27" fmla="*/ 229 h 297"/>
                  <a:gd name="T28" fmla="*/ 385 w 288"/>
                  <a:gd name="T29" fmla="*/ 334 h 297"/>
                  <a:gd name="T30" fmla="*/ 476 w 288"/>
                  <a:gd name="T31" fmla="*/ 461 h 297"/>
                  <a:gd name="T32" fmla="*/ 314 w 288"/>
                  <a:gd name="T33" fmla="*/ 526 h 297"/>
                  <a:gd name="T34" fmla="*/ 385 w 288"/>
                  <a:gd name="T35" fmla="*/ 732 h 297"/>
                  <a:gd name="T36" fmla="*/ 509 w 288"/>
                  <a:gd name="T37" fmla="*/ 771 h 297"/>
                  <a:gd name="T38" fmla="*/ 314 w 288"/>
                  <a:gd name="T39" fmla="*/ 918 h 297"/>
                  <a:gd name="T40" fmla="*/ 161 w 288"/>
                  <a:gd name="T41" fmla="*/ 1125 h 297"/>
                  <a:gd name="T42" fmla="*/ 0 w 288"/>
                  <a:gd name="T43" fmla="*/ 1079 h 297"/>
                  <a:gd name="T44" fmla="*/ 0 w 288"/>
                  <a:gd name="T45" fmla="*/ 1288 h 297"/>
                  <a:gd name="T46" fmla="*/ 104 w 288"/>
                  <a:gd name="T47" fmla="*/ 1445 h 297"/>
                  <a:gd name="T48" fmla="*/ 346 w 288"/>
                  <a:gd name="T49" fmla="*/ 1490 h 297"/>
                  <a:gd name="T50" fmla="*/ 565 w 288"/>
                  <a:gd name="T51" fmla="*/ 1490 h 297"/>
                  <a:gd name="T52" fmla="*/ 790 w 288"/>
                  <a:gd name="T53" fmla="*/ 1411 h 297"/>
                  <a:gd name="T54" fmla="*/ 1030 w 288"/>
                  <a:gd name="T55" fmla="*/ 1445 h 297"/>
                  <a:gd name="T56" fmla="*/ 1257 w 288"/>
                  <a:gd name="T57" fmla="*/ 1079 h 297"/>
                  <a:gd name="T58" fmla="*/ 1289 w 288"/>
                  <a:gd name="T59" fmla="*/ 897 h 297"/>
                  <a:gd name="T60" fmla="*/ 1345 w 288"/>
                  <a:gd name="T61" fmla="*/ 657 h 2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8"/>
                  <a:gd name="T94" fmla="*/ 0 h 297"/>
                  <a:gd name="T95" fmla="*/ 288 w 288"/>
                  <a:gd name="T96" fmla="*/ 297 h 2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8" h="297">
                    <a:moveTo>
                      <a:pt x="288" y="131"/>
                    </a:moveTo>
                    <a:lnTo>
                      <a:pt x="288" y="124"/>
                    </a:lnTo>
                    <a:lnTo>
                      <a:pt x="288" y="92"/>
                    </a:lnTo>
                    <a:lnTo>
                      <a:pt x="269" y="87"/>
                    </a:lnTo>
                    <a:lnTo>
                      <a:pt x="249" y="87"/>
                    </a:lnTo>
                    <a:lnTo>
                      <a:pt x="228" y="99"/>
                    </a:lnTo>
                    <a:lnTo>
                      <a:pt x="214" y="73"/>
                    </a:lnTo>
                    <a:lnTo>
                      <a:pt x="209" y="53"/>
                    </a:lnTo>
                    <a:lnTo>
                      <a:pt x="249" y="21"/>
                    </a:lnTo>
                    <a:lnTo>
                      <a:pt x="209" y="0"/>
                    </a:lnTo>
                    <a:lnTo>
                      <a:pt x="175" y="28"/>
                    </a:lnTo>
                    <a:lnTo>
                      <a:pt x="196" y="53"/>
                    </a:lnTo>
                    <a:lnTo>
                      <a:pt x="169" y="66"/>
                    </a:lnTo>
                    <a:lnTo>
                      <a:pt x="102" y="46"/>
                    </a:lnTo>
                    <a:lnTo>
                      <a:pt x="82" y="66"/>
                    </a:lnTo>
                    <a:lnTo>
                      <a:pt x="102" y="92"/>
                    </a:lnTo>
                    <a:lnTo>
                      <a:pt x="68" y="105"/>
                    </a:lnTo>
                    <a:lnTo>
                      <a:pt x="82" y="146"/>
                    </a:lnTo>
                    <a:lnTo>
                      <a:pt x="109" y="153"/>
                    </a:lnTo>
                    <a:lnTo>
                      <a:pt x="68" y="183"/>
                    </a:lnTo>
                    <a:lnTo>
                      <a:pt x="34" y="224"/>
                    </a:lnTo>
                    <a:lnTo>
                      <a:pt x="0" y="215"/>
                    </a:lnTo>
                    <a:lnTo>
                      <a:pt x="0" y="256"/>
                    </a:lnTo>
                    <a:lnTo>
                      <a:pt x="22" y="288"/>
                    </a:lnTo>
                    <a:lnTo>
                      <a:pt x="75" y="297"/>
                    </a:lnTo>
                    <a:lnTo>
                      <a:pt x="121" y="297"/>
                    </a:lnTo>
                    <a:lnTo>
                      <a:pt x="169" y="281"/>
                    </a:lnTo>
                    <a:lnTo>
                      <a:pt x="221" y="288"/>
                    </a:lnTo>
                    <a:lnTo>
                      <a:pt x="269" y="215"/>
                    </a:lnTo>
                    <a:lnTo>
                      <a:pt x="276" y="178"/>
                    </a:lnTo>
                    <a:lnTo>
                      <a:pt x="288"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44"/>
              <p:cNvSpPr>
                <a:spLocks noChangeArrowheads="1"/>
              </p:cNvSpPr>
              <p:nvPr/>
            </p:nvSpPr>
            <p:spPr bwMode="auto">
              <a:xfrm>
                <a:off x="1099" y="1438"/>
                <a:ext cx="336" cy="349"/>
              </a:xfrm>
              <a:custGeom>
                <a:avLst/>
                <a:gdLst>
                  <a:gd name="T0" fmla="*/ 1345 w 288"/>
                  <a:gd name="T1" fmla="*/ 657 h 297"/>
                  <a:gd name="T2" fmla="*/ 1345 w 288"/>
                  <a:gd name="T3" fmla="*/ 623 h 297"/>
                  <a:gd name="T4" fmla="*/ 1345 w 288"/>
                  <a:gd name="T5" fmla="*/ 461 h 297"/>
                  <a:gd name="T6" fmla="*/ 1257 w 288"/>
                  <a:gd name="T7" fmla="*/ 436 h 297"/>
                  <a:gd name="T8" fmla="*/ 1161 w 288"/>
                  <a:gd name="T9" fmla="*/ 436 h 297"/>
                  <a:gd name="T10" fmla="*/ 1064 w 288"/>
                  <a:gd name="T11" fmla="*/ 497 h 297"/>
                  <a:gd name="T12" fmla="*/ 1002 w 288"/>
                  <a:gd name="T13" fmla="*/ 370 h 297"/>
                  <a:gd name="T14" fmla="*/ 979 w 288"/>
                  <a:gd name="T15" fmla="*/ 268 h 297"/>
                  <a:gd name="T16" fmla="*/ 1161 w 288"/>
                  <a:gd name="T17" fmla="*/ 105 h 297"/>
                  <a:gd name="T18" fmla="*/ 979 w 288"/>
                  <a:gd name="T19" fmla="*/ 0 h 297"/>
                  <a:gd name="T20" fmla="*/ 817 w 288"/>
                  <a:gd name="T21" fmla="*/ 141 h 297"/>
                  <a:gd name="T22" fmla="*/ 918 w 288"/>
                  <a:gd name="T23" fmla="*/ 268 h 297"/>
                  <a:gd name="T24" fmla="*/ 790 w 288"/>
                  <a:gd name="T25" fmla="*/ 334 h 297"/>
                  <a:gd name="T26" fmla="*/ 476 w 288"/>
                  <a:gd name="T27" fmla="*/ 229 h 297"/>
                  <a:gd name="T28" fmla="*/ 385 w 288"/>
                  <a:gd name="T29" fmla="*/ 334 h 297"/>
                  <a:gd name="T30" fmla="*/ 476 w 288"/>
                  <a:gd name="T31" fmla="*/ 461 h 297"/>
                  <a:gd name="T32" fmla="*/ 314 w 288"/>
                  <a:gd name="T33" fmla="*/ 526 h 297"/>
                  <a:gd name="T34" fmla="*/ 385 w 288"/>
                  <a:gd name="T35" fmla="*/ 732 h 297"/>
                  <a:gd name="T36" fmla="*/ 509 w 288"/>
                  <a:gd name="T37" fmla="*/ 771 h 297"/>
                  <a:gd name="T38" fmla="*/ 314 w 288"/>
                  <a:gd name="T39" fmla="*/ 918 h 297"/>
                  <a:gd name="T40" fmla="*/ 161 w 288"/>
                  <a:gd name="T41" fmla="*/ 1125 h 297"/>
                  <a:gd name="T42" fmla="*/ 0 w 288"/>
                  <a:gd name="T43" fmla="*/ 1079 h 297"/>
                  <a:gd name="T44" fmla="*/ 0 w 288"/>
                  <a:gd name="T45" fmla="*/ 1288 h 297"/>
                  <a:gd name="T46" fmla="*/ 104 w 288"/>
                  <a:gd name="T47" fmla="*/ 1445 h 297"/>
                  <a:gd name="T48" fmla="*/ 346 w 288"/>
                  <a:gd name="T49" fmla="*/ 1490 h 297"/>
                  <a:gd name="T50" fmla="*/ 565 w 288"/>
                  <a:gd name="T51" fmla="*/ 1490 h 297"/>
                  <a:gd name="T52" fmla="*/ 790 w 288"/>
                  <a:gd name="T53" fmla="*/ 1411 h 297"/>
                  <a:gd name="T54" fmla="*/ 1030 w 288"/>
                  <a:gd name="T55" fmla="*/ 1445 h 297"/>
                  <a:gd name="T56" fmla="*/ 1257 w 288"/>
                  <a:gd name="T57" fmla="*/ 1079 h 297"/>
                  <a:gd name="T58" fmla="*/ 1289 w 288"/>
                  <a:gd name="T59" fmla="*/ 897 h 297"/>
                  <a:gd name="T60" fmla="*/ 1345 w 288"/>
                  <a:gd name="T61" fmla="*/ 657 h 2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8"/>
                  <a:gd name="T94" fmla="*/ 0 h 297"/>
                  <a:gd name="T95" fmla="*/ 288 w 288"/>
                  <a:gd name="T96" fmla="*/ 297 h 2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8" h="297">
                    <a:moveTo>
                      <a:pt x="288" y="131"/>
                    </a:moveTo>
                    <a:lnTo>
                      <a:pt x="288" y="124"/>
                    </a:lnTo>
                    <a:lnTo>
                      <a:pt x="288" y="92"/>
                    </a:lnTo>
                    <a:lnTo>
                      <a:pt x="269" y="87"/>
                    </a:lnTo>
                    <a:lnTo>
                      <a:pt x="249" y="87"/>
                    </a:lnTo>
                    <a:lnTo>
                      <a:pt x="228" y="99"/>
                    </a:lnTo>
                    <a:lnTo>
                      <a:pt x="214" y="73"/>
                    </a:lnTo>
                    <a:lnTo>
                      <a:pt x="209" y="53"/>
                    </a:lnTo>
                    <a:lnTo>
                      <a:pt x="249" y="21"/>
                    </a:lnTo>
                    <a:lnTo>
                      <a:pt x="209" y="0"/>
                    </a:lnTo>
                    <a:lnTo>
                      <a:pt x="175" y="28"/>
                    </a:lnTo>
                    <a:lnTo>
                      <a:pt x="196" y="53"/>
                    </a:lnTo>
                    <a:lnTo>
                      <a:pt x="169" y="66"/>
                    </a:lnTo>
                    <a:lnTo>
                      <a:pt x="102" y="46"/>
                    </a:lnTo>
                    <a:lnTo>
                      <a:pt x="82" y="66"/>
                    </a:lnTo>
                    <a:lnTo>
                      <a:pt x="102" y="92"/>
                    </a:lnTo>
                    <a:lnTo>
                      <a:pt x="68" y="105"/>
                    </a:lnTo>
                    <a:lnTo>
                      <a:pt x="82" y="146"/>
                    </a:lnTo>
                    <a:lnTo>
                      <a:pt x="109" y="153"/>
                    </a:lnTo>
                    <a:lnTo>
                      <a:pt x="68" y="183"/>
                    </a:lnTo>
                    <a:lnTo>
                      <a:pt x="34" y="224"/>
                    </a:lnTo>
                    <a:lnTo>
                      <a:pt x="0" y="215"/>
                    </a:lnTo>
                    <a:lnTo>
                      <a:pt x="0" y="256"/>
                    </a:lnTo>
                    <a:lnTo>
                      <a:pt x="22" y="288"/>
                    </a:lnTo>
                    <a:lnTo>
                      <a:pt x="75" y="297"/>
                    </a:lnTo>
                    <a:lnTo>
                      <a:pt x="121" y="297"/>
                    </a:lnTo>
                    <a:lnTo>
                      <a:pt x="169" y="281"/>
                    </a:lnTo>
                    <a:lnTo>
                      <a:pt x="221" y="288"/>
                    </a:lnTo>
                    <a:lnTo>
                      <a:pt x="269" y="215"/>
                    </a:lnTo>
                    <a:lnTo>
                      <a:pt x="276" y="178"/>
                    </a:lnTo>
                    <a:lnTo>
                      <a:pt x="288" y="131"/>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45"/>
              <p:cNvSpPr>
                <a:spLocks noChangeArrowheads="1"/>
              </p:cNvSpPr>
              <p:nvPr/>
            </p:nvSpPr>
            <p:spPr bwMode="auto">
              <a:xfrm>
                <a:off x="632" y="2776"/>
                <a:ext cx="397" cy="531"/>
              </a:xfrm>
              <a:custGeom>
                <a:avLst/>
                <a:gdLst>
                  <a:gd name="T0" fmla="*/ 823 w 340"/>
                  <a:gd name="T1" fmla="*/ 76 h 452"/>
                  <a:gd name="T2" fmla="*/ 985 w 340"/>
                  <a:gd name="T3" fmla="*/ 0 h 452"/>
                  <a:gd name="T4" fmla="*/ 1074 w 340"/>
                  <a:gd name="T5" fmla="*/ 169 h 452"/>
                  <a:gd name="T6" fmla="*/ 1189 w 340"/>
                  <a:gd name="T7" fmla="*/ 206 h 452"/>
                  <a:gd name="T8" fmla="*/ 1385 w 340"/>
                  <a:gd name="T9" fmla="*/ 234 h 452"/>
                  <a:gd name="T10" fmla="*/ 1570 w 340"/>
                  <a:gd name="T11" fmla="*/ 295 h 452"/>
                  <a:gd name="T12" fmla="*/ 1604 w 340"/>
                  <a:gd name="T13" fmla="*/ 498 h 452"/>
                  <a:gd name="T14" fmla="*/ 1323 w 340"/>
                  <a:gd name="T15" fmla="*/ 721 h 452"/>
                  <a:gd name="T16" fmla="*/ 1189 w 340"/>
                  <a:gd name="T17" fmla="*/ 1088 h 452"/>
                  <a:gd name="T18" fmla="*/ 1107 w 340"/>
                  <a:gd name="T19" fmla="*/ 1177 h 452"/>
                  <a:gd name="T20" fmla="*/ 985 w 340"/>
                  <a:gd name="T21" fmla="*/ 1222 h 452"/>
                  <a:gd name="T22" fmla="*/ 985 w 340"/>
                  <a:gd name="T23" fmla="*/ 1383 h 452"/>
                  <a:gd name="T24" fmla="*/ 948 w 340"/>
                  <a:gd name="T25" fmla="*/ 1539 h 452"/>
                  <a:gd name="T26" fmla="*/ 845 w 340"/>
                  <a:gd name="T27" fmla="*/ 1680 h 452"/>
                  <a:gd name="T28" fmla="*/ 880 w 340"/>
                  <a:gd name="T29" fmla="*/ 1871 h 452"/>
                  <a:gd name="T30" fmla="*/ 823 w 340"/>
                  <a:gd name="T31" fmla="*/ 1968 h 452"/>
                  <a:gd name="T32" fmla="*/ 666 w 340"/>
                  <a:gd name="T33" fmla="*/ 2071 h 452"/>
                  <a:gd name="T34" fmla="*/ 633 w 340"/>
                  <a:gd name="T35" fmla="*/ 2264 h 452"/>
                  <a:gd name="T36" fmla="*/ 570 w 340"/>
                  <a:gd name="T37" fmla="*/ 2241 h 452"/>
                  <a:gd name="T38" fmla="*/ 385 w 340"/>
                  <a:gd name="T39" fmla="*/ 2241 h 452"/>
                  <a:gd name="T40" fmla="*/ 222 w 340"/>
                  <a:gd name="T41" fmla="*/ 2133 h 452"/>
                  <a:gd name="T42" fmla="*/ 0 w 340"/>
                  <a:gd name="T43" fmla="*/ 2102 h 452"/>
                  <a:gd name="T44" fmla="*/ 125 w 340"/>
                  <a:gd name="T45" fmla="*/ 1942 h 452"/>
                  <a:gd name="T46" fmla="*/ 193 w 340"/>
                  <a:gd name="T47" fmla="*/ 1743 h 452"/>
                  <a:gd name="T48" fmla="*/ 316 w 340"/>
                  <a:gd name="T49" fmla="*/ 1508 h 452"/>
                  <a:gd name="T50" fmla="*/ 163 w 340"/>
                  <a:gd name="T51" fmla="*/ 1484 h 452"/>
                  <a:gd name="T52" fmla="*/ 125 w 340"/>
                  <a:gd name="T53" fmla="*/ 1289 h 452"/>
                  <a:gd name="T54" fmla="*/ 222 w 340"/>
                  <a:gd name="T55" fmla="*/ 1088 h 452"/>
                  <a:gd name="T56" fmla="*/ 410 w 340"/>
                  <a:gd name="T57" fmla="*/ 994 h 452"/>
                  <a:gd name="T58" fmla="*/ 503 w 340"/>
                  <a:gd name="T59" fmla="*/ 721 h 452"/>
                  <a:gd name="T60" fmla="*/ 633 w 340"/>
                  <a:gd name="T61" fmla="*/ 537 h 452"/>
                  <a:gd name="T62" fmla="*/ 723 w 340"/>
                  <a:gd name="T63" fmla="*/ 369 h 452"/>
                  <a:gd name="T64" fmla="*/ 789 w 340"/>
                  <a:gd name="T65" fmla="*/ 76 h 452"/>
                  <a:gd name="T66" fmla="*/ 823 w 340"/>
                  <a:gd name="T67" fmla="*/ 76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0"/>
                  <a:gd name="T103" fmla="*/ 0 h 452"/>
                  <a:gd name="T104" fmla="*/ 340 w 340"/>
                  <a:gd name="T105" fmla="*/ 452 h 4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0" h="452">
                    <a:moveTo>
                      <a:pt x="175" y="15"/>
                    </a:moveTo>
                    <a:lnTo>
                      <a:pt x="209" y="0"/>
                    </a:lnTo>
                    <a:lnTo>
                      <a:pt x="228" y="34"/>
                    </a:lnTo>
                    <a:lnTo>
                      <a:pt x="253" y="41"/>
                    </a:lnTo>
                    <a:lnTo>
                      <a:pt x="294" y="47"/>
                    </a:lnTo>
                    <a:lnTo>
                      <a:pt x="334" y="59"/>
                    </a:lnTo>
                    <a:lnTo>
                      <a:pt x="340" y="100"/>
                    </a:lnTo>
                    <a:lnTo>
                      <a:pt x="281" y="144"/>
                    </a:lnTo>
                    <a:lnTo>
                      <a:pt x="253" y="217"/>
                    </a:lnTo>
                    <a:lnTo>
                      <a:pt x="235" y="235"/>
                    </a:lnTo>
                    <a:lnTo>
                      <a:pt x="209" y="244"/>
                    </a:lnTo>
                    <a:lnTo>
                      <a:pt x="209" y="276"/>
                    </a:lnTo>
                    <a:lnTo>
                      <a:pt x="201" y="308"/>
                    </a:lnTo>
                    <a:lnTo>
                      <a:pt x="180" y="335"/>
                    </a:lnTo>
                    <a:lnTo>
                      <a:pt x="187" y="374"/>
                    </a:lnTo>
                    <a:lnTo>
                      <a:pt x="175" y="392"/>
                    </a:lnTo>
                    <a:lnTo>
                      <a:pt x="141" y="414"/>
                    </a:lnTo>
                    <a:lnTo>
                      <a:pt x="134" y="452"/>
                    </a:lnTo>
                    <a:lnTo>
                      <a:pt x="121" y="447"/>
                    </a:lnTo>
                    <a:lnTo>
                      <a:pt x="81" y="447"/>
                    </a:lnTo>
                    <a:lnTo>
                      <a:pt x="47" y="426"/>
                    </a:lnTo>
                    <a:lnTo>
                      <a:pt x="0" y="420"/>
                    </a:lnTo>
                    <a:lnTo>
                      <a:pt x="27" y="387"/>
                    </a:lnTo>
                    <a:lnTo>
                      <a:pt x="41" y="348"/>
                    </a:lnTo>
                    <a:lnTo>
                      <a:pt x="68" y="301"/>
                    </a:lnTo>
                    <a:lnTo>
                      <a:pt x="34" y="296"/>
                    </a:lnTo>
                    <a:lnTo>
                      <a:pt x="27" y="257"/>
                    </a:lnTo>
                    <a:lnTo>
                      <a:pt x="47" y="217"/>
                    </a:lnTo>
                    <a:lnTo>
                      <a:pt x="87" y="198"/>
                    </a:lnTo>
                    <a:lnTo>
                      <a:pt x="107" y="144"/>
                    </a:lnTo>
                    <a:lnTo>
                      <a:pt x="134" y="107"/>
                    </a:lnTo>
                    <a:lnTo>
                      <a:pt x="153" y="73"/>
                    </a:lnTo>
                    <a:lnTo>
                      <a:pt x="168" y="15"/>
                    </a:lnTo>
                    <a:lnTo>
                      <a:pt x="17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46"/>
              <p:cNvSpPr>
                <a:spLocks noChangeArrowheads="1"/>
              </p:cNvSpPr>
              <p:nvPr/>
            </p:nvSpPr>
            <p:spPr bwMode="auto">
              <a:xfrm>
                <a:off x="632" y="2776"/>
                <a:ext cx="397" cy="531"/>
              </a:xfrm>
              <a:custGeom>
                <a:avLst/>
                <a:gdLst>
                  <a:gd name="T0" fmla="*/ 823 w 340"/>
                  <a:gd name="T1" fmla="*/ 76 h 452"/>
                  <a:gd name="T2" fmla="*/ 985 w 340"/>
                  <a:gd name="T3" fmla="*/ 0 h 452"/>
                  <a:gd name="T4" fmla="*/ 1074 w 340"/>
                  <a:gd name="T5" fmla="*/ 169 h 452"/>
                  <a:gd name="T6" fmla="*/ 1189 w 340"/>
                  <a:gd name="T7" fmla="*/ 206 h 452"/>
                  <a:gd name="T8" fmla="*/ 1385 w 340"/>
                  <a:gd name="T9" fmla="*/ 234 h 452"/>
                  <a:gd name="T10" fmla="*/ 1570 w 340"/>
                  <a:gd name="T11" fmla="*/ 295 h 452"/>
                  <a:gd name="T12" fmla="*/ 1604 w 340"/>
                  <a:gd name="T13" fmla="*/ 498 h 452"/>
                  <a:gd name="T14" fmla="*/ 1323 w 340"/>
                  <a:gd name="T15" fmla="*/ 721 h 452"/>
                  <a:gd name="T16" fmla="*/ 1189 w 340"/>
                  <a:gd name="T17" fmla="*/ 1088 h 452"/>
                  <a:gd name="T18" fmla="*/ 1107 w 340"/>
                  <a:gd name="T19" fmla="*/ 1177 h 452"/>
                  <a:gd name="T20" fmla="*/ 985 w 340"/>
                  <a:gd name="T21" fmla="*/ 1222 h 452"/>
                  <a:gd name="T22" fmla="*/ 985 w 340"/>
                  <a:gd name="T23" fmla="*/ 1383 h 452"/>
                  <a:gd name="T24" fmla="*/ 948 w 340"/>
                  <a:gd name="T25" fmla="*/ 1539 h 452"/>
                  <a:gd name="T26" fmla="*/ 845 w 340"/>
                  <a:gd name="T27" fmla="*/ 1680 h 452"/>
                  <a:gd name="T28" fmla="*/ 880 w 340"/>
                  <a:gd name="T29" fmla="*/ 1871 h 452"/>
                  <a:gd name="T30" fmla="*/ 823 w 340"/>
                  <a:gd name="T31" fmla="*/ 1968 h 452"/>
                  <a:gd name="T32" fmla="*/ 666 w 340"/>
                  <a:gd name="T33" fmla="*/ 2071 h 452"/>
                  <a:gd name="T34" fmla="*/ 633 w 340"/>
                  <a:gd name="T35" fmla="*/ 2264 h 452"/>
                  <a:gd name="T36" fmla="*/ 570 w 340"/>
                  <a:gd name="T37" fmla="*/ 2241 h 452"/>
                  <a:gd name="T38" fmla="*/ 385 w 340"/>
                  <a:gd name="T39" fmla="*/ 2241 h 452"/>
                  <a:gd name="T40" fmla="*/ 222 w 340"/>
                  <a:gd name="T41" fmla="*/ 2133 h 452"/>
                  <a:gd name="T42" fmla="*/ 0 w 340"/>
                  <a:gd name="T43" fmla="*/ 2102 h 452"/>
                  <a:gd name="T44" fmla="*/ 125 w 340"/>
                  <a:gd name="T45" fmla="*/ 1942 h 452"/>
                  <a:gd name="T46" fmla="*/ 193 w 340"/>
                  <a:gd name="T47" fmla="*/ 1743 h 452"/>
                  <a:gd name="T48" fmla="*/ 316 w 340"/>
                  <a:gd name="T49" fmla="*/ 1508 h 452"/>
                  <a:gd name="T50" fmla="*/ 163 w 340"/>
                  <a:gd name="T51" fmla="*/ 1484 h 452"/>
                  <a:gd name="T52" fmla="*/ 125 w 340"/>
                  <a:gd name="T53" fmla="*/ 1289 h 452"/>
                  <a:gd name="T54" fmla="*/ 222 w 340"/>
                  <a:gd name="T55" fmla="*/ 1088 h 452"/>
                  <a:gd name="T56" fmla="*/ 410 w 340"/>
                  <a:gd name="T57" fmla="*/ 994 h 452"/>
                  <a:gd name="T58" fmla="*/ 503 w 340"/>
                  <a:gd name="T59" fmla="*/ 721 h 452"/>
                  <a:gd name="T60" fmla="*/ 633 w 340"/>
                  <a:gd name="T61" fmla="*/ 537 h 452"/>
                  <a:gd name="T62" fmla="*/ 723 w 340"/>
                  <a:gd name="T63" fmla="*/ 369 h 452"/>
                  <a:gd name="T64" fmla="*/ 789 w 340"/>
                  <a:gd name="T65" fmla="*/ 76 h 452"/>
                  <a:gd name="T66" fmla="*/ 823 w 340"/>
                  <a:gd name="T67" fmla="*/ 76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0"/>
                  <a:gd name="T103" fmla="*/ 0 h 452"/>
                  <a:gd name="T104" fmla="*/ 340 w 340"/>
                  <a:gd name="T105" fmla="*/ 452 h 4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0" h="452">
                    <a:moveTo>
                      <a:pt x="175" y="15"/>
                    </a:moveTo>
                    <a:lnTo>
                      <a:pt x="209" y="0"/>
                    </a:lnTo>
                    <a:lnTo>
                      <a:pt x="228" y="34"/>
                    </a:lnTo>
                    <a:lnTo>
                      <a:pt x="253" y="41"/>
                    </a:lnTo>
                    <a:lnTo>
                      <a:pt x="294" y="47"/>
                    </a:lnTo>
                    <a:lnTo>
                      <a:pt x="334" y="59"/>
                    </a:lnTo>
                    <a:lnTo>
                      <a:pt x="340" y="100"/>
                    </a:lnTo>
                    <a:lnTo>
                      <a:pt x="281" y="144"/>
                    </a:lnTo>
                    <a:lnTo>
                      <a:pt x="253" y="217"/>
                    </a:lnTo>
                    <a:lnTo>
                      <a:pt x="235" y="235"/>
                    </a:lnTo>
                    <a:lnTo>
                      <a:pt x="209" y="244"/>
                    </a:lnTo>
                    <a:lnTo>
                      <a:pt x="209" y="276"/>
                    </a:lnTo>
                    <a:lnTo>
                      <a:pt x="201" y="308"/>
                    </a:lnTo>
                    <a:lnTo>
                      <a:pt x="180" y="335"/>
                    </a:lnTo>
                    <a:lnTo>
                      <a:pt x="187" y="374"/>
                    </a:lnTo>
                    <a:lnTo>
                      <a:pt x="175" y="392"/>
                    </a:lnTo>
                    <a:lnTo>
                      <a:pt x="141" y="414"/>
                    </a:lnTo>
                    <a:lnTo>
                      <a:pt x="134" y="452"/>
                    </a:lnTo>
                    <a:lnTo>
                      <a:pt x="121" y="447"/>
                    </a:lnTo>
                    <a:lnTo>
                      <a:pt x="81" y="447"/>
                    </a:lnTo>
                    <a:lnTo>
                      <a:pt x="47" y="426"/>
                    </a:lnTo>
                    <a:lnTo>
                      <a:pt x="0" y="420"/>
                    </a:lnTo>
                    <a:lnTo>
                      <a:pt x="27" y="387"/>
                    </a:lnTo>
                    <a:lnTo>
                      <a:pt x="41" y="348"/>
                    </a:lnTo>
                    <a:lnTo>
                      <a:pt x="68" y="301"/>
                    </a:lnTo>
                    <a:lnTo>
                      <a:pt x="34" y="296"/>
                    </a:lnTo>
                    <a:lnTo>
                      <a:pt x="27" y="257"/>
                    </a:lnTo>
                    <a:lnTo>
                      <a:pt x="47" y="217"/>
                    </a:lnTo>
                    <a:lnTo>
                      <a:pt x="87" y="198"/>
                    </a:lnTo>
                    <a:lnTo>
                      <a:pt x="107" y="144"/>
                    </a:lnTo>
                    <a:lnTo>
                      <a:pt x="134" y="107"/>
                    </a:lnTo>
                    <a:lnTo>
                      <a:pt x="153" y="73"/>
                    </a:lnTo>
                    <a:lnTo>
                      <a:pt x="168" y="15"/>
                    </a:lnTo>
                    <a:lnTo>
                      <a:pt x="175" y="15"/>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47"/>
              <p:cNvSpPr>
                <a:spLocks noChangeArrowheads="1"/>
              </p:cNvSpPr>
              <p:nvPr/>
            </p:nvSpPr>
            <p:spPr bwMode="auto">
              <a:xfrm>
                <a:off x="1933" y="2009"/>
                <a:ext cx="226" cy="221"/>
              </a:xfrm>
              <a:custGeom>
                <a:avLst/>
                <a:gdLst>
                  <a:gd name="T0" fmla="*/ 650 w 194"/>
                  <a:gd name="T1" fmla="*/ 94 h 188"/>
                  <a:gd name="T2" fmla="*/ 725 w 194"/>
                  <a:gd name="T3" fmla="*/ 165 h 188"/>
                  <a:gd name="T4" fmla="*/ 778 w 194"/>
                  <a:gd name="T5" fmla="*/ 187 h 188"/>
                  <a:gd name="T6" fmla="*/ 778 w 194"/>
                  <a:gd name="T7" fmla="*/ 357 h 188"/>
                  <a:gd name="T8" fmla="*/ 862 w 194"/>
                  <a:gd name="T9" fmla="*/ 433 h 188"/>
                  <a:gd name="T10" fmla="*/ 890 w 194"/>
                  <a:gd name="T11" fmla="*/ 554 h 188"/>
                  <a:gd name="T12" fmla="*/ 834 w 194"/>
                  <a:gd name="T13" fmla="*/ 688 h 188"/>
                  <a:gd name="T14" fmla="*/ 807 w 194"/>
                  <a:gd name="T15" fmla="*/ 688 h 188"/>
                  <a:gd name="T16" fmla="*/ 725 w 194"/>
                  <a:gd name="T17" fmla="*/ 784 h 188"/>
                  <a:gd name="T18" fmla="*/ 725 w 194"/>
                  <a:gd name="T19" fmla="*/ 950 h 188"/>
                  <a:gd name="T20" fmla="*/ 622 w 194"/>
                  <a:gd name="T21" fmla="*/ 913 h 188"/>
                  <a:gd name="T22" fmla="*/ 534 w 194"/>
                  <a:gd name="T23" fmla="*/ 813 h 188"/>
                  <a:gd name="T24" fmla="*/ 558 w 194"/>
                  <a:gd name="T25" fmla="*/ 784 h 188"/>
                  <a:gd name="T26" fmla="*/ 534 w 194"/>
                  <a:gd name="T27" fmla="*/ 656 h 188"/>
                  <a:gd name="T28" fmla="*/ 435 w 194"/>
                  <a:gd name="T29" fmla="*/ 725 h 188"/>
                  <a:gd name="T30" fmla="*/ 344 w 194"/>
                  <a:gd name="T31" fmla="*/ 688 h 188"/>
                  <a:gd name="T32" fmla="*/ 313 w 194"/>
                  <a:gd name="T33" fmla="*/ 515 h 188"/>
                  <a:gd name="T34" fmla="*/ 191 w 194"/>
                  <a:gd name="T35" fmla="*/ 433 h 188"/>
                  <a:gd name="T36" fmla="*/ 137 w 194"/>
                  <a:gd name="T37" fmla="*/ 296 h 188"/>
                  <a:gd name="T38" fmla="*/ 0 w 194"/>
                  <a:gd name="T39" fmla="*/ 266 h 188"/>
                  <a:gd name="T40" fmla="*/ 30 w 194"/>
                  <a:gd name="T41" fmla="*/ 123 h 188"/>
                  <a:gd name="T42" fmla="*/ 30 w 194"/>
                  <a:gd name="T43" fmla="*/ 94 h 188"/>
                  <a:gd name="T44" fmla="*/ 253 w 194"/>
                  <a:gd name="T45" fmla="*/ 0 h 188"/>
                  <a:gd name="T46" fmla="*/ 313 w 194"/>
                  <a:gd name="T47" fmla="*/ 94 h 188"/>
                  <a:gd name="T48" fmla="*/ 558 w 194"/>
                  <a:gd name="T49" fmla="*/ 25 h 188"/>
                  <a:gd name="T50" fmla="*/ 650 w 194"/>
                  <a:gd name="T51" fmla="*/ 94 h 1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188"/>
                  <a:gd name="T80" fmla="*/ 194 w 194"/>
                  <a:gd name="T81" fmla="*/ 188 h 1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188">
                    <a:moveTo>
                      <a:pt x="141" y="19"/>
                    </a:moveTo>
                    <a:lnTo>
                      <a:pt x="157" y="32"/>
                    </a:lnTo>
                    <a:lnTo>
                      <a:pt x="169" y="37"/>
                    </a:lnTo>
                    <a:lnTo>
                      <a:pt x="169" y="71"/>
                    </a:lnTo>
                    <a:lnTo>
                      <a:pt x="187" y="85"/>
                    </a:lnTo>
                    <a:lnTo>
                      <a:pt x="194" y="110"/>
                    </a:lnTo>
                    <a:lnTo>
                      <a:pt x="181" y="137"/>
                    </a:lnTo>
                    <a:lnTo>
                      <a:pt x="176" y="137"/>
                    </a:lnTo>
                    <a:lnTo>
                      <a:pt x="157" y="156"/>
                    </a:lnTo>
                    <a:lnTo>
                      <a:pt x="157" y="188"/>
                    </a:lnTo>
                    <a:lnTo>
                      <a:pt x="135" y="181"/>
                    </a:lnTo>
                    <a:lnTo>
                      <a:pt x="116" y="162"/>
                    </a:lnTo>
                    <a:lnTo>
                      <a:pt x="121" y="156"/>
                    </a:lnTo>
                    <a:lnTo>
                      <a:pt x="116" y="130"/>
                    </a:lnTo>
                    <a:lnTo>
                      <a:pt x="94" y="144"/>
                    </a:lnTo>
                    <a:lnTo>
                      <a:pt x="75" y="137"/>
                    </a:lnTo>
                    <a:lnTo>
                      <a:pt x="68" y="103"/>
                    </a:lnTo>
                    <a:lnTo>
                      <a:pt x="41" y="85"/>
                    </a:lnTo>
                    <a:lnTo>
                      <a:pt x="29" y="59"/>
                    </a:lnTo>
                    <a:lnTo>
                      <a:pt x="0" y="52"/>
                    </a:lnTo>
                    <a:lnTo>
                      <a:pt x="7" y="25"/>
                    </a:lnTo>
                    <a:lnTo>
                      <a:pt x="7" y="19"/>
                    </a:lnTo>
                    <a:lnTo>
                      <a:pt x="55" y="0"/>
                    </a:lnTo>
                    <a:lnTo>
                      <a:pt x="68" y="19"/>
                    </a:lnTo>
                    <a:lnTo>
                      <a:pt x="121" y="5"/>
                    </a:lnTo>
                    <a:lnTo>
                      <a:pt x="14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48"/>
              <p:cNvSpPr>
                <a:spLocks noChangeArrowheads="1"/>
              </p:cNvSpPr>
              <p:nvPr/>
            </p:nvSpPr>
            <p:spPr bwMode="auto">
              <a:xfrm>
                <a:off x="1933" y="2009"/>
                <a:ext cx="226" cy="221"/>
              </a:xfrm>
              <a:custGeom>
                <a:avLst/>
                <a:gdLst>
                  <a:gd name="T0" fmla="*/ 650 w 194"/>
                  <a:gd name="T1" fmla="*/ 94 h 188"/>
                  <a:gd name="T2" fmla="*/ 725 w 194"/>
                  <a:gd name="T3" fmla="*/ 165 h 188"/>
                  <a:gd name="T4" fmla="*/ 778 w 194"/>
                  <a:gd name="T5" fmla="*/ 187 h 188"/>
                  <a:gd name="T6" fmla="*/ 778 w 194"/>
                  <a:gd name="T7" fmla="*/ 357 h 188"/>
                  <a:gd name="T8" fmla="*/ 862 w 194"/>
                  <a:gd name="T9" fmla="*/ 433 h 188"/>
                  <a:gd name="T10" fmla="*/ 890 w 194"/>
                  <a:gd name="T11" fmla="*/ 554 h 188"/>
                  <a:gd name="T12" fmla="*/ 834 w 194"/>
                  <a:gd name="T13" fmla="*/ 688 h 188"/>
                  <a:gd name="T14" fmla="*/ 807 w 194"/>
                  <a:gd name="T15" fmla="*/ 688 h 188"/>
                  <a:gd name="T16" fmla="*/ 725 w 194"/>
                  <a:gd name="T17" fmla="*/ 784 h 188"/>
                  <a:gd name="T18" fmla="*/ 725 w 194"/>
                  <a:gd name="T19" fmla="*/ 950 h 188"/>
                  <a:gd name="T20" fmla="*/ 622 w 194"/>
                  <a:gd name="T21" fmla="*/ 913 h 188"/>
                  <a:gd name="T22" fmla="*/ 534 w 194"/>
                  <a:gd name="T23" fmla="*/ 813 h 188"/>
                  <a:gd name="T24" fmla="*/ 558 w 194"/>
                  <a:gd name="T25" fmla="*/ 784 h 188"/>
                  <a:gd name="T26" fmla="*/ 534 w 194"/>
                  <a:gd name="T27" fmla="*/ 656 h 188"/>
                  <a:gd name="T28" fmla="*/ 435 w 194"/>
                  <a:gd name="T29" fmla="*/ 725 h 188"/>
                  <a:gd name="T30" fmla="*/ 344 w 194"/>
                  <a:gd name="T31" fmla="*/ 688 h 188"/>
                  <a:gd name="T32" fmla="*/ 313 w 194"/>
                  <a:gd name="T33" fmla="*/ 515 h 188"/>
                  <a:gd name="T34" fmla="*/ 191 w 194"/>
                  <a:gd name="T35" fmla="*/ 433 h 188"/>
                  <a:gd name="T36" fmla="*/ 137 w 194"/>
                  <a:gd name="T37" fmla="*/ 296 h 188"/>
                  <a:gd name="T38" fmla="*/ 0 w 194"/>
                  <a:gd name="T39" fmla="*/ 266 h 188"/>
                  <a:gd name="T40" fmla="*/ 30 w 194"/>
                  <a:gd name="T41" fmla="*/ 123 h 188"/>
                  <a:gd name="T42" fmla="*/ 30 w 194"/>
                  <a:gd name="T43" fmla="*/ 94 h 188"/>
                  <a:gd name="T44" fmla="*/ 253 w 194"/>
                  <a:gd name="T45" fmla="*/ 0 h 188"/>
                  <a:gd name="T46" fmla="*/ 313 w 194"/>
                  <a:gd name="T47" fmla="*/ 94 h 188"/>
                  <a:gd name="T48" fmla="*/ 558 w 194"/>
                  <a:gd name="T49" fmla="*/ 25 h 188"/>
                  <a:gd name="T50" fmla="*/ 650 w 194"/>
                  <a:gd name="T51" fmla="*/ 94 h 1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188"/>
                  <a:gd name="T80" fmla="*/ 194 w 194"/>
                  <a:gd name="T81" fmla="*/ 188 h 1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188">
                    <a:moveTo>
                      <a:pt x="141" y="19"/>
                    </a:moveTo>
                    <a:lnTo>
                      <a:pt x="157" y="32"/>
                    </a:lnTo>
                    <a:lnTo>
                      <a:pt x="169" y="37"/>
                    </a:lnTo>
                    <a:lnTo>
                      <a:pt x="169" y="71"/>
                    </a:lnTo>
                    <a:lnTo>
                      <a:pt x="187" y="85"/>
                    </a:lnTo>
                    <a:lnTo>
                      <a:pt x="194" y="110"/>
                    </a:lnTo>
                    <a:lnTo>
                      <a:pt x="181" y="137"/>
                    </a:lnTo>
                    <a:lnTo>
                      <a:pt x="176" y="137"/>
                    </a:lnTo>
                    <a:lnTo>
                      <a:pt x="157" y="156"/>
                    </a:lnTo>
                    <a:lnTo>
                      <a:pt x="157" y="188"/>
                    </a:lnTo>
                    <a:lnTo>
                      <a:pt x="135" y="181"/>
                    </a:lnTo>
                    <a:lnTo>
                      <a:pt x="116" y="162"/>
                    </a:lnTo>
                    <a:lnTo>
                      <a:pt x="121" y="156"/>
                    </a:lnTo>
                    <a:lnTo>
                      <a:pt x="116" y="130"/>
                    </a:lnTo>
                    <a:lnTo>
                      <a:pt x="94" y="144"/>
                    </a:lnTo>
                    <a:lnTo>
                      <a:pt x="75" y="137"/>
                    </a:lnTo>
                    <a:lnTo>
                      <a:pt x="68" y="103"/>
                    </a:lnTo>
                    <a:lnTo>
                      <a:pt x="41" y="85"/>
                    </a:lnTo>
                    <a:lnTo>
                      <a:pt x="29" y="59"/>
                    </a:lnTo>
                    <a:lnTo>
                      <a:pt x="0" y="52"/>
                    </a:lnTo>
                    <a:lnTo>
                      <a:pt x="7" y="25"/>
                    </a:lnTo>
                    <a:lnTo>
                      <a:pt x="7" y="19"/>
                    </a:lnTo>
                    <a:lnTo>
                      <a:pt x="55" y="0"/>
                    </a:lnTo>
                    <a:lnTo>
                      <a:pt x="68" y="19"/>
                    </a:lnTo>
                    <a:lnTo>
                      <a:pt x="121" y="5"/>
                    </a:lnTo>
                    <a:lnTo>
                      <a:pt x="141" y="19"/>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49"/>
              <p:cNvSpPr>
                <a:spLocks noChangeArrowheads="1"/>
              </p:cNvSpPr>
              <p:nvPr/>
            </p:nvSpPr>
            <p:spPr bwMode="auto">
              <a:xfrm>
                <a:off x="1997" y="1816"/>
                <a:ext cx="264" cy="293"/>
              </a:xfrm>
              <a:custGeom>
                <a:avLst/>
                <a:gdLst>
                  <a:gd name="T0" fmla="*/ 1071 w 226"/>
                  <a:gd name="T1" fmla="*/ 124 h 249"/>
                  <a:gd name="T2" fmla="*/ 984 w 226"/>
                  <a:gd name="T3" fmla="*/ 371 h 249"/>
                  <a:gd name="T4" fmla="*/ 908 w 226"/>
                  <a:gd name="T5" fmla="*/ 424 h 249"/>
                  <a:gd name="T6" fmla="*/ 984 w 226"/>
                  <a:gd name="T7" fmla="*/ 561 h 249"/>
                  <a:gd name="T8" fmla="*/ 884 w 226"/>
                  <a:gd name="T9" fmla="*/ 628 h 249"/>
                  <a:gd name="T10" fmla="*/ 788 w 226"/>
                  <a:gd name="T11" fmla="*/ 766 h 249"/>
                  <a:gd name="T12" fmla="*/ 695 w 226"/>
                  <a:gd name="T13" fmla="*/ 766 h 249"/>
                  <a:gd name="T14" fmla="*/ 655 w 226"/>
                  <a:gd name="T15" fmla="*/ 958 h 249"/>
                  <a:gd name="T16" fmla="*/ 623 w 226"/>
                  <a:gd name="T17" fmla="*/ 1098 h 249"/>
                  <a:gd name="T18" fmla="*/ 623 w 226"/>
                  <a:gd name="T19" fmla="*/ 1267 h 249"/>
                  <a:gd name="T20" fmla="*/ 534 w 226"/>
                  <a:gd name="T21" fmla="*/ 1200 h 249"/>
                  <a:gd name="T22" fmla="*/ 534 w 226"/>
                  <a:gd name="T23" fmla="*/ 1024 h 249"/>
                  <a:gd name="T24" fmla="*/ 480 w 226"/>
                  <a:gd name="T25" fmla="*/ 1000 h 249"/>
                  <a:gd name="T26" fmla="*/ 407 w 226"/>
                  <a:gd name="T27" fmla="*/ 932 h 249"/>
                  <a:gd name="T28" fmla="*/ 313 w 226"/>
                  <a:gd name="T29" fmla="*/ 859 h 249"/>
                  <a:gd name="T30" fmla="*/ 64 w 226"/>
                  <a:gd name="T31" fmla="*/ 932 h 249"/>
                  <a:gd name="T32" fmla="*/ 0 w 226"/>
                  <a:gd name="T33" fmla="*/ 832 h 249"/>
                  <a:gd name="T34" fmla="*/ 125 w 226"/>
                  <a:gd name="T35" fmla="*/ 692 h 249"/>
                  <a:gd name="T36" fmla="*/ 255 w 226"/>
                  <a:gd name="T37" fmla="*/ 561 h 249"/>
                  <a:gd name="T38" fmla="*/ 346 w 226"/>
                  <a:gd name="T39" fmla="*/ 424 h 249"/>
                  <a:gd name="T40" fmla="*/ 407 w 226"/>
                  <a:gd name="T41" fmla="*/ 227 h 249"/>
                  <a:gd name="T42" fmla="*/ 509 w 226"/>
                  <a:gd name="T43" fmla="*/ 199 h 249"/>
                  <a:gd name="T44" fmla="*/ 480 w 226"/>
                  <a:gd name="T45" fmla="*/ 424 h 249"/>
                  <a:gd name="T46" fmla="*/ 571 w 226"/>
                  <a:gd name="T47" fmla="*/ 535 h 249"/>
                  <a:gd name="T48" fmla="*/ 695 w 226"/>
                  <a:gd name="T49" fmla="*/ 424 h 249"/>
                  <a:gd name="T50" fmla="*/ 729 w 226"/>
                  <a:gd name="T51" fmla="*/ 335 h 249"/>
                  <a:gd name="T52" fmla="*/ 623 w 226"/>
                  <a:gd name="T53" fmla="*/ 267 h 249"/>
                  <a:gd name="T54" fmla="*/ 623 w 226"/>
                  <a:gd name="T55" fmla="*/ 65 h 249"/>
                  <a:gd name="T56" fmla="*/ 818 w 226"/>
                  <a:gd name="T57" fmla="*/ 0 h 249"/>
                  <a:gd name="T58" fmla="*/ 1071 w 226"/>
                  <a:gd name="T59" fmla="*/ 124 h 2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6"/>
                  <a:gd name="T91" fmla="*/ 0 h 249"/>
                  <a:gd name="T92" fmla="*/ 226 w 226"/>
                  <a:gd name="T93" fmla="*/ 249 h 2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6" h="249">
                    <a:moveTo>
                      <a:pt x="226" y="25"/>
                    </a:moveTo>
                    <a:lnTo>
                      <a:pt x="207" y="73"/>
                    </a:lnTo>
                    <a:lnTo>
                      <a:pt x="192" y="84"/>
                    </a:lnTo>
                    <a:lnTo>
                      <a:pt x="207" y="110"/>
                    </a:lnTo>
                    <a:lnTo>
                      <a:pt x="187" y="123"/>
                    </a:lnTo>
                    <a:lnTo>
                      <a:pt x="167" y="150"/>
                    </a:lnTo>
                    <a:lnTo>
                      <a:pt x="146" y="150"/>
                    </a:lnTo>
                    <a:lnTo>
                      <a:pt x="139" y="189"/>
                    </a:lnTo>
                    <a:lnTo>
                      <a:pt x="132" y="216"/>
                    </a:lnTo>
                    <a:lnTo>
                      <a:pt x="132" y="249"/>
                    </a:lnTo>
                    <a:lnTo>
                      <a:pt x="114" y="235"/>
                    </a:lnTo>
                    <a:lnTo>
                      <a:pt x="114" y="201"/>
                    </a:lnTo>
                    <a:lnTo>
                      <a:pt x="102" y="196"/>
                    </a:lnTo>
                    <a:lnTo>
                      <a:pt x="86" y="183"/>
                    </a:lnTo>
                    <a:lnTo>
                      <a:pt x="66" y="169"/>
                    </a:lnTo>
                    <a:lnTo>
                      <a:pt x="13" y="183"/>
                    </a:lnTo>
                    <a:lnTo>
                      <a:pt x="0" y="164"/>
                    </a:lnTo>
                    <a:lnTo>
                      <a:pt x="27" y="137"/>
                    </a:lnTo>
                    <a:lnTo>
                      <a:pt x="54" y="110"/>
                    </a:lnTo>
                    <a:lnTo>
                      <a:pt x="73" y="84"/>
                    </a:lnTo>
                    <a:lnTo>
                      <a:pt x="86" y="44"/>
                    </a:lnTo>
                    <a:lnTo>
                      <a:pt x="107" y="39"/>
                    </a:lnTo>
                    <a:lnTo>
                      <a:pt x="102" y="84"/>
                    </a:lnTo>
                    <a:lnTo>
                      <a:pt x="121" y="105"/>
                    </a:lnTo>
                    <a:lnTo>
                      <a:pt x="146" y="84"/>
                    </a:lnTo>
                    <a:lnTo>
                      <a:pt x="155" y="66"/>
                    </a:lnTo>
                    <a:lnTo>
                      <a:pt x="132" y="52"/>
                    </a:lnTo>
                    <a:lnTo>
                      <a:pt x="132" y="13"/>
                    </a:lnTo>
                    <a:lnTo>
                      <a:pt x="173" y="0"/>
                    </a:lnTo>
                    <a:lnTo>
                      <a:pt x="22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50"/>
              <p:cNvSpPr>
                <a:spLocks noChangeArrowheads="1"/>
              </p:cNvSpPr>
              <p:nvPr/>
            </p:nvSpPr>
            <p:spPr bwMode="auto">
              <a:xfrm>
                <a:off x="1997" y="1816"/>
                <a:ext cx="264" cy="293"/>
              </a:xfrm>
              <a:custGeom>
                <a:avLst/>
                <a:gdLst>
                  <a:gd name="T0" fmla="*/ 1071 w 226"/>
                  <a:gd name="T1" fmla="*/ 124 h 249"/>
                  <a:gd name="T2" fmla="*/ 984 w 226"/>
                  <a:gd name="T3" fmla="*/ 371 h 249"/>
                  <a:gd name="T4" fmla="*/ 908 w 226"/>
                  <a:gd name="T5" fmla="*/ 424 h 249"/>
                  <a:gd name="T6" fmla="*/ 984 w 226"/>
                  <a:gd name="T7" fmla="*/ 561 h 249"/>
                  <a:gd name="T8" fmla="*/ 884 w 226"/>
                  <a:gd name="T9" fmla="*/ 628 h 249"/>
                  <a:gd name="T10" fmla="*/ 788 w 226"/>
                  <a:gd name="T11" fmla="*/ 766 h 249"/>
                  <a:gd name="T12" fmla="*/ 695 w 226"/>
                  <a:gd name="T13" fmla="*/ 766 h 249"/>
                  <a:gd name="T14" fmla="*/ 655 w 226"/>
                  <a:gd name="T15" fmla="*/ 958 h 249"/>
                  <a:gd name="T16" fmla="*/ 623 w 226"/>
                  <a:gd name="T17" fmla="*/ 1098 h 249"/>
                  <a:gd name="T18" fmla="*/ 623 w 226"/>
                  <a:gd name="T19" fmla="*/ 1267 h 249"/>
                  <a:gd name="T20" fmla="*/ 534 w 226"/>
                  <a:gd name="T21" fmla="*/ 1200 h 249"/>
                  <a:gd name="T22" fmla="*/ 534 w 226"/>
                  <a:gd name="T23" fmla="*/ 1024 h 249"/>
                  <a:gd name="T24" fmla="*/ 480 w 226"/>
                  <a:gd name="T25" fmla="*/ 1000 h 249"/>
                  <a:gd name="T26" fmla="*/ 407 w 226"/>
                  <a:gd name="T27" fmla="*/ 932 h 249"/>
                  <a:gd name="T28" fmla="*/ 313 w 226"/>
                  <a:gd name="T29" fmla="*/ 859 h 249"/>
                  <a:gd name="T30" fmla="*/ 64 w 226"/>
                  <a:gd name="T31" fmla="*/ 932 h 249"/>
                  <a:gd name="T32" fmla="*/ 0 w 226"/>
                  <a:gd name="T33" fmla="*/ 832 h 249"/>
                  <a:gd name="T34" fmla="*/ 125 w 226"/>
                  <a:gd name="T35" fmla="*/ 692 h 249"/>
                  <a:gd name="T36" fmla="*/ 255 w 226"/>
                  <a:gd name="T37" fmla="*/ 561 h 249"/>
                  <a:gd name="T38" fmla="*/ 346 w 226"/>
                  <a:gd name="T39" fmla="*/ 424 h 249"/>
                  <a:gd name="T40" fmla="*/ 407 w 226"/>
                  <a:gd name="T41" fmla="*/ 227 h 249"/>
                  <a:gd name="T42" fmla="*/ 509 w 226"/>
                  <a:gd name="T43" fmla="*/ 199 h 249"/>
                  <a:gd name="T44" fmla="*/ 480 w 226"/>
                  <a:gd name="T45" fmla="*/ 424 h 249"/>
                  <a:gd name="T46" fmla="*/ 571 w 226"/>
                  <a:gd name="T47" fmla="*/ 535 h 249"/>
                  <a:gd name="T48" fmla="*/ 695 w 226"/>
                  <a:gd name="T49" fmla="*/ 424 h 249"/>
                  <a:gd name="T50" fmla="*/ 729 w 226"/>
                  <a:gd name="T51" fmla="*/ 335 h 249"/>
                  <a:gd name="T52" fmla="*/ 623 w 226"/>
                  <a:gd name="T53" fmla="*/ 267 h 249"/>
                  <a:gd name="T54" fmla="*/ 623 w 226"/>
                  <a:gd name="T55" fmla="*/ 65 h 249"/>
                  <a:gd name="T56" fmla="*/ 818 w 226"/>
                  <a:gd name="T57" fmla="*/ 0 h 249"/>
                  <a:gd name="T58" fmla="*/ 1071 w 226"/>
                  <a:gd name="T59" fmla="*/ 124 h 2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6"/>
                  <a:gd name="T91" fmla="*/ 0 h 249"/>
                  <a:gd name="T92" fmla="*/ 226 w 226"/>
                  <a:gd name="T93" fmla="*/ 249 h 2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6" h="249">
                    <a:moveTo>
                      <a:pt x="226" y="25"/>
                    </a:moveTo>
                    <a:lnTo>
                      <a:pt x="207" y="73"/>
                    </a:lnTo>
                    <a:lnTo>
                      <a:pt x="192" y="84"/>
                    </a:lnTo>
                    <a:lnTo>
                      <a:pt x="207" y="110"/>
                    </a:lnTo>
                    <a:lnTo>
                      <a:pt x="187" y="123"/>
                    </a:lnTo>
                    <a:lnTo>
                      <a:pt x="167" y="150"/>
                    </a:lnTo>
                    <a:lnTo>
                      <a:pt x="146" y="150"/>
                    </a:lnTo>
                    <a:lnTo>
                      <a:pt x="139" y="189"/>
                    </a:lnTo>
                    <a:lnTo>
                      <a:pt x="132" y="216"/>
                    </a:lnTo>
                    <a:lnTo>
                      <a:pt x="132" y="249"/>
                    </a:lnTo>
                    <a:lnTo>
                      <a:pt x="114" y="235"/>
                    </a:lnTo>
                    <a:lnTo>
                      <a:pt x="114" y="201"/>
                    </a:lnTo>
                    <a:lnTo>
                      <a:pt x="102" y="196"/>
                    </a:lnTo>
                    <a:lnTo>
                      <a:pt x="86" y="183"/>
                    </a:lnTo>
                    <a:lnTo>
                      <a:pt x="66" y="169"/>
                    </a:lnTo>
                    <a:lnTo>
                      <a:pt x="13" y="183"/>
                    </a:lnTo>
                    <a:lnTo>
                      <a:pt x="0" y="164"/>
                    </a:lnTo>
                    <a:lnTo>
                      <a:pt x="27" y="137"/>
                    </a:lnTo>
                    <a:lnTo>
                      <a:pt x="54" y="110"/>
                    </a:lnTo>
                    <a:lnTo>
                      <a:pt x="73" y="84"/>
                    </a:lnTo>
                    <a:lnTo>
                      <a:pt x="86" y="44"/>
                    </a:lnTo>
                    <a:lnTo>
                      <a:pt x="107" y="39"/>
                    </a:lnTo>
                    <a:lnTo>
                      <a:pt x="102" y="84"/>
                    </a:lnTo>
                    <a:lnTo>
                      <a:pt x="121" y="105"/>
                    </a:lnTo>
                    <a:lnTo>
                      <a:pt x="146" y="84"/>
                    </a:lnTo>
                    <a:lnTo>
                      <a:pt x="155" y="66"/>
                    </a:lnTo>
                    <a:lnTo>
                      <a:pt x="132" y="52"/>
                    </a:lnTo>
                    <a:lnTo>
                      <a:pt x="132" y="13"/>
                    </a:lnTo>
                    <a:lnTo>
                      <a:pt x="173" y="0"/>
                    </a:lnTo>
                    <a:lnTo>
                      <a:pt x="226" y="25"/>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51"/>
              <p:cNvSpPr>
                <a:spLocks noChangeArrowheads="1"/>
              </p:cNvSpPr>
              <p:nvPr/>
            </p:nvSpPr>
            <p:spPr bwMode="auto">
              <a:xfrm>
                <a:off x="2116" y="2170"/>
                <a:ext cx="35" cy="68"/>
              </a:xfrm>
              <a:custGeom>
                <a:avLst/>
                <a:gdLst>
                  <a:gd name="T0" fmla="*/ 141 w 30"/>
                  <a:gd name="T1" fmla="*/ 286 h 58"/>
                  <a:gd name="T2" fmla="*/ 141 w 30"/>
                  <a:gd name="T3" fmla="*/ 162 h 58"/>
                  <a:gd name="T4" fmla="*/ 116 w 30"/>
                  <a:gd name="T5" fmla="*/ 0 h 58"/>
                  <a:gd name="T6" fmla="*/ 89 w 30"/>
                  <a:gd name="T7" fmla="*/ 0 h 58"/>
                  <a:gd name="T8" fmla="*/ 0 w 30"/>
                  <a:gd name="T9" fmla="*/ 90 h 58"/>
                  <a:gd name="T10" fmla="*/ 0 w 30"/>
                  <a:gd name="T11" fmla="*/ 250 h 58"/>
                  <a:gd name="T12" fmla="*/ 89 w 30"/>
                  <a:gd name="T13" fmla="*/ 286 h 58"/>
                  <a:gd name="T14" fmla="*/ 141 w 30"/>
                  <a:gd name="T15" fmla="*/ 286 h 5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8"/>
                  <a:gd name="T26" fmla="*/ 30 w 30"/>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8">
                    <a:moveTo>
                      <a:pt x="30" y="58"/>
                    </a:moveTo>
                    <a:lnTo>
                      <a:pt x="30" y="32"/>
                    </a:lnTo>
                    <a:lnTo>
                      <a:pt x="24" y="0"/>
                    </a:lnTo>
                    <a:lnTo>
                      <a:pt x="19" y="0"/>
                    </a:lnTo>
                    <a:lnTo>
                      <a:pt x="0" y="19"/>
                    </a:lnTo>
                    <a:lnTo>
                      <a:pt x="0" y="51"/>
                    </a:lnTo>
                    <a:lnTo>
                      <a:pt x="19" y="58"/>
                    </a:lnTo>
                    <a:lnTo>
                      <a:pt x="3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52"/>
              <p:cNvSpPr>
                <a:spLocks noChangeArrowheads="1"/>
              </p:cNvSpPr>
              <p:nvPr/>
            </p:nvSpPr>
            <p:spPr bwMode="auto">
              <a:xfrm>
                <a:off x="2116" y="2170"/>
                <a:ext cx="35" cy="68"/>
              </a:xfrm>
              <a:custGeom>
                <a:avLst/>
                <a:gdLst>
                  <a:gd name="T0" fmla="*/ 141 w 30"/>
                  <a:gd name="T1" fmla="*/ 286 h 58"/>
                  <a:gd name="T2" fmla="*/ 141 w 30"/>
                  <a:gd name="T3" fmla="*/ 162 h 58"/>
                  <a:gd name="T4" fmla="*/ 116 w 30"/>
                  <a:gd name="T5" fmla="*/ 0 h 58"/>
                  <a:gd name="T6" fmla="*/ 89 w 30"/>
                  <a:gd name="T7" fmla="*/ 0 h 58"/>
                  <a:gd name="T8" fmla="*/ 0 w 30"/>
                  <a:gd name="T9" fmla="*/ 90 h 58"/>
                  <a:gd name="T10" fmla="*/ 0 w 30"/>
                  <a:gd name="T11" fmla="*/ 250 h 58"/>
                  <a:gd name="T12" fmla="*/ 89 w 30"/>
                  <a:gd name="T13" fmla="*/ 286 h 58"/>
                  <a:gd name="T14" fmla="*/ 141 w 30"/>
                  <a:gd name="T15" fmla="*/ 286 h 5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8"/>
                  <a:gd name="T26" fmla="*/ 30 w 30"/>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8">
                    <a:moveTo>
                      <a:pt x="30" y="58"/>
                    </a:moveTo>
                    <a:lnTo>
                      <a:pt x="30" y="32"/>
                    </a:lnTo>
                    <a:lnTo>
                      <a:pt x="24" y="0"/>
                    </a:lnTo>
                    <a:lnTo>
                      <a:pt x="19" y="0"/>
                    </a:lnTo>
                    <a:lnTo>
                      <a:pt x="0" y="19"/>
                    </a:lnTo>
                    <a:lnTo>
                      <a:pt x="0" y="51"/>
                    </a:lnTo>
                    <a:lnTo>
                      <a:pt x="19" y="58"/>
                    </a:lnTo>
                    <a:lnTo>
                      <a:pt x="30" y="58"/>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53"/>
              <p:cNvSpPr>
                <a:spLocks noChangeArrowheads="1"/>
              </p:cNvSpPr>
              <p:nvPr/>
            </p:nvSpPr>
            <p:spPr bwMode="auto">
              <a:xfrm>
                <a:off x="2090" y="2454"/>
                <a:ext cx="335" cy="193"/>
              </a:xfrm>
              <a:custGeom>
                <a:avLst/>
                <a:gdLst>
                  <a:gd name="T0" fmla="*/ 282 w 287"/>
                  <a:gd name="T1" fmla="*/ 801 h 164"/>
                  <a:gd name="T2" fmla="*/ 218 w 287"/>
                  <a:gd name="T3" fmla="*/ 710 h 164"/>
                  <a:gd name="T4" fmla="*/ 218 w 287"/>
                  <a:gd name="T5" fmla="*/ 538 h 164"/>
                  <a:gd name="T6" fmla="*/ 125 w 287"/>
                  <a:gd name="T7" fmla="*/ 538 h 164"/>
                  <a:gd name="T8" fmla="*/ 29 w 287"/>
                  <a:gd name="T9" fmla="*/ 628 h 164"/>
                  <a:gd name="T10" fmla="*/ 0 w 287"/>
                  <a:gd name="T11" fmla="*/ 497 h 164"/>
                  <a:gd name="T12" fmla="*/ 163 w 287"/>
                  <a:gd name="T13" fmla="*/ 297 h 164"/>
                  <a:gd name="T14" fmla="*/ 282 w 287"/>
                  <a:gd name="T15" fmla="*/ 124 h 164"/>
                  <a:gd name="T16" fmla="*/ 353 w 287"/>
                  <a:gd name="T17" fmla="*/ 34 h 164"/>
                  <a:gd name="T18" fmla="*/ 438 w 287"/>
                  <a:gd name="T19" fmla="*/ 65 h 164"/>
                  <a:gd name="T20" fmla="*/ 530 w 287"/>
                  <a:gd name="T21" fmla="*/ 0 h 164"/>
                  <a:gd name="T22" fmla="*/ 684 w 287"/>
                  <a:gd name="T23" fmla="*/ 34 h 164"/>
                  <a:gd name="T24" fmla="*/ 947 w 287"/>
                  <a:gd name="T25" fmla="*/ 34 h 164"/>
                  <a:gd name="T26" fmla="*/ 1105 w 287"/>
                  <a:gd name="T27" fmla="*/ 124 h 164"/>
                  <a:gd name="T28" fmla="*/ 1105 w 287"/>
                  <a:gd name="T29" fmla="*/ 297 h 164"/>
                  <a:gd name="T30" fmla="*/ 1130 w 287"/>
                  <a:gd name="T31" fmla="*/ 371 h 164"/>
                  <a:gd name="T32" fmla="*/ 1290 w 287"/>
                  <a:gd name="T33" fmla="*/ 435 h 164"/>
                  <a:gd name="T34" fmla="*/ 1345 w 287"/>
                  <a:gd name="T35" fmla="*/ 435 h 164"/>
                  <a:gd name="T36" fmla="*/ 1255 w 287"/>
                  <a:gd name="T37" fmla="*/ 561 h 164"/>
                  <a:gd name="T38" fmla="*/ 1255 w 287"/>
                  <a:gd name="T39" fmla="*/ 710 h 164"/>
                  <a:gd name="T40" fmla="*/ 1037 w 287"/>
                  <a:gd name="T41" fmla="*/ 628 h 164"/>
                  <a:gd name="T42" fmla="*/ 968 w 287"/>
                  <a:gd name="T43" fmla="*/ 710 h 164"/>
                  <a:gd name="T44" fmla="*/ 910 w 287"/>
                  <a:gd name="T45" fmla="*/ 836 h 164"/>
                  <a:gd name="T46" fmla="*/ 812 w 287"/>
                  <a:gd name="T47" fmla="*/ 766 h 164"/>
                  <a:gd name="T48" fmla="*/ 751 w 287"/>
                  <a:gd name="T49" fmla="*/ 628 h 164"/>
                  <a:gd name="T50" fmla="*/ 624 w 287"/>
                  <a:gd name="T51" fmla="*/ 672 h 164"/>
                  <a:gd name="T52" fmla="*/ 570 w 287"/>
                  <a:gd name="T53" fmla="*/ 801 h 164"/>
                  <a:gd name="T54" fmla="*/ 282 w 287"/>
                  <a:gd name="T55" fmla="*/ 801 h 1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7"/>
                  <a:gd name="T85" fmla="*/ 0 h 164"/>
                  <a:gd name="T86" fmla="*/ 287 w 287"/>
                  <a:gd name="T87" fmla="*/ 164 h 1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7" h="164">
                    <a:moveTo>
                      <a:pt x="59" y="157"/>
                    </a:moveTo>
                    <a:lnTo>
                      <a:pt x="46" y="139"/>
                    </a:lnTo>
                    <a:lnTo>
                      <a:pt x="46" y="105"/>
                    </a:lnTo>
                    <a:lnTo>
                      <a:pt x="27" y="105"/>
                    </a:lnTo>
                    <a:lnTo>
                      <a:pt x="6" y="123"/>
                    </a:lnTo>
                    <a:lnTo>
                      <a:pt x="0" y="98"/>
                    </a:lnTo>
                    <a:lnTo>
                      <a:pt x="34" y="59"/>
                    </a:lnTo>
                    <a:lnTo>
                      <a:pt x="59" y="25"/>
                    </a:lnTo>
                    <a:lnTo>
                      <a:pt x="75" y="7"/>
                    </a:lnTo>
                    <a:lnTo>
                      <a:pt x="93" y="13"/>
                    </a:lnTo>
                    <a:lnTo>
                      <a:pt x="112" y="0"/>
                    </a:lnTo>
                    <a:lnTo>
                      <a:pt x="146" y="7"/>
                    </a:lnTo>
                    <a:lnTo>
                      <a:pt x="201" y="7"/>
                    </a:lnTo>
                    <a:lnTo>
                      <a:pt x="235" y="25"/>
                    </a:lnTo>
                    <a:lnTo>
                      <a:pt x="235" y="59"/>
                    </a:lnTo>
                    <a:lnTo>
                      <a:pt x="240" y="73"/>
                    </a:lnTo>
                    <a:lnTo>
                      <a:pt x="274" y="85"/>
                    </a:lnTo>
                    <a:lnTo>
                      <a:pt x="287" y="85"/>
                    </a:lnTo>
                    <a:lnTo>
                      <a:pt x="267" y="110"/>
                    </a:lnTo>
                    <a:lnTo>
                      <a:pt x="267" y="139"/>
                    </a:lnTo>
                    <a:lnTo>
                      <a:pt x="221" y="123"/>
                    </a:lnTo>
                    <a:lnTo>
                      <a:pt x="206" y="139"/>
                    </a:lnTo>
                    <a:lnTo>
                      <a:pt x="194" y="164"/>
                    </a:lnTo>
                    <a:lnTo>
                      <a:pt x="173" y="150"/>
                    </a:lnTo>
                    <a:lnTo>
                      <a:pt x="160" y="123"/>
                    </a:lnTo>
                    <a:lnTo>
                      <a:pt x="134" y="132"/>
                    </a:lnTo>
                    <a:lnTo>
                      <a:pt x="121" y="157"/>
                    </a:lnTo>
                    <a:lnTo>
                      <a:pt x="59"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54"/>
              <p:cNvSpPr>
                <a:spLocks noChangeArrowheads="1"/>
              </p:cNvSpPr>
              <p:nvPr/>
            </p:nvSpPr>
            <p:spPr bwMode="auto">
              <a:xfrm>
                <a:off x="2090" y="2454"/>
                <a:ext cx="335" cy="193"/>
              </a:xfrm>
              <a:custGeom>
                <a:avLst/>
                <a:gdLst>
                  <a:gd name="T0" fmla="*/ 282 w 287"/>
                  <a:gd name="T1" fmla="*/ 801 h 164"/>
                  <a:gd name="T2" fmla="*/ 218 w 287"/>
                  <a:gd name="T3" fmla="*/ 710 h 164"/>
                  <a:gd name="T4" fmla="*/ 218 w 287"/>
                  <a:gd name="T5" fmla="*/ 538 h 164"/>
                  <a:gd name="T6" fmla="*/ 125 w 287"/>
                  <a:gd name="T7" fmla="*/ 538 h 164"/>
                  <a:gd name="T8" fmla="*/ 29 w 287"/>
                  <a:gd name="T9" fmla="*/ 628 h 164"/>
                  <a:gd name="T10" fmla="*/ 0 w 287"/>
                  <a:gd name="T11" fmla="*/ 497 h 164"/>
                  <a:gd name="T12" fmla="*/ 163 w 287"/>
                  <a:gd name="T13" fmla="*/ 297 h 164"/>
                  <a:gd name="T14" fmla="*/ 282 w 287"/>
                  <a:gd name="T15" fmla="*/ 124 h 164"/>
                  <a:gd name="T16" fmla="*/ 353 w 287"/>
                  <a:gd name="T17" fmla="*/ 34 h 164"/>
                  <a:gd name="T18" fmla="*/ 438 w 287"/>
                  <a:gd name="T19" fmla="*/ 65 h 164"/>
                  <a:gd name="T20" fmla="*/ 530 w 287"/>
                  <a:gd name="T21" fmla="*/ 0 h 164"/>
                  <a:gd name="T22" fmla="*/ 684 w 287"/>
                  <a:gd name="T23" fmla="*/ 34 h 164"/>
                  <a:gd name="T24" fmla="*/ 947 w 287"/>
                  <a:gd name="T25" fmla="*/ 34 h 164"/>
                  <a:gd name="T26" fmla="*/ 1105 w 287"/>
                  <a:gd name="T27" fmla="*/ 124 h 164"/>
                  <a:gd name="T28" fmla="*/ 1105 w 287"/>
                  <a:gd name="T29" fmla="*/ 297 h 164"/>
                  <a:gd name="T30" fmla="*/ 1130 w 287"/>
                  <a:gd name="T31" fmla="*/ 371 h 164"/>
                  <a:gd name="T32" fmla="*/ 1290 w 287"/>
                  <a:gd name="T33" fmla="*/ 435 h 164"/>
                  <a:gd name="T34" fmla="*/ 1345 w 287"/>
                  <a:gd name="T35" fmla="*/ 435 h 164"/>
                  <a:gd name="T36" fmla="*/ 1255 w 287"/>
                  <a:gd name="T37" fmla="*/ 561 h 164"/>
                  <a:gd name="T38" fmla="*/ 1255 w 287"/>
                  <a:gd name="T39" fmla="*/ 710 h 164"/>
                  <a:gd name="T40" fmla="*/ 1037 w 287"/>
                  <a:gd name="T41" fmla="*/ 628 h 164"/>
                  <a:gd name="T42" fmla="*/ 968 w 287"/>
                  <a:gd name="T43" fmla="*/ 710 h 164"/>
                  <a:gd name="T44" fmla="*/ 910 w 287"/>
                  <a:gd name="T45" fmla="*/ 836 h 164"/>
                  <a:gd name="T46" fmla="*/ 812 w 287"/>
                  <a:gd name="T47" fmla="*/ 766 h 164"/>
                  <a:gd name="T48" fmla="*/ 751 w 287"/>
                  <a:gd name="T49" fmla="*/ 628 h 164"/>
                  <a:gd name="T50" fmla="*/ 624 w 287"/>
                  <a:gd name="T51" fmla="*/ 672 h 164"/>
                  <a:gd name="T52" fmla="*/ 570 w 287"/>
                  <a:gd name="T53" fmla="*/ 801 h 164"/>
                  <a:gd name="T54" fmla="*/ 282 w 287"/>
                  <a:gd name="T55" fmla="*/ 801 h 1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7"/>
                  <a:gd name="T85" fmla="*/ 0 h 164"/>
                  <a:gd name="T86" fmla="*/ 287 w 287"/>
                  <a:gd name="T87" fmla="*/ 164 h 1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7" h="164">
                    <a:moveTo>
                      <a:pt x="59" y="157"/>
                    </a:moveTo>
                    <a:lnTo>
                      <a:pt x="46" y="139"/>
                    </a:lnTo>
                    <a:lnTo>
                      <a:pt x="46" y="105"/>
                    </a:lnTo>
                    <a:lnTo>
                      <a:pt x="27" y="105"/>
                    </a:lnTo>
                    <a:lnTo>
                      <a:pt x="6" y="123"/>
                    </a:lnTo>
                    <a:lnTo>
                      <a:pt x="0" y="98"/>
                    </a:lnTo>
                    <a:lnTo>
                      <a:pt x="34" y="59"/>
                    </a:lnTo>
                    <a:lnTo>
                      <a:pt x="59" y="25"/>
                    </a:lnTo>
                    <a:lnTo>
                      <a:pt x="75" y="7"/>
                    </a:lnTo>
                    <a:lnTo>
                      <a:pt x="93" y="13"/>
                    </a:lnTo>
                    <a:lnTo>
                      <a:pt x="112" y="0"/>
                    </a:lnTo>
                    <a:lnTo>
                      <a:pt x="146" y="7"/>
                    </a:lnTo>
                    <a:lnTo>
                      <a:pt x="201" y="7"/>
                    </a:lnTo>
                    <a:lnTo>
                      <a:pt x="235" y="25"/>
                    </a:lnTo>
                    <a:lnTo>
                      <a:pt x="235" y="59"/>
                    </a:lnTo>
                    <a:lnTo>
                      <a:pt x="240" y="73"/>
                    </a:lnTo>
                    <a:lnTo>
                      <a:pt x="274" y="85"/>
                    </a:lnTo>
                    <a:lnTo>
                      <a:pt x="287" y="85"/>
                    </a:lnTo>
                    <a:lnTo>
                      <a:pt x="267" y="110"/>
                    </a:lnTo>
                    <a:lnTo>
                      <a:pt x="267" y="139"/>
                    </a:lnTo>
                    <a:lnTo>
                      <a:pt x="221" y="123"/>
                    </a:lnTo>
                    <a:lnTo>
                      <a:pt x="206" y="139"/>
                    </a:lnTo>
                    <a:lnTo>
                      <a:pt x="194" y="164"/>
                    </a:lnTo>
                    <a:lnTo>
                      <a:pt x="173" y="150"/>
                    </a:lnTo>
                    <a:lnTo>
                      <a:pt x="160" y="123"/>
                    </a:lnTo>
                    <a:lnTo>
                      <a:pt x="134" y="132"/>
                    </a:lnTo>
                    <a:lnTo>
                      <a:pt x="121" y="157"/>
                    </a:lnTo>
                    <a:lnTo>
                      <a:pt x="59" y="157"/>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55"/>
              <p:cNvSpPr>
                <a:spLocks noChangeArrowheads="1"/>
              </p:cNvSpPr>
              <p:nvPr/>
            </p:nvSpPr>
            <p:spPr bwMode="auto">
              <a:xfrm>
                <a:off x="2364" y="2483"/>
                <a:ext cx="21" cy="56"/>
              </a:xfrm>
              <a:custGeom>
                <a:avLst/>
                <a:gdLst>
                  <a:gd name="T0" fmla="*/ 23 w 18"/>
                  <a:gd name="T1" fmla="*/ 225 h 48"/>
                  <a:gd name="T2" fmla="*/ 83 w 18"/>
                  <a:gd name="T3" fmla="*/ 122 h 48"/>
                  <a:gd name="T4" fmla="*/ 0 w 18"/>
                  <a:gd name="T5" fmla="*/ 0 h 48"/>
                  <a:gd name="T6" fmla="*/ 0 w 18"/>
                  <a:gd name="T7" fmla="*/ 163 h 48"/>
                  <a:gd name="T8" fmla="*/ 23 w 18"/>
                  <a:gd name="T9" fmla="*/ 225 h 48"/>
                  <a:gd name="T10" fmla="*/ 0 60000 65536"/>
                  <a:gd name="T11" fmla="*/ 0 60000 65536"/>
                  <a:gd name="T12" fmla="*/ 0 60000 65536"/>
                  <a:gd name="T13" fmla="*/ 0 60000 65536"/>
                  <a:gd name="T14" fmla="*/ 0 60000 65536"/>
                  <a:gd name="T15" fmla="*/ 0 w 18"/>
                  <a:gd name="T16" fmla="*/ 0 h 48"/>
                  <a:gd name="T17" fmla="*/ 18 w 18"/>
                  <a:gd name="T18" fmla="*/ 48 h 48"/>
                </a:gdLst>
                <a:ahLst/>
                <a:cxnLst>
                  <a:cxn ang="T10">
                    <a:pos x="T0" y="T1"/>
                  </a:cxn>
                  <a:cxn ang="T11">
                    <a:pos x="T2" y="T3"/>
                  </a:cxn>
                  <a:cxn ang="T12">
                    <a:pos x="T4" y="T5"/>
                  </a:cxn>
                  <a:cxn ang="T13">
                    <a:pos x="T6" y="T7"/>
                  </a:cxn>
                  <a:cxn ang="T14">
                    <a:pos x="T8" y="T9"/>
                  </a:cxn>
                </a:cxnLst>
                <a:rect l="T15" t="T16" r="T17" b="T18"/>
                <a:pathLst>
                  <a:path w="18" h="48">
                    <a:moveTo>
                      <a:pt x="5" y="48"/>
                    </a:moveTo>
                    <a:lnTo>
                      <a:pt x="18" y="27"/>
                    </a:lnTo>
                    <a:lnTo>
                      <a:pt x="0" y="0"/>
                    </a:lnTo>
                    <a:lnTo>
                      <a:pt x="0" y="34"/>
                    </a:lnTo>
                    <a:lnTo>
                      <a:pt x="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56"/>
              <p:cNvSpPr>
                <a:spLocks noChangeArrowheads="1"/>
              </p:cNvSpPr>
              <p:nvPr/>
            </p:nvSpPr>
            <p:spPr bwMode="auto">
              <a:xfrm>
                <a:off x="2364" y="2483"/>
                <a:ext cx="21" cy="56"/>
              </a:xfrm>
              <a:custGeom>
                <a:avLst/>
                <a:gdLst>
                  <a:gd name="T0" fmla="*/ 23 w 18"/>
                  <a:gd name="T1" fmla="*/ 225 h 48"/>
                  <a:gd name="T2" fmla="*/ 83 w 18"/>
                  <a:gd name="T3" fmla="*/ 122 h 48"/>
                  <a:gd name="T4" fmla="*/ 0 w 18"/>
                  <a:gd name="T5" fmla="*/ 0 h 48"/>
                  <a:gd name="T6" fmla="*/ 0 w 18"/>
                  <a:gd name="T7" fmla="*/ 163 h 48"/>
                  <a:gd name="T8" fmla="*/ 23 w 18"/>
                  <a:gd name="T9" fmla="*/ 225 h 48"/>
                  <a:gd name="T10" fmla="*/ 0 60000 65536"/>
                  <a:gd name="T11" fmla="*/ 0 60000 65536"/>
                  <a:gd name="T12" fmla="*/ 0 60000 65536"/>
                  <a:gd name="T13" fmla="*/ 0 60000 65536"/>
                  <a:gd name="T14" fmla="*/ 0 60000 65536"/>
                  <a:gd name="T15" fmla="*/ 0 w 18"/>
                  <a:gd name="T16" fmla="*/ 0 h 48"/>
                  <a:gd name="T17" fmla="*/ 18 w 18"/>
                  <a:gd name="T18" fmla="*/ 48 h 48"/>
                </a:gdLst>
                <a:ahLst/>
                <a:cxnLst>
                  <a:cxn ang="T10">
                    <a:pos x="T0" y="T1"/>
                  </a:cxn>
                  <a:cxn ang="T11">
                    <a:pos x="T2" y="T3"/>
                  </a:cxn>
                  <a:cxn ang="T12">
                    <a:pos x="T4" y="T5"/>
                  </a:cxn>
                  <a:cxn ang="T13">
                    <a:pos x="T6" y="T7"/>
                  </a:cxn>
                  <a:cxn ang="T14">
                    <a:pos x="T8" y="T9"/>
                  </a:cxn>
                </a:cxnLst>
                <a:rect l="T15" t="T16" r="T17" b="T18"/>
                <a:pathLst>
                  <a:path w="18" h="48">
                    <a:moveTo>
                      <a:pt x="5" y="48"/>
                    </a:moveTo>
                    <a:lnTo>
                      <a:pt x="18" y="27"/>
                    </a:lnTo>
                    <a:lnTo>
                      <a:pt x="0" y="0"/>
                    </a:lnTo>
                    <a:lnTo>
                      <a:pt x="0" y="34"/>
                    </a:lnTo>
                    <a:lnTo>
                      <a:pt x="5" y="48"/>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57"/>
              <p:cNvSpPr>
                <a:spLocks noChangeArrowheads="1"/>
              </p:cNvSpPr>
              <p:nvPr/>
            </p:nvSpPr>
            <p:spPr bwMode="auto">
              <a:xfrm>
                <a:off x="2721" y="1690"/>
                <a:ext cx="687" cy="609"/>
              </a:xfrm>
              <a:custGeom>
                <a:avLst/>
                <a:gdLst>
                  <a:gd name="T0" fmla="*/ 2587 w 589"/>
                  <a:gd name="T1" fmla="*/ 1492 h 518"/>
                  <a:gd name="T2" fmla="*/ 2526 w 589"/>
                  <a:gd name="T3" fmla="*/ 1393 h 518"/>
                  <a:gd name="T4" fmla="*/ 2526 w 589"/>
                  <a:gd name="T5" fmla="*/ 1266 h 518"/>
                  <a:gd name="T6" fmla="*/ 2430 w 589"/>
                  <a:gd name="T7" fmla="*/ 1127 h 518"/>
                  <a:gd name="T8" fmla="*/ 2526 w 589"/>
                  <a:gd name="T9" fmla="*/ 969 h 518"/>
                  <a:gd name="T10" fmla="*/ 2557 w 589"/>
                  <a:gd name="T11" fmla="*/ 764 h 518"/>
                  <a:gd name="T12" fmla="*/ 2430 w 589"/>
                  <a:gd name="T13" fmla="*/ 370 h 518"/>
                  <a:gd name="T14" fmla="*/ 2396 w 589"/>
                  <a:gd name="T15" fmla="*/ 269 h 518"/>
                  <a:gd name="T16" fmla="*/ 2271 w 589"/>
                  <a:gd name="T17" fmla="*/ 145 h 518"/>
                  <a:gd name="T18" fmla="*/ 2207 w 589"/>
                  <a:gd name="T19" fmla="*/ 111 h 518"/>
                  <a:gd name="T20" fmla="*/ 1995 w 589"/>
                  <a:gd name="T21" fmla="*/ 170 h 518"/>
                  <a:gd name="T22" fmla="*/ 1747 w 589"/>
                  <a:gd name="T23" fmla="*/ 206 h 518"/>
                  <a:gd name="T24" fmla="*/ 1405 w 589"/>
                  <a:gd name="T25" fmla="*/ 170 h 518"/>
                  <a:gd name="T26" fmla="*/ 1313 w 589"/>
                  <a:gd name="T27" fmla="*/ 242 h 518"/>
                  <a:gd name="T28" fmla="*/ 1151 w 589"/>
                  <a:gd name="T29" fmla="*/ 242 h 518"/>
                  <a:gd name="T30" fmla="*/ 1058 w 589"/>
                  <a:gd name="T31" fmla="*/ 0 h 518"/>
                  <a:gd name="T32" fmla="*/ 870 w 589"/>
                  <a:gd name="T33" fmla="*/ 80 h 518"/>
                  <a:gd name="T34" fmla="*/ 652 w 589"/>
                  <a:gd name="T35" fmla="*/ 145 h 518"/>
                  <a:gd name="T36" fmla="*/ 498 w 589"/>
                  <a:gd name="T37" fmla="*/ 305 h 518"/>
                  <a:gd name="T38" fmla="*/ 286 w 589"/>
                  <a:gd name="T39" fmla="*/ 335 h 518"/>
                  <a:gd name="T40" fmla="*/ 0 w 589"/>
                  <a:gd name="T41" fmla="*/ 541 h 518"/>
                  <a:gd name="T42" fmla="*/ 22 w 589"/>
                  <a:gd name="T43" fmla="*/ 664 h 518"/>
                  <a:gd name="T44" fmla="*/ 22 w 589"/>
                  <a:gd name="T45" fmla="*/ 805 h 518"/>
                  <a:gd name="T46" fmla="*/ 0 w 589"/>
                  <a:gd name="T47" fmla="*/ 933 h 518"/>
                  <a:gd name="T48" fmla="*/ 65 w 589"/>
                  <a:gd name="T49" fmla="*/ 1033 h 518"/>
                  <a:gd name="T50" fmla="*/ 93 w 589"/>
                  <a:gd name="T51" fmla="*/ 1533 h 518"/>
                  <a:gd name="T52" fmla="*/ 161 w 589"/>
                  <a:gd name="T53" fmla="*/ 1634 h 518"/>
                  <a:gd name="T54" fmla="*/ 180 w 589"/>
                  <a:gd name="T55" fmla="*/ 1761 h 518"/>
                  <a:gd name="T56" fmla="*/ 161 w 589"/>
                  <a:gd name="T57" fmla="*/ 1889 h 518"/>
                  <a:gd name="T58" fmla="*/ 246 w 589"/>
                  <a:gd name="T59" fmla="*/ 1816 h 518"/>
                  <a:gd name="T60" fmla="*/ 336 w 589"/>
                  <a:gd name="T61" fmla="*/ 1926 h 518"/>
                  <a:gd name="T62" fmla="*/ 439 w 589"/>
                  <a:gd name="T63" fmla="*/ 1926 h 518"/>
                  <a:gd name="T64" fmla="*/ 532 w 589"/>
                  <a:gd name="T65" fmla="*/ 1999 h 518"/>
                  <a:gd name="T66" fmla="*/ 623 w 589"/>
                  <a:gd name="T67" fmla="*/ 2154 h 518"/>
                  <a:gd name="T68" fmla="*/ 724 w 589"/>
                  <a:gd name="T69" fmla="*/ 2221 h 518"/>
                  <a:gd name="T70" fmla="*/ 755 w 589"/>
                  <a:gd name="T71" fmla="*/ 2096 h 518"/>
                  <a:gd name="T72" fmla="*/ 931 w 589"/>
                  <a:gd name="T73" fmla="*/ 2154 h 518"/>
                  <a:gd name="T74" fmla="*/ 1033 w 589"/>
                  <a:gd name="T75" fmla="*/ 2280 h 518"/>
                  <a:gd name="T76" fmla="*/ 1313 w 589"/>
                  <a:gd name="T77" fmla="*/ 2491 h 518"/>
                  <a:gd name="T78" fmla="*/ 1365 w 589"/>
                  <a:gd name="T79" fmla="*/ 2516 h 518"/>
                  <a:gd name="T80" fmla="*/ 1488 w 589"/>
                  <a:gd name="T81" fmla="*/ 2464 h 518"/>
                  <a:gd name="T82" fmla="*/ 1682 w 589"/>
                  <a:gd name="T83" fmla="*/ 2612 h 518"/>
                  <a:gd name="T84" fmla="*/ 1769 w 589"/>
                  <a:gd name="T85" fmla="*/ 2516 h 518"/>
                  <a:gd name="T86" fmla="*/ 1962 w 589"/>
                  <a:gd name="T87" fmla="*/ 2516 h 518"/>
                  <a:gd name="T88" fmla="*/ 2054 w 589"/>
                  <a:gd name="T89" fmla="*/ 2464 h 518"/>
                  <a:gd name="T90" fmla="*/ 2207 w 589"/>
                  <a:gd name="T91" fmla="*/ 2491 h 518"/>
                  <a:gd name="T92" fmla="*/ 2312 w 589"/>
                  <a:gd name="T93" fmla="*/ 2590 h 518"/>
                  <a:gd name="T94" fmla="*/ 2371 w 589"/>
                  <a:gd name="T95" fmla="*/ 2590 h 518"/>
                  <a:gd name="T96" fmla="*/ 2456 w 589"/>
                  <a:gd name="T97" fmla="*/ 2318 h 518"/>
                  <a:gd name="T98" fmla="*/ 2557 w 589"/>
                  <a:gd name="T99" fmla="*/ 2096 h 518"/>
                  <a:gd name="T100" fmla="*/ 2740 w 589"/>
                  <a:gd name="T101" fmla="*/ 1926 h 518"/>
                  <a:gd name="T102" fmla="*/ 2712 w 589"/>
                  <a:gd name="T103" fmla="*/ 1761 h 518"/>
                  <a:gd name="T104" fmla="*/ 2587 w 589"/>
                  <a:gd name="T105" fmla="*/ 1492 h 5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9"/>
                  <a:gd name="T160" fmla="*/ 0 h 518"/>
                  <a:gd name="T161" fmla="*/ 589 w 589"/>
                  <a:gd name="T162" fmla="*/ 518 h 5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9" h="518">
                    <a:moveTo>
                      <a:pt x="555" y="296"/>
                    </a:moveTo>
                    <a:lnTo>
                      <a:pt x="542" y="276"/>
                    </a:lnTo>
                    <a:lnTo>
                      <a:pt x="542" y="251"/>
                    </a:lnTo>
                    <a:lnTo>
                      <a:pt x="521" y="224"/>
                    </a:lnTo>
                    <a:lnTo>
                      <a:pt x="542" y="191"/>
                    </a:lnTo>
                    <a:lnTo>
                      <a:pt x="549" y="151"/>
                    </a:lnTo>
                    <a:lnTo>
                      <a:pt x="521" y="73"/>
                    </a:lnTo>
                    <a:lnTo>
                      <a:pt x="514" y="54"/>
                    </a:lnTo>
                    <a:lnTo>
                      <a:pt x="487" y="29"/>
                    </a:lnTo>
                    <a:lnTo>
                      <a:pt x="474" y="22"/>
                    </a:lnTo>
                    <a:lnTo>
                      <a:pt x="428" y="34"/>
                    </a:lnTo>
                    <a:lnTo>
                      <a:pt x="375" y="41"/>
                    </a:lnTo>
                    <a:lnTo>
                      <a:pt x="302" y="34"/>
                    </a:lnTo>
                    <a:lnTo>
                      <a:pt x="281" y="48"/>
                    </a:lnTo>
                    <a:lnTo>
                      <a:pt x="247" y="48"/>
                    </a:lnTo>
                    <a:lnTo>
                      <a:pt x="227" y="0"/>
                    </a:lnTo>
                    <a:lnTo>
                      <a:pt x="188" y="16"/>
                    </a:lnTo>
                    <a:lnTo>
                      <a:pt x="140" y="29"/>
                    </a:lnTo>
                    <a:lnTo>
                      <a:pt x="107" y="60"/>
                    </a:lnTo>
                    <a:lnTo>
                      <a:pt x="61" y="66"/>
                    </a:lnTo>
                    <a:lnTo>
                      <a:pt x="0" y="107"/>
                    </a:lnTo>
                    <a:lnTo>
                      <a:pt x="5" y="132"/>
                    </a:lnTo>
                    <a:lnTo>
                      <a:pt x="5" y="159"/>
                    </a:lnTo>
                    <a:lnTo>
                      <a:pt x="0" y="185"/>
                    </a:lnTo>
                    <a:lnTo>
                      <a:pt x="14" y="205"/>
                    </a:lnTo>
                    <a:lnTo>
                      <a:pt x="21" y="303"/>
                    </a:lnTo>
                    <a:lnTo>
                      <a:pt x="34" y="323"/>
                    </a:lnTo>
                    <a:lnTo>
                      <a:pt x="39" y="349"/>
                    </a:lnTo>
                    <a:lnTo>
                      <a:pt x="34" y="374"/>
                    </a:lnTo>
                    <a:lnTo>
                      <a:pt x="53" y="361"/>
                    </a:lnTo>
                    <a:lnTo>
                      <a:pt x="73" y="381"/>
                    </a:lnTo>
                    <a:lnTo>
                      <a:pt x="94" y="381"/>
                    </a:lnTo>
                    <a:lnTo>
                      <a:pt x="114" y="396"/>
                    </a:lnTo>
                    <a:lnTo>
                      <a:pt x="135" y="427"/>
                    </a:lnTo>
                    <a:lnTo>
                      <a:pt x="155" y="440"/>
                    </a:lnTo>
                    <a:lnTo>
                      <a:pt x="162" y="415"/>
                    </a:lnTo>
                    <a:lnTo>
                      <a:pt x="199" y="427"/>
                    </a:lnTo>
                    <a:lnTo>
                      <a:pt x="222" y="452"/>
                    </a:lnTo>
                    <a:lnTo>
                      <a:pt x="281" y="493"/>
                    </a:lnTo>
                    <a:lnTo>
                      <a:pt x="293" y="499"/>
                    </a:lnTo>
                    <a:lnTo>
                      <a:pt x="320" y="488"/>
                    </a:lnTo>
                    <a:lnTo>
                      <a:pt x="361" y="518"/>
                    </a:lnTo>
                    <a:lnTo>
                      <a:pt x="380" y="499"/>
                    </a:lnTo>
                    <a:lnTo>
                      <a:pt x="421" y="499"/>
                    </a:lnTo>
                    <a:lnTo>
                      <a:pt x="441" y="488"/>
                    </a:lnTo>
                    <a:lnTo>
                      <a:pt x="474" y="493"/>
                    </a:lnTo>
                    <a:lnTo>
                      <a:pt x="496" y="513"/>
                    </a:lnTo>
                    <a:lnTo>
                      <a:pt x="508" y="513"/>
                    </a:lnTo>
                    <a:lnTo>
                      <a:pt x="528" y="459"/>
                    </a:lnTo>
                    <a:lnTo>
                      <a:pt x="549" y="415"/>
                    </a:lnTo>
                    <a:lnTo>
                      <a:pt x="589" y="381"/>
                    </a:lnTo>
                    <a:lnTo>
                      <a:pt x="581" y="349"/>
                    </a:lnTo>
                    <a:lnTo>
                      <a:pt x="555"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59"/>
              <p:cNvSpPr>
                <a:spLocks noChangeArrowheads="1"/>
              </p:cNvSpPr>
              <p:nvPr/>
            </p:nvSpPr>
            <p:spPr bwMode="auto">
              <a:xfrm>
                <a:off x="2652" y="2561"/>
                <a:ext cx="227" cy="169"/>
              </a:xfrm>
              <a:custGeom>
                <a:avLst/>
                <a:gdLst>
                  <a:gd name="T0" fmla="*/ 0 w 194"/>
                  <a:gd name="T1" fmla="*/ 689 h 144"/>
                  <a:gd name="T2" fmla="*/ 88 w 194"/>
                  <a:gd name="T3" fmla="*/ 656 h 144"/>
                  <a:gd name="T4" fmla="*/ 88 w 194"/>
                  <a:gd name="T5" fmla="*/ 621 h 144"/>
                  <a:gd name="T6" fmla="*/ 166 w 194"/>
                  <a:gd name="T7" fmla="*/ 588 h 144"/>
                  <a:gd name="T8" fmla="*/ 88 w 194"/>
                  <a:gd name="T9" fmla="*/ 515 h 144"/>
                  <a:gd name="T10" fmla="*/ 56 w 194"/>
                  <a:gd name="T11" fmla="*/ 364 h 144"/>
                  <a:gd name="T12" fmla="*/ 56 w 194"/>
                  <a:gd name="T13" fmla="*/ 236 h 144"/>
                  <a:gd name="T14" fmla="*/ 88 w 194"/>
                  <a:gd name="T15" fmla="*/ 201 h 144"/>
                  <a:gd name="T16" fmla="*/ 311 w 194"/>
                  <a:gd name="T17" fmla="*/ 236 h 144"/>
                  <a:gd name="T18" fmla="*/ 538 w 194"/>
                  <a:gd name="T19" fmla="*/ 94 h 144"/>
                  <a:gd name="T20" fmla="*/ 633 w 194"/>
                  <a:gd name="T21" fmla="*/ 94 h 144"/>
                  <a:gd name="T22" fmla="*/ 737 w 194"/>
                  <a:gd name="T23" fmla="*/ 68 h 144"/>
                  <a:gd name="T24" fmla="*/ 867 w 194"/>
                  <a:gd name="T25" fmla="*/ 0 h 144"/>
                  <a:gd name="T26" fmla="*/ 934 w 194"/>
                  <a:gd name="T27" fmla="*/ 68 h 144"/>
                  <a:gd name="T28" fmla="*/ 867 w 194"/>
                  <a:gd name="T29" fmla="*/ 94 h 144"/>
                  <a:gd name="T30" fmla="*/ 867 w 194"/>
                  <a:gd name="T31" fmla="*/ 164 h 144"/>
                  <a:gd name="T32" fmla="*/ 633 w 194"/>
                  <a:gd name="T33" fmla="*/ 268 h 144"/>
                  <a:gd name="T34" fmla="*/ 538 w 194"/>
                  <a:gd name="T35" fmla="*/ 656 h 144"/>
                  <a:gd name="T36" fmla="*/ 311 w 194"/>
                  <a:gd name="T37" fmla="*/ 588 h 144"/>
                  <a:gd name="T38" fmla="*/ 88 w 194"/>
                  <a:gd name="T39" fmla="*/ 709 h 144"/>
                  <a:gd name="T40" fmla="*/ 0 w 194"/>
                  <a:gd name="T41" fmla="*/ 689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
                  <a:gd name="T64" fmla="*/ 0 h 144"/>
                  <a:gd name="T65" fmla="*/ 194 w 194"/>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 h="144">
                    <a:moveTo>
                      <a:pt x="0" y="139"/>
                    </a:moveTo>
                    <a:lnTo>
                      <a:pt x="18" y="132"/>
                    </a:lnTo>
                    <a:lnTo>
                      <a:pt x="18" y="125"/>
                    </a:lnTo>
                    <a:lnTo>
                      <a:pt x="34" y="119"/>
                    </a:lnTo>
                    <a:lnTo>
                      <a:pt x="18" y="105"/>
                    </a:lnTo>
                    <a:lnTo>
                      <a:pt x="12" y="73"/>
                    </a:lnTo>
                    <a:lnTo>
                      <a:pt x="12" y="48"/>
                    </a:lnTo>
                    <a:lnTo>
                      <a:pt x="18" y="41"/>
                    </a:lnTo>
                    <a:lnTo>
                      <a:pt x="64" y="48"/>
                    </a:lnTo>
                    <a:lnTo>
                      <a:pt x="112" y="19"/>
                    </a:lnTo>
                    <a:lnTo>
                      <a:pt x="132" y="19"/>
                    </a:lnTo>
                    <a:lnTo>
                      <a:pt x="153" y="14"/>
                    </a:lnTo>
                    <a:lnTo>
                      <a:pt x="180" y="0"/>
                    </a:lnTo>
                    <a:lnTo>
                      <a:pt x="194" y="14"/>
                    </a:lnTo>
                    <a:lnTo>
                      <a:pt x="180" y="19"/>
                    </a:lnTo>
                    <a:lnTo>
                      <a:pt x="180" y="32"/>
                    </a:lnTo>
                    <a:lnTo>
                      <a:pt x="132" y="54"/>
                    </a:lnTo>
                    <a:lnTo>
                      <a:pt x="112" y="132"/>
                    </a:lnTo>
                    <a:lnTo>
                      <a:pt x="64" y="119"/>
                    </a:lnTo>
                    <a:lnTo>
                      <a:pt x="18" y="144"/>
                    </a:lnTo>
                    <a:lnTo>
                      <a:pt x="0"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Freeform 60"/>
              <p:cNvSpPr>
                <a:spLocks noChangeArrowheads="1"/>
              </p:cNvSpPr>
              <p:nvPr/>
            </p:nvSpPr>
            <p:spPr bwMode="auto">
              <a:xfrm>
                <a:off x="2652" y="2561"/>
                <a:ext cx="227" cy="169"/>
              </a:xfrm>
              <a:custGeom>
                <a:avLst/>
                <a:gdLst>
                  <a:gd name="T0" fmla="*/ 0 w 194"/>
                  <a:gd name="T1" fmla="*/ 689 h 144"/>
                  <a:gd name="T2" fmla="*/ 88 w 194"/>
                  <a:gd name="T3" fmla="*/ 656 h 144"/>
                  <a:gd name="T4" fmla="*/ 88 w 194"/>
                  <a:gd name="T5" fmla="*/ 621 h 144"/>
                  <a:gd name="T6" fmla="*/ 166 w 194"/>
                  <a:gd name="T7" fmla="*/ 588 h 144"/>
                  <a:gd name="T8" fmla="*/ 88 w 194"/>
                  <a:gd name="T9" fmla="*/ 515 h 144"/>
                  <a:gd name="T10" fmla="*/ 56 w 194"/>
                  <a:gd name="T11" fmla="*/ 364 h 144"/>
                  <a:gd name="T12" fmla="*/ 56 w 194"/>
                  <a:gd name="T13" fmla="*/ 236 h 144"/>
                  <a:gd name="T14" fmla="*/ 88 w 194"/>
                  <a:gd name="T15" fmla="*/ 201 h 144"/>
                  <a:gd name="T16" fmla="*/ 311 w 194"/>
                  <a:gd name="T17" fmla="*/ 236 h 144"/>
                  <a:gd name="T18" fmla="*/ 538 w 194"/>
                  <a:gd name="T19" fmla="*/ 94 h 144"/>
                  <a:gd name="T20" fmla="*/ 633 w 194"/>
                  <a:gd name="T21" fmla="*/ 94 h 144"/>
                  <a:gd name="T22" fmla="*/ 737 w 194"/>
                  <a:gd name="T23" fmla="*/ 68 h 144"/>
                  <a:gd name="T24" fmla="*/ 867 w 194"/>
                  <a:gd name="T25" fmla="*/ 0 h 144"/>
                  <a:gd name="T26" fmla="*/ 934 w 194"/>
                  <a:gd name="T27" fmla="*/ 68 h 144"/>
                  <a:gd name="T28" fmla="*/ 867 w 194"/>
                  <a:gd name="T29" fmla="*/ 94 h 144"/>
                  <a:gd name="T30" fmla="*/ 867 w 194"/>
                  <a:gd name="T31" fmla="*/ 164 h 144"/>
                  <a:gd name="T32" fmla="*/ 633 w 194"/>
                  <a:gd name="T33" fmla="*/ 268 h 144"/>
                  <a:gd name="T34" fmla="*/ 538 w 194"/>
                  <a:gd name="T35" fmla="*/ 656 h 144"/>
                  <a:gd name="T36" fmla="*/ 311 w 194"/>
                  <a:gd name="T37" fmla="*/ 588 h 144"/>
                  <a:gd name="T38" fmla="*/ 88 w 194"/>
                  <a:gd name="T39" fmla="*/ 709 h 144"/>
                  <a:gd name="T40" fmla="*/ 0 w 194"/>
                  <a:gd name="T41" fmla="*/ 689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
                  <a:gd name="T64" fmla="*/ 0 h 144"/>
                  <a:gd name="T65" fmla="*/ 194 w 194"/>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 h="144">
                    <a:moveTo>
                      <a:pt x="0" y="139"/>
                    </a:moveTo>
                    <a:lnTo>
                      <a:pt x="18" y="132"/>
                    </a:lnTo>
                    <a:lnTo>
                      <a:pt x="18" y="125"/>
                    </a:lnTo>
                    <a:lnTo>
                      <a:pt x="34" y="119"/>
                    </a:lnTo>
                    <a:lnTo>
                      <a:pt x="18" y="105"/>
                    </a:lnTo>
                    <a:lnTo>
                      <a:pt x="12" y="73"/>
                    </a:lnTo>
                    <a:lnTo>
                      <a:pt x="12" y="48"/>
                    </a:lnTo>
                    <a:lnTo>
                      <a:pt x="18" y="41"/>
                    </a:lnTo>
                    <a:lnTo>
                      <a:pt x="64" y="48"/>
                    </a:lnTo>
                    <a:lnTo>
                      <a:pt x="112" y="19"/>
                    </a:lnTo>
                    <a:lnTo>
                      <a:pt x="132" y="19"/>
                    </a:lnTo>
                    <a:lnTo>
                      <a:pt x="153" y="14"/>
                    </a:lnTo>
                    <a:lnTo>
                      <a:pt x="180" y="0"/>
                    </a:lnTo>
                    <a:lnTo>
                      <a:pt x="194" y="14"/>
                    </a:lnTo>
                    <a:lnTo>
                      <a:pt x="180" y="19"/>
                    </a:lnTo>
                    <a:lnTo>
                      <a:pt x="180" y="32"/>
                    </a:lnTo>
                    <a:lnTo>
                      <a:pt x="132" y="54"/>
                    </a:lnTo>
                    <a:lnTo>
                      <a:pt x="112" y="132"/>
                    </a:lnTo>
                    <a:lnTo>
                      <a:pt x="64" y="119"/>
                    </a:lnTo>
                    <a:lnTo>
                      <a:pt x="18" y="144"/>
                    </a:lnTo>
                    <a:lnTo>
                      <a:pt x="0" y="139"/>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Freeform 61"/>
              <p:cNvSpPr>
                <a:spLocks noChangeArrowheads="1"/>
              </p:cNvSpPr>
              <p:nvPr/>
            </p:nvSpPr>
            <p:spPr bwMode="auto">
              <a:xfrm>
                <a:off x="3244" y="3022"/>
                <a:ext cx="203" cy="176"/>
              </a:xfrm>
              <a:custGeom>
                <a:avLst/>
                <a:gdLst>
                  <a:gd name="T0" fmla="*/ 590 w 174"/>
                  <a:gd name="T1" fmla="*/ 34 h 150"/>
                  <a:gd name="T2" fmla="*/ 590 w 174"/>
                  <a:gd name="T3" fmla="*/ 65 h 150"/>
                  <a:gd name="T4" fmla="*/ 746 w 174"/>
                  <a:gd name="T5" fmla="*/ 168 h 150"/>
                  <a:gd name="T6" fmla="*/ 813 w 174"/>
                  <a:gd name="T7" fmla="*/ 453 h 150"/>
                  <a:gd name="T8" fmla="*/ 721 w 174"/>
                  <a:gd name="T9" fmla="*/ 561 h 150"/>
                  <a:gd name="T10" fmla="*/ 590 w 174"/>
                  <a:gd name="T11" fmla="*/ 581 h 150"/>
                  <a:gd name="T12" fmla="*/ 285 w 174"/>
                  <a:gd name="T13" fmla="*/ 710 h 150"/>
                  <a:gd name="T14" fmla="*/ 182 w 174"/>
                  <a:gd name="T15" fmla="*/ 744 h 150"/>
                  <a:gd name="T16" fmla="*/ 65 w 174"/>
                  <a:gd name="T17" fmla="*/ 656 h 150"/>
                  <a:gd name="T18" fmla="*/ 0 w 174"/>
                  <a:gd name="T19" fmla="*/ 515 h 150"/>
                  <a:gd name="T20" fmla="*/ 0 w 174"/>
                  <a:gd name="T21" fmla="*/ 320 h 150"/>
                  <a:gd name="T22" fmla="*/ 0 w 174"/>
                  <a:gd name="T23" fmla="*/ 268 h 150"/>
                  <a:gd name="T24" fmla="*/ 31 w 174"/>
                  <a:gd name="T25" fmla="*/ 231 h 150"/>
                  <a:gd name="T26" fmla="*/ 31 w 174"/>
                  <a:gd name="T27" fmla="*/ 168 h 150"/>
                  <a:gd name="T28" fmla="*/ 146 w 174"/>
                  <a:gd name="T29" fmla="*/ 65 h 150"/>
                  <a:gd name="T30" fmla="*/ 259 w 174"/>
                  <a:gd name="T31" fmla="*/ 0 h 150"/>
                  <a:gd name="T32" fmla="*/ 532 w 174"/>
                  <a:gd name="T33" fmla="*/ 0 h 150"/>
                  <a:gd name="T34" fmla="*/ 590 w 174"/>
                  <a:gd name="T35" fmla="*/ 34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50"/>
                  <a:gd name="T56" fmla="*/ 174 w 174"/>
                  <a:gd name="T57" fmla="*/ 150 h 1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50">
                    <a:moveTo>
                      <a:pt x="126" y="7"/>
                    </a:moveTo>
                    <a:lnTo>
                      <a:pt x="126" y="13"/>
                    </a:lnTo>
                    <a:lnTo>
                      <a:pt x="160" y="34"/>
                    </a:lnTo>
                    <a:lnTo>
                      <a:pt x="174" y="91"/>
                    </a:lnTo>
                    <a:lnTo>
                      <a:pt x="153" y="113"/>
                    </a:lnTo>
                    <a:lnTo>
                      <a:pt x="126" y="118"/>
                    </a:lnTo>
                    <a:lnTo>
                      <a:pt x="60" y="145"/>
                    </a:lnTo>
                    <a:lnTo>
                      <a:pt x="39" y="150"/>
                    </a:lnTo>
                    <a:lnTo>
                      <a:pt x="14" y="132"/>
                    </a:lnTo>
                    <a:lnTo>
                      <a:pt x="0" y="105"/>
                    </a:lnTo>
                    <a:lnTo>
                      <a:pt x="0" y="66"/>
                    </a:lnTo>
                    <a:lnTo>
                      <a:pt x="0" y="54"/>
                    </a:lnTo>
                    <a:lnTo>
                      <a:pt x="7" y="47"/>
                    </a:lnTo>
                    <a:lnTo>
                      <a:pt x="7" y="34"/>
                    </a:lnTo>
                    <a:lnTo>
                      <a:pt x="32" y="13"/>
                    </a:lnTo>
                    <a:lnTo>
                      <a:pt x="55" y="0"/>
                    </a:lnTo>
                    <a:lnTo>
                      <a:pt x="114" y="0"/>
                    </a:lnTo>
                    <a:lnTo>
                      <a:pt x="12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eeform 62"/>
              <p:cNvSpPr>
                <a:spLocks noChangeArrowheads="1"/>
              </p:cNvSpPr>
              <p:nvPr/>
            </p:nvSpPr>
            <p:spPr bwMode="auto">
              <a:xfrm>
                <a:off x="3244" y="3022"/>
                <a:ext cx="203" cy="176"/>
              </a:xfrm>
              <a:custGeom>
                <a:avLst/>
                <a:gdLst>
                  <a:gd name="T0" fmla="*/ 590 w 174"/>
                  <a:gd name="T1" fmla="*/ 34 h 150"/>
                  <a:gd name="T2" fmla="*/ 590 w 174"/>
                  <a:gd name="T3" fmla="*/ 65 h 150"/>
                  <a:gd name="T4" fmla="*/ 746 w 174"/>
                  <a:gd name="T5" fmla="*/ 168 h 150"/>
                  <a:gd name="T6" fmla="*/ 813 w 174"/>
                  <a:gd name="T7" fmla="*/ 453 h 150"/>
                  <a:gd name="T8" fmla="*/ 721 w 174"/>
                  <a:gd name="T9" fmla="*/ 561 h 150"/>
                  <a:gd name="T10" fmla="*/ 590 w 174"/>
                  <a:gd name="T11" fmla="*/ 581 h 150"/>
                  <a:gd name="T12" fmla="*/ 285 w 174"/>
                  <a:gd name="T13" fmla="*/ 710 h 150"/>
                  <a:gd name="T14" fmla="*/ 182 w 174"/>
                  <a:gd name="T15" fmla="*/ 744 h 150"/>
                  <a:gd name="T16" fmla="*/ 65 w 174"/>
                  <a:gd name="T17" fmla="*/ 656 h 150"/>
                  <a:gd name="T18" fmla="*/ 0 w 174"/>
                  <a:gd name="T19" fmla="*/ 515 h 150"/>
                  <a:gd name="T20" fmla="*/ 0 w 174"/>
                  <a:gd name="T21" fmla="*/ 320 h 150"/>
                  <a:gd name="T22" fmla="*/ 0 w 174"/>
                  <a:gd name="T23" fmla="*/ 268 h 150"/>
                  <a:gd name="T24" fmla="*/ 31 w 174"/>
                  <a:gd name="T25" fmla="*/ 231 h 150"/>
                  <a:gd name="T26" fmla="*/ 31 w 174"/>
                  <a:gd name="T27" fmla="*/ 168 h 150"/>
                  <a:gd name="T28" fmla="*/ 146 w 174"/>
                  <a:gd name="T29" fmla="*/ 65 h 150"/>
                  <a:gd name="T30" fmla="*/ 259 w 174"/>
                  <a:gd name="T31" fmla="*/ 0 h 150"/>
                  <a:gd name="T32" fmla="*/ 532 w 174"/>
                  <a:gd name="T33" fmla="*/ 0 h 150"/>
                  <a:gd name="T34" fmla="*/ 590 w 174"/>
                  <a:gd name="T35" fmla="*/ 34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50"/>
                  <a:gd name="T56" fmla="*/ 174 w 174"/>
                  <a:gd name="T57" fmla="*/ 150 h 1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50">
                    <a:moveTo>
                      <a:pt x="126" y="7"/>
                    </a:moveTo>
                    <a:lnTo>
                      <a:pt x="126" y="13"/>
                    </a:lnTo>
                    <a:lnTo>
                      <a:pt x="160" y="34"/>
                    </a:lnTo>
                    <a:lnTo>
                      <a:pt x="174" y="91"/>
                    </a:lnTo>
                    <a:lnTo>
                      <a:pt x="153" y="113"/>
                    </a:lnTo>
                    <a:lnTo>
                      <a:pt x="126" y="118"/>
                    </a:lnTo>
                    <a:lnTo>
                      <a:pt x="60" y="145"/>
                    </a:lnTo>
                    <a:lnTo>
                      <a:pt x="39" y="150"/>
                    </a:lnTo>
                    <a:lnTo>
                      <a:pt x="14" y="132"/>
                    </a:lnTo>
                    <a:lnTo>
                      <a:pt x="0" y="105"/>
                    </a:lnTo>
                    <a:lnTo>
                      <a:pt x="0" y="66"/>
                    </a:lnTo>
                    <a:lnTo>
                      <a:pt x="0" y="54"/>
                    </a:lnTo>
                    <a:lnTo>
                      <a:pt x="7" y="47"/>
                    </a:lnTo>
                    <a:lnTo>
                      <a:pt x="7" y="34"/>
                    </a:lnTo>
                    <a:lnTo>
                      <a:pt x="32" y="13"/>
                    </a:lnTo>
                    <a:lnTo>
                      <a:pt x="55" y="0"/>
                    </a:lnTo>
                    <a:lnTo>
                      <a:pt x="114" y="0"/>
                    </a:lnTo>
                    <a:lnTo>
                      <a:pt x="126" y="7"/>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Freeform 63"/>
              <p:cNvSpPr>
                <a:spLocks noChangeArrowheads="1"/>
              </p:cNvSpPr>
              <p:nvPr/>
            </p:nvSpPr>
            <p:spPr bwMode="auto">
              <a:xfrm>
                <a:off x="2652" y="2578"/>
                <a:ext cx="482" cy="468"/>
              </a:xfrm>
              <a:custGeom>
                <a:avLst/>
                <a:gdLst>
                  <a:gd name="T0" fmla="*/ 1564 w 413"/>
                  <a:gd name="T1" fmla="*/ 1967 h 399"/>
                  <a:gd name="T2" fmla="*/ 1478 w 413"/>
                  <a:gd name="T3" fmla="*/ 1902 h 399"/>
                  <a:gd name="T4" fmla="*/ 1285 w 413"/>
                  <a:gd name="T5" fmla="*/ 1708 h 399"/>
                  <a:gd name="T6" fmla="*/ 1035 w 413"/>
                  <a:gd name="T7" fmla="*/ 1540 h 399"/>
                  <a:gd name="T8" fmla="*/ 845 w 413"/>
                  <a:gd name="T9" fmla="*/ 1518 h 399"/>
                  <a:gd name="T10" fmla="*/ 741 w 413"/>
                  <a:gd name="T11" fmla="*/ 1388 h 399"/>
                  <a:gd name="T12" fmla="*/ 560 w 413"/>
                  <a:gd name="T13" fmla="*/ 1289 h 399"/>
                  <a:gd name="T14" fmla="*/ 560 w 413"/>
                  <a:gd name="T15" fmla="*/ 1119 h 399"/>
                  <a:gd name="T16" fmla="*/ 456 w 413"/>
                  <a:gd name="T17" fmla="*/ 999 h 399"/>
                  <a:gd name="T18" fmla="*/ 456 w 413"/>
                  <a:gd name="T19" fmla="*/ 830 h 399"/>
                  <a:gd name="T20" fmla="*/ 245 w 413"/>
                  <a:gd name="T21" fmla="*/ 678 h 399"/>
                  <a:gd name="T22" fmla="*/ 218 w 413"/>
                  <a:gd name="T23" fmla="*/ 799 h 399"/>
                  <a:gd name="T24" fmla="*/ 125 w 413"/>
                  <a:gd name="T25" fmla="*/ 907 h 399"/>
                  <a:gd name="T26" fmla="*/ 25 w 413"/>
                  <a:gd name="T27" fmla="*/ 773 h 399"/>
                  <a:gd name="T28" fmla="*/ 0 w 413"/>
                  <a:gd name="T29" fmla="*/ 616 h 399"/>
                  <a:gd name="T30" fmla="*/ 88 w 413"/>
                  <a:gd name="T31" fmla="*/ 637 h 399"/>
                  <a:gd name="T32" fmla="*/ 302 w 413"/>
                  <a:gd name="T33" fmla="*/ 515 h 399"/>
                  <a:gd name="T34" fmla="*/ 530 w 413"/>
                  <a:gd name="T35" fmla="*/ 581 h 399"/>
                  <a:gd name="T36" fmla="*/ 620 w 413"/>
                  <a:gd name="T37" fmla="*/ 197 h 399"/>
                  <a:gd name="T38" fmla="*/ 845 w 413"/>
                  <a:gd name="T39" fmla="*/ 89 h 399"/>
                  <a:gd name="T40" fmla="*/ 845 w 413"/>
                  <a:gd name="T41" fmla="*/ 25 h 399"/>
                  <a:gd name="T42" fmla="*/ 907 w 413"/>
                  <a:gd name="T43" fmla="*/ 0 h 399"/>
                  <a:gd name="T44" fmla="*/ 1180 w 413"/>
                  <a:gd name="T45" fmla="*/ 287 h 399"/>
                  <a:gd name="T46" fmla="*/ 1400 w 413"/>
                  <a:gd name="T47" fmla="*/ 452 h 399"/>
                  <a:gd name="T48" fmla="*/ 1500 w 413"/>
                  <a:gd name="T49" fmla="*/ 419 h 399"/>
                  <a:gd name="T50" fmla="*/ 1653 w 413"/>
                  <a:gd name="T51" fmla="*/ 348 h 399"/>
                  <a:gd name="T52" fmla="*/ 1723 w 413"/>
                  <a:gd name="T53" fmla="*/ 419 h 399"/>
                  <a:gd name="T54" fmla="*/ 1752 w 413"/>
                  <a:gd name="T55" fmla="*/ 581 h 399"/>
                  <a:gd name="T56" fmla="*/ 1940 w 413"/>
                  <a:gd name="T57" fmla="*/ 678 h 399"/>
                  <a:gd name="T58" fmla="*/ 1847 w 413"/>
                  <a:gd name="T59" fmla="*/ 708 h 399"/>
                  <a:gd name="T60" fmla="*/ 1807 w 413"/>
                  <a:gd name="T61" fmla="*/ 773 h 399"/>
                  <a:gd name="T62" fmla="*/ 1752 w 413"/>
                  <a:gd name="T63" fmla="*/ 799 h 399"/>
                  <a:gd name="T64" fmla="*/ 1653 w 413"/>
                  <a:gd name="T65" fmla="*/ 708 h 399"/>
                  <a:gd name="T66" fmla="*/ 1435 w 413"/>
                  <a:gd name="T67" fmla="*/ 708 h 399"/>
                  <a:gd name="T68" fmla="*/ 1130 w 413"/>
                  <a:gd name="T69" fmla="*/ 637 h 399"/>
                  <a:gd name="T70" fmla="*/ 968 w 413"/>
                  <a:gd name="T71" fmla="*/ 637 h 399"/>
                  <a:gd name="T72" fmla="*/ 907 w 413"/>
                  <a:gd name="T73" fmla="*/ 740 h 399"/>
                  <a:gd name="T74" fmla="*/ 777 w 413"/>
                  <a:gd name="T75" fmla="*/ 616 h 399"/>
                  <a:gd name="T76" fmla="*/ 722 w 413"/>
                  <a:gd name="T77" fmla="*/ 830 h 399"/>
                  <a:gd name="T78" fmla="*/ 812 w 413"/>
                  <a:gd name="T79" fmla="*/ 907 h 399"/>
                  <a:gd name="T80" fmla="*/ 845 w 413"/>
                  <a:gd name="T81" fmla="*/ 1091 h 399"/>
                  <a:gd name="T82" fmla="*/ 1130 w 413"/>
                  <a:gd name="T83" fmla="*/ 1413 h 399"/>
                  <a:gd name="T84" fmla="*/ 1208 w 413"/>
                  <a:gd name="T85" fmla="*/ 1449 h 399"/>
                  <a:gd name="T86" fmla="*/ 1208 w 413"/>
                  <a:gd name="T87" fmla="*/ 1518 h 399"/>
                  <a:gd name="T88" fmla="*/ 1370 w 413"/>
                  <a:gd name="T89" fmla="*/ 1682 h 399"/>
                  <a:gd name="T90" fmla="*/ 1620 w 413"/>
                  <a:gd name="T91" fmla="*/ 1870 h 399"/>
                  <a:gd name="T92" fmla="*/ 1564 w 413"/>
                  <a:gd name="T93" fmla="*/ 1967 h 3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3"/>
                  <a:gd name="T142" fmla="*/ 0 h 399"/>
                  <a:gd name="T143" fmla="*/ 413 w 413"/>
                  <a:gd name="T144" fmla="*/ 399 h 3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3" h="399">
                    <a:moveTo>
                      <a:pt x="333" y="399"/>
                    </a:moveTo>
                    <a:lnTo>
                      <a:pt x="315" y="386"/>
                    </a:lnTo>
                    <a:lnTo>
                      <a:pt x="274" y="347"/>
                    </a:lnTo>
                    <a:lnTo>
                      <a:pt x="221" y="313"/>
                    </a:lnTo>
                    <a:lnTo>
                      <a:pt x="180" y="308"/>
                    </a:lnTo>
                    <a:lnTo>
                      <a:pt x="158" y="281"/>
                    </a:lnTo>
                    <a:lnTo>
                      <a:pt x="120" y="262"/>
                    </a:lnTo>
                    <a:lnTo>
                      <a:pt x="120" y="228"/>
                    </a:lnTo>
                    <a:lnTo>
                      <a:pt x="98" y="203"/>
                    </a:lnTo>
                    <a:lnTo>
                      <a:pt x="98" y="169"/>
                    </a:lnTo>
                    <a:lnTo>
                      <a:pt x="52" y="137"/>
                    </a:lnTo>
                    <a:lnTo>
                      <a:pt x="46" y="162"/>
                    </a:lnTo>
                    <a:lnTo>
                      <a:pt x="27" y="184"/>
                    </a:lnTo>
                    <a:lnTo>
                      <a:pt x="5" y="157"/>
                    </a:lnTo>
                    <a:lnTo>
                      <a:pt x="0" y="125"/>
                    </a:lnTo>
                    <a:lnTo>
                      <a:pt x="18" y="130"/>
                    </a:lnTo>
                    <a:lnTo>
                      <a:pt x="64" y="105"/>
                    </a:lnTo>
                    <a:lnTo>
                      <a:pt x="112" y="118"/>
                    </a:lnTo>
                    <a:lnTo>
                      <a:pt x="132" y="40"/>
                    </a:lnTo>
                    <a:lnTo>
                      <a:pt x="180" y="18"/>
                    </a:lnTo>
                    <a:lnTo>
                      <a:pt x="180" y="5"/>
                    </a:lnTo>
                    <a:lnTo>
                      <a:pt x="194" y="0"/>
                    </a:lnTo>
                    <a:lnTo>
                      <a:pt x="252" y="59"/>
                    </a:lnTo>
                    <a:lnTo>
                      <a:pt x="299" y="91"/>
                    </a:lnTo>
                    <a:lnTo>
                      <a:pt x="320" y="84"/>
                    </a:lnTo>
                    <a:lnTo>
                      <a:pt x="352" y="71"/>
                    </a:lnTo>
                    <a:lnTo>
                      <a:pt x="367" y="84"/>
                    </a:lnTo>
                    <a:lnTo>
                      <a:pt x="374" y="118"/>
                    </a:lnTo>
                    <a:lnTo>
                      <a:pt x="413" y="137"/>
                    </a:lnTo>
                    <a:lnTo>
                      <a:pt x="393" y="144"/>
                    </a:lnTo>
                    <a:lnTo>
                      <a:pt x="386" y="157"/>
                    </a:lnTo>
                    <a:lnTo>
                      <a:pt x="374" y="162"/>
                    </a:lnTo>
                    <a:lnTo>
                      <a:pt x="352" y="144"/>
                    </a:lnTo>
                    <a:lnTo>
                      <a:pt x="306" y="144"/>
                    </a:lnTo>
                    <a:lnTo>
                      <a:pt x="240" y="130"/>
                    </a:lnTo>
                    <a:lnTo>
                      <a:pt x="206" y="130"/>
                    </a:lnTo>
                    <a:lnTo>
                      <a:pt x="194" y="150"/>
                    </a:lnTo>
                    <a:lnTo>
                      <a:pt x="166" y="125"/>
                    </a:lnTo>
                    <a:lnTo>
                      <a:pt x="153" y="169"/>
                    </a:lnTo>
                    <a:lnTo>
                      <a:pt x="173" y="184"/>
                    </a:lnTo>
                    <a:lnTo>
                      <a:pt x="180" y="221"/>
                    </a:lnTo>
                    <a:lnTo>
                      <a:pt x="240" y="287"/>
                    </a:lnTo>
                    <a:lnTo>
                      <a:pt x="258" y="294"/>
                    </a:lnTo>
                    <a:lnTo>
                      <a:pt x="258" y="308"/>
                    </a:lnTo>
                    <a:lnTo>
                      <a:pt x="292" y="342"/>
                    </a:lnTo>
                    <a:lnTo>
                      <a:pt x="345" y="379"/>
                    </a:lnTo>
                    <a:lnTo>
                      <a:pt x="333"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Freeform 64"/>
              <p:cNvSpPr>
                <a:spLocks noChangeArrowheads="1"/>
              </p:cNvSpPr>
              <p:nvPr/>
            </p:nvSpPr>
            <p:spPr bwMode="auto">
              <a:xfrm>
                <a:off x="2652" y="2578"/>
                <a:ext cx="482" cy="468"/>
              </a:xfrm>
              <a:custGeom>
                <a:avLst/>
                <a:gdLst>
                  <a:gd name="T0" fmla="*/ 1564 w 413"/>
                  <a:gd name="T1" fmla="*/ 1967 h 399"/>
                  <a:gd name="T2" fmla="*/ 1478 w 413"/>
                  <a:gd name="T3" fmla="*/ 1902 h 399"/>
                  <a:gd name="T4" fmla="*/ 1285 w 413"/>
                  <a:gd name="T5" fmla="*/ 1708 h 399"/>
                  <a:gd name="T6" fmla="*/ 1035 w 413"/>
                  <a:gd name="T7" fmla="*/ 1540 h 399"/>
                  <a:gd name="T8" fmla="*/ 845 w 413"/>
                  <a:gd name="T9" fmla="*/ 1518 h 399"/>
                  <a:gd name="T10" fmla="*/ 741 w 413"/>
                  <a:gd name="T11" fmla="*/ 1388 h 399"/>
                  <a:gd name="T12" fmla="*/ 560 w 413"/>
                  <a:gd name="T13" fmla="*/ 1289 h 399"/>
                  <a:gd name="T14" fmla="*/ 560 w 413"/>
                  <a:gd name="T15" fmla="*/ 1119 h 399"/>
                  <a:gd name="T16" fmla="*/ 456 w 413"/>
                  <a:gd name="T17" fmla="*/ 999 h 399"/>
                  <a:gd name="T18" fmla="*/ 456 w 413"/>
                  <a:gd name="T19" fmla="*/ 830 h 399"/>
                  <a:gd name="T20" fmla="*/ 245 w 413"/>
                  <a:gd name="T21" fmla="*/ 678 h 399"/>
                  <a:gd name="T22" fmla="*/ 218 w 413"/>
                  <a:gd name="T23" fmla="*/ 799 h 399"/>
                  <a:gd name="T24" fmla="*/ 125 w 413"/>
                  <a:gd name="T25" fmla="*/ 907 h 399"/>
                  <a:gd name="T26" fmla="*/ 25 w 413"/>
                  <a:gd name="T27" fmla="*/ 773 h 399"/>
                  <a:gd name="T28" fmla="*/ 0 w 413"/>
                  <a:gd name="T29" fmla="*/ 616 h 399"/>
                  <a:gd name="T30" fmla="*/ 88 w 413"/>
                  <a:gd name="T31" fmla="*/ 637 h 399"/>
                  <a:gd name="T32" fmla="*/ 302 w 413"/>
                  <a:gd name="T33" fmla="*/ 515 h 399"/>
                  <a:gd name="T34" fmla="*/ 530 w 413"/>
                  <a:gd name="T35" fmla="*/ 581 h 399"/>
                  <a:gd name="T36" fmla="*/ 620 w 413"/>
                  <a:gd name="T37" fmla="*/ 197 h 399"/>
                  <a:gd name="T38" fmla="*/ 845 w 413"/>
                  <a:gd name="T39" fmla="*/ 89 h 399"/>
                  <a:gd name="T40" fmla="*/ 845 w 413"/>
                  <a:gd name="T41" fmla="*/ 25 h 399"/>
                  <a:gd name="T42" fmla="*/ 907 w 413"/>
                  <a:gd name="T43" fmla="*/ 0 h 399"/>
                  <a:gd name="T44" fmla="*/ 1180 w 413"/>
                  <a:gd name="T45" fmla="*/ 287 h 399"/>
                  <a:gd name="T46" fmla="*/ 1400 w 413"/>
                  <a:gd name="T47" fmla="*/ 452 h 399"/>
                  <a:gd name="T48" fmla="*/ 1500 w 413"/>
                  <a:gd name="T49" fmla="*/ 419 h 399"/>
                  <a:gd name="T50" fmla="*/ 1653 w 413"/>
                  <a:gd name="T51" fmla="*/ 348 h 399"/>
                  <a:gd name="T52" fmla="*/ 1723 w 413"/>
                  <a:gd name="T53" fmla="*/ 419 h 399"/>
                  <a:gd name="T54" fmla="*/ 1752 w 413"/>
                  <a:gd name="T55" fmla="*/ 581 h 399"/>
                  <a:gd name="T56" fmla="*/ 1940 w 413"/>
                  <a:gd name="T57" fmla="*/ 678 h 399"/>
                  <a:gd name="T58" fmla="*/ 1847 w 413"/>
                  <a:gd name="T59" fmla="*/ 708 h 399"/>
                  <a:gd name="T60" fmla="*/ 1807 w 413"/>
                  <a:gd name="T61" fmla="*/ 773 h 399"/>
                  <a:gd name="T62" fmla="*/ 1752 w 413"/>
                  <a:gd name="T63" fmla="*/ 799 h 399"/>
                  <a:gd name="T64" fmla="*/ 1653 w 413"/>
                  <a:gd name="T65" fmla="*/ 708 h 399"/>
                  <a:gd name="T66" fmla="*/ 1435 w 413"/>
                  <a:gd name="T67" fmla="*/ 708 h 399"/>
                  <a:gd name="T68" fmla="*/ 1130 w 413"/>
                  <a:gd name="T69" fmla="*/ 637 h 399"/>
                  <a:gd name="T70" fmla="*/ 968 w 413"/>
                  <a:gd name="T71" fmla="*/ 637 h 399"/>
                  <a:gd name="T72" fmla="*/ 907 w 413"/>
                  <a:gd name="T73" fmla="*/ 740 h 399"/>
                  <a:gd name="T74" fmla="*/ 777 w 413"/>
                  <a:gd name="T75" fmla="*/ 616 h 399"/>
                  <a:gd name="T76" fmla="*/ 722 w 413"/>
                  <a:gd name="T77" fmla="*/ 830 h 399"/>
                  <a:gd name="T78" fmla="*/ 812 w 413"/>
                  <a:gd name="T79" fmla="*/ 907 h 399"/>
                  <a:gd name="T80" fmla="*/ 845 w 413"/>
                  <a:gd name="T81" fmla="*/ 1091 h 399"/>
                  <a:gd name="T82" fmla="*/ 1130 w 413"/>
                  <a:gd name="T83" fmla="*/ 1413 h 399"/>
                  <a:gd name="T84" fmla="*/ 1208 w 413"/>
                  <a:gd name="T85" fmla="*/ 1449 h 399"/>
                  <a:gd name="T86" fmla="*/ 1208 w 413"/>
                  <a:gd name="T87" fmla="*/ 1518 h 399"/>
                  <a:gd name="T88" fmla="*/ 1370 w 413"/>
                  <a:gd name="T89" fmla="*/ 1682 h 399"/>
                  <a:gd name="T90" fmla="*/ 1620 w 413"/>
                  <a:gd name="T91" fmla="*/ 1870 h 399"/>
                  <a:gd name="T92" fmla="*/ 1564 w 413"/>
                  <a:gd name="T93" fmla="*/ 1967 h 3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3"/>
                  <a:gd name="T142" fmla="*/ 0 h 399"/>
                  <a:gd name="T143" fmla="*/ 413 w 413"/>
                  <a:gd name="T144" fmla="*/ 399 h 3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3" h="399">
                    <a:moveTo>
                      <a:pt x="333" y="399"/>
                    </a:moveTo>
                    <a:lnTo>
                      <a:pt x="315" y="386"/>
                    </a:lnTo>
                    <a:lnTo>
                      <a:pt x="274" y="347"/>
                    </a:lnTo>
                    <a:lnTo>
                      <a:pt x="221" y="313"/>
                    </a:lnTo>
                    <a:lnTo>
                      <a:pt x="180" y="308"/>
                    </a:lnTo>
                    <a:lnTo>
                      <a:pt x="158" y="281"/>
                    </a:lnTo>
                    <a:lnTo>
                      <a:pt x="120" y="262"/>
                    </a:lnTo>
                    <a:lnTo>
                      <a:pt x="120" y="228"/>
                    </a:lnTo>
                    <a:lnTo>
                      <a:pt x="98" y="203"/>
                    </a:lnTo>
                    <a:lnTo>
                      <a:pt x="98" y="169"/>
                    </a:lnTo>
                    <a:lnTo>
                      <a:pt x="52" y="137"/>
                    </a:lnTo>
                    <a:lnTo>
                      <a:pt x="46" y="162"/>
                    </a:lnTo>
                    <a:lnTo>
                      <a:pt x="27" y="184"/>
                    </a:lnTo>
                    <a:lnTo>
                      <a:pt x="5" y="157"/>
                    </a:lnTo>
                    <a:lnTo>
                      <a:pt x="0" y="125"/>
                    </a:lnTo>
                    <a:lnTo>
                      <a:pt x="18" y="130"/>
                    </a:lnTo>
                    <a:lnTo>
                      <a:pt x="64" y="105"/>
                    </a:lnTo>
                    <a:lnTo>
                      <a:pt x="112" y="118"/>
                    </a:lnTo>
                    <a:lnTo>
                      <a:pt x="132" y="40"/>
                    </a:lnTo>
                    <a:lnTo>
                      <a:pt x="180" y="18"/>
                    </a:lnTo>
                    <a:lnTo>
                      <a:pt x="180" y="5"/>
                    </a:lnTo>
                    <a:lnTo>
                      <a:pt x="194" y="0"/>
                    </a:lnTo>
                    <a:lnTo>
                      <a:pt x="252" y="59"/>
                    </a:lnTo>
                    <a:lnTo>
                      <a:pt x="299" y="91"/>
                    </a:lnTo>
                    <a:lnTo>
                      <a:pt x="320" y="84"/>
                    </a:lnTo>
                    <a:lnTo>
                      <a:pt x="352" y="71"/>
                    </a:lnTo>
                    <a:lnTo>
                      <a:pt x="367" y="84"/>
                    </a:lnTo>
                    <a:lnTo>
                      <a:pt x="374" y="118"/>
                    </a:lnTo>
                    <a:lnTo>
                      <a:pt x="413" y="137"/>
                    </a:lnTo>
                    <a:lnTo>
                      <a:pt x="393" y="144"/>
                    </a:lnTo>
                    <a:lnTo>
                      <a:pt x="386" y="157"/>
                    </a:lnTo>
                    <a:lnTo>
                      <a:pt x="374" y="162"/>
                    </a:lnTo>
                    <a:lnTo>
                      <a:pt x="352" y="144"/>
                    </a:lnTo>
                    <a:lnTo>
                      <a:pt x="306" y="144"/>
                    </a:lnTo>
                    <a:lnTo>
                      <a:pt x="240" y="130"/>
                    </a:lnTo>
                    <a:lnTo>
                      <a:pt x="206" y="130"/>
                    </a:lnTo>
                    <a:lnTo>
                      <a:pt x="194" y="150"/>
                    </a:lnTo>
                    <a:lnTo>
                      <a:pt x="166" y="125"/>
                    </a:lnTo>
                    <a:lnTo>
                      <a:pt x="153" y="169"/>
                    </a:lnTo>
                    <a:lnTo>
                      <a:pt x="173" y="184"/>
                    </a:lnTo>
                    <a:lnTo>
                      <a:pt x="180" y="221"/>
                    </a:lnTo>
                    <a:lnTo>
                      <a:pt x="240" y="287"/>
                    </a:lnTo>
                    <a:lnTo>
                      <a:pt x="258" y="294"/>
                    </a:lnTo>
                    <a:lnTo>
                      <a:pt x="258" y="308"/>
                    </a:lnTo>
                    <a:lnTo>
                      <a:pt x="292" y="342"/>
                    </a:lnTo>
                    <a:lnTo>
                      <a:pt x="345" y="379"/>
                    </a:lnTo>
                    <a:lnTo>
                      <a:pt x="333" y="399"/>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Freeform 65"/>
              <p:cNvSpPr>
                <a:spLocks noChangeArrowheads="1"/>
              </p:cNvSpPr>
              <p:nvPr/>
            </p:nvSpPr>
            <p:spPr bwMode="auto">
              <a:xfrm>
                <a:off x="3063" y="2624"/>
                <a:ext cx="346" cy="462"/>
              </a:xfrm>
              <a:custGeom>
                <a:avLst/>
                <a:gdLst>
                  <a:gd name="T0" fmla="*/ 479 w 296"/>
                  <a:gd name="T1" fmla="*/ 1667 h 393"/>
                  <a:gd name="T2" fmla="*/ 479 w 296"/>
                  <a:gd name="T3" fmla="*/ 1576 h 393"/>
                  <a:gd name="T4" fmla="*/ 555 w 296"/>
                  <a:gd name="T5" fmla="*/ 1612 h 393"/>
                  <a:gd name="T6" fmla="*/ 613 w 296"/>
                  <a:gd name="T7" fmla="*/ 1545 h 393"/>
                  <a:gd name="T8" fmla="*/ 228 w 296"/>
                  <a:gd name="T9" fmla="*/ 1314 h 393"/>
                  <a:gd name="T10" fmla="*/ 228 w 296"/>
                  <a:gd name="T11" fmla="*/ 1243 h 393"/>
                  <a:gd name="T12" fmla="*/ 267 w 296"/>
                  <a:gd name="T13" fmla="*/ 1187 h 393"/>
                  <a:gd name="T14" fmla="*/ 321 w 296"/>
                  <a:gd name="T15" fmla="*/ 1187 h 393"/>
                  <a:gd name="T16" fmla="*/ 267 w 296"/>
                  <a:gd name="T17" fmla="*/ 1020 h 393"/>
                  <a:gd name="T18" fmla="*/ 358 w 296"/>
                  <a:gd name="T19" fmla="*/ 1020 h 393"/>
                  <a:gd name="T20" fmla="*/ 358 w 296"/>
                  <a:gd name="T21" fmla="*/ 979 h 393"/>
                  <a:gd name="T22" fmla="*/ 195 w 296"/>
                  <a:gd name="T23" fmla="*/ 886 h 393"/>
                  <a:gd name="T24" fmla="*/ 286 w 296"/>
                  <a:gd name="T25" fmla="*/ 651 h 393"/>
                  <a:gd name="T26" fmla="*/ 164 w 296"/>
                  <a:gd name="T27" fmla="*/ 589 h 393"/>
                  <a:gd name="T28" fmla="*/ 195 w 296"/>
                  <a:gd name="T29" fmla="*/ 521 h 393"/>
                  <a:gd name="T30" fmla="*/ 286 w 296"/>
                  <a:gd name="T31" fmla="*/ 490 h 393"/>
                  <a:gd name="T32" fmla="*/ 104 w 296"/>
                  <a:gd name="T33" fmla="*/ 393 h 393"/>
                  <a:gd name="T34" fmla="*/ 75 w 296"/>
                  <a:gd name="T35" fmla="*/ 226 h 393"/>
                  <a:gd name="T36" fmla="*/ 0 w 296"/>
                  <a:gd name="T37" fmla="*/ 153 h 393"/>
                  <a:gd name="T38" fmla="*/ 286 w 296"/>
                  <a:gd name="T39" fmla="*/ 25 h 393"/>
                  <a:gd name="T40" fmla="*/ 413 w 296"/>
                  <a:gd name="T41" fmla="*/ 0 h 393"/>
                  <a:gd name="T42" fmla="*/ 479 w 296"/>
                  <a:gd name="T43" fmla="*/ 25 h 393"/>
                  <a:gd name="T44" fmla="*/ 613 w 296"/>
                  <a:gd name="T45" fmla="*/ 94 h 393"/>
                  <a:gd name="T46" fmla="*/ 673 w 296"/>
                  <a:gd name="T47" fmla="*/ 226 h 393"/>
                  <a:gd name="T48" fmla="*/ 771 w 296"/>
                  <a:gd name="T49" fmla="*/ 393 h 393"/>
                  <a:gd name="T50" fmla="*/ 892 w 296"/>
                  <a:gd name="T51" fmla="*/ 456 h 393"/>
                  <a:gd name="T52" fmla="*/ 921 w 296"/>
                  <a:gd name="T53" fmla="*/ 589 h 393"/>
                  <a:gd name="T54" fmla="*/ 1020 w 296"/>
                  <a:gd name="T55" fmla="*/ 651 h 393"/>
                  <a:gd name="T56" fmla="*/ 1116 w 296"/>
                  <a:gd name="T57" fmla="*/ 688 h 393"/>
                  <a:gd name="T58" fmla="*/ 1248 w 296"/>
                  <a:gd name="T59" fmla="*/ 612 h 393"/>
                  <a:gd name="T60" fmla="*/ 1248 w 296"/>
                  <a:gd name="T61" fmla="*/ 750 h 393"/>
                  <a:gd name="T62" fmla="*/ 1373 w 296"/>
                  <a:gd name="T63" fmla="*/ 886 h 393"/>
                  <a:gd name="T64" fmla="*/ 1279 w 296"/>
                  <a:gd name="T65" fmla="*/ 1056 h 393"/>
                  <a:gd name="T66" fmla="*/ 1340 w 296"/>
                  <a:gd name="T67" fmla="*/ 1283 h 393"/>
                  <a:gd name="T68" fmla="*/ 1407 w 296"/>
                  <a:gd name="T69" fmla="*/ 1440 h 393"/>
                  <a:gd name="T70" fmla="*/ 1340 w 296"/>
                  <a:gd name="T71" fmla="*/ 1612 h 393"/>
                  <a:gd name="T72" fmla="*/ 1340 w 296"/>
                  <a:gd name="T73" fmla="*/ 1742 h 393"/>
                  <a:gd name="T74" fmla="*/ 1279 w 296"/>
                  <a:gd name="T75" fmla="*/ 1710 h 393"/>
                  <a:gd name="T76" fmla="*/ 995 w 296"/>
                  <a:gd name="T77" fmla="*/ 1710 h 393"/>
                  <a:gd name="T78" fmla="*/ 892 w 296"/>
                  <a:gd name="T79" fmla="*/ 1777 h 393"/>
                  <a:gd name="T80" fmla="*/ 771 w 296"/>
                  <a:gd name="T81" fmla="*/ 1879 h 393"/>
                  <a:gd name="T82" fmla="*/ 771 w 296"/>
                  <a:gd name="T83" fmla="*/ 1949 h 393"/>
                  <a:gd name="T84" fmla="*/ 739 w 296"/>
                  <a:gd name="T85" fmla="*/ 1981 h 393"/>
                  <a:gd name="T86" fmla="*/ 673 w 296"/>
                  <a:gd name="T87" fmla="*/ 1806 h 393"/>
                  <a:gd name="T88" fmla="*/ 576 w 296"/>
                  <a:gd name="T89" fmla="*/ 1710 h 393"/>
                  <a:gd name="T90" fmla="*/ 479 w 296"/>
                  <a:gd name="T91" fmla="*/ 1667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6"/>
                  <a:gd name="T139" fmla="*/ 0 h 393"/>
                  <a:gd name="T140" fmla="*/ 296 w 296"/>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6" h="393">
                    <a:moveTo>
                      <a:pt x="101" y="332"/>
                    </a:moveTo>
                    <a:lnTo>
                      <a:pt x="101" y="313"/>
                    </a:lnTo>
                    <a:lnTo>
                      <a:pt x="116" y="320"/>
                    </a:lnTo>
                    <a:lnTo>
                      <a:pt x="128" y="307"/>
                    </a:lnTo>
                    <a:lnTo>
                      <a:pt x="48" y="261"/>
                    </a:lnTo>
                    <a:lnTo>
                      <a:pt x="48" y="247"/>
                    </a:lnTo>
                    <a:lnTo>
                      <a:pt x="56" y="236"/>
                    </a:lnTo>
                    <a:lnTo>
                      <a:pt x="68" y="236"/>
                    </a:lnTo>
                    <a:lnTo>
                      <a:pt x="56" y="202"/>
                    </a:lnTo>
                    <a:lnTo>
                      <a:pt x="75" y="202"/>
                    </a:lnTo>
                    <a:lnTo>
                      <a:pt x="75" y="195"/>
                    </a:lnTo>
                    <a:lnTo>
                      <a:pt x="41" y="176"/>
                    </a:lnTo>
                    <a:lnTo>
                      <a:pt x="61" y="129"/>
                    </a:lnTo>
                    <a:lnTo>
                      <a:pt x="34" y="117"/>
                    </a:lnTo>
                    <a:lnTo>
                      <a:pt x="41" y="104"/>
                    </a:lnTo>
                    <a:lnTo>
                      <a:pt x="61" y="97"/>
                    </a:lnTo>
                    <a:lnTo>
                      <a:pt x="22" y="78"/>
                    </a:lnTo>
                    <a:lnTo>
                      <a:pt x="15" y="44"/>
                    </a:lnTo>
                    <a:lnTo>
                      <a:pt x="0" y="31"/>
                    </a:lnTo>
                    <a:lnTo>
                      <a:pt x="61" y="5"/>
                    </a:lnTo>
                    <a:lnTo>
                      <a:pt x="87" y="0"/>
                    </a:lnTo>
                    <a:lnTo>
                      <a:pt x="101" y="5"/>
                    </a:lnTo>
                    <a:lnTo>
                      <a:pt x="128" y="19"/>
                    </a:lnTo>
                    <a:lnTo>
                      <a:pt x="141" y="44"/>
                    </a:lnTo>
                    <a:lnTo>
                      <a:pt x="162" y="78"/>
                    </a:lnTo>
                    <a:lnTo>
                      <a:pt x="187" y="90"/>
                    </a:lnTo>
                    <a:lnTo>
                      <a:pt x="194" y="117"/>
                    </a:lnTo>
                    <a:lnTo>
                      <a:pt x="215" y="129"/>
                    </a:lnTo>
                    <a:lnTo>
                      <a:pt x="235" y="137"/>
                    </a:lnTo>
                    <a:lnTo>
                      <a:pt x="262" y="122"/>
                    </a:lnTo>
                    <a:lnTo>
                      <a:pt x="262" y="149"/>
                    </a:lnTo>
                    <a:lnTo>
                      <a:pt x="288" y="176"/>
                    </a:lnTo>
                    <a:lnTo>
                      <a:pt x="269" y="209"/>
                    </a:lnTo>
                    <a:lnTo>
                      <a:pt x="281" y="254"/>
                    </a:lnTo>
                    <a:lnTo>
                      <a:pt x="296" y="286"/>
                    </a:lnTo>
                    <a:lnTo>
                      <a:pt x="281" y="320"/>
                    </a:lnTo>
                    <a:lnTo>
                      <a:pt x="281" y="346"/>
                    </a:lnTo>
                    <a:lnTo>
                      <a:pt x="269" y="339"/>
                    </a:lnTo>
                    <a:lnTo>
                      <a:pt x="210" y="339"/>
                    </a:lnTo>
                    <a:lnTo>
                      <a:pt x="187" y="352"/>
                    </a:lnTo>
                    <a:lnTo>
                      <a:pt x="162" y="373"/>
                    </a:lnTo>
                    <a:lnTo>
                      <a:pt x="162" y="386"/>
                    </a:lnTo>
                    <a:lnTo>
                      <a:pt x="155" y="393"/>
                    </a:lnTo>
                    <a:lnTo>
                      <a:pt x="141" y="359"/>
                    </a:lnTo>
                    <a:lnTo>
                      <a:pt x="121" y="339"/>
                    </a:lnTo>
                    <a:lnTo>
                      <a:pt x="101"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66"/>
              <p:cNvSpPr>
                <a:spLocks noChangeArrowheads="1"/>
              </p:cNvSpPr>
              <p:nvPr/>
            </p:nvSpPr>
            <p:spPr bwMode="auto">
              <a:xfrm>
                <a:off x="3063" y="2624"/>
                <a:ext cx="346" cy="462"/>
              </a:xfrm>
              <a:custGeom>
                <a:avLst/>
                <a:gdLst>
                  <a:gd name="T0" fmla="*/ 479 w 296"/>
                  <a:gd name="T1" fmla="*/ 1667 h 393"/>
                  <a:gd name="T2" fmla="*/ 479 w 296"/>
                  <a:gd name="T3" fmla="*/ 1576 h 393"/>
                  <a:gd name="T4" fmla="*/ 555 w 296"/>
                  <a:gd name="T5" fmla="*/ 1612 h 393"/>
                  <a:gd name="T6" fmla="*/ 613 w 296"/>
                  <a:gd name="T7" fmla="*/ 1545 h 393"/>
                  <a:gd name="T8" fmla="*/ 228 w 296"/>
                  <a:gd name="T9" fmla="*/ 1314 h 393"/>
                  <a:gd name="T10" fmla="*/ 228 w 296"/>
                  <a:gd name="T11" fmla="*/ 1243 h 393"/>
                  <a:gd name="T12" fmla="*/ 267 w 296"/>
                  <a:gd name="T13" fmla="*/ 1187 h 393"/>
                  <a:gd name="T14" fmla="*/ 321 w 296"/>
                  <a:gd name="T15" fmla="*/ 1187 h 393"/>
                  <a:gd name="T16" fmla="*/ 267 w 296"/>
                  <a:gd name="T17" fmla="*/ 1020 h 393"/>
                  <a:gd name="T18" fmla="*/ 358 w 296"/>
                  <a:gd name="T19" fmla="*/ 1020 h 393"/>
                  <a:gd name="T20" fmla="*/ 358 w 296"/>
                  <a:gd name="T21" fmla="*/ 979 h 393"/>
                  <a:gd name="T22" fmla="*/ 195 w 296"/>
                  <a:gd name="T23" fmla="*/ 886 h 393"/>
                  <a:gd name="T24" fmla="*/ 286 w 296"/>
                  <a:gd name="T25" fmla="*/ 651 h 393"/>
                  <a:gd name="T26" fmla="*/ 164 w 296"/>
                  <a:gd name="T27" fmla="*/ 589 h 393"/>
                  <a:gd name="T28" fmla="*/ 195 w 296"/>
                  <a:gd name="T29" fmla="*/ 521 h 393"/>
                  <a:gd name="T30" fmla="*/ 286 w 296"/>
                  <a:gd name="T31" fmla="*/ 490 h 393"/>
                  <a:gd name="T32" fmla="*/ 104 w 296"/>
                  <a:gd name="T33" fmla="*/ 393 h 393"/>
                  <a:gd name="T34" fmla="*/ 75 w 296"/>
                  <a:gd name="T35" fmla="*/ 226 h 393"/>
                  <a:gd name="T36" fmla="*/ 0 w 296"/>
                  <a:gd name="T37" fmla="*/ 153 h 393"/>
                  <a:gd name="T38" fmla="*/ 286 w 296"/>
                  <a:gd name="T39" fmla="*/ 25 h 393"/>
                  <a:gd name="T40" fmla="*/ 413 w 296"/>
                  <a:gd name="T41" fmla="*/ 0 h 393"/>
                  <a:gd name="T42" fmla="*/ 479 w 296"/>
                  <a:gd name="T43" fmla="*/ 25 h 393"/>
                  <a:gd name="T44" fmla="*/ 613 w 296"/>
                  <a:gd name="T45" fmla="*/ 94 h 393"/>
                  <a:gd name="T46" fmla="*/ 673 w 296"/>
                  <a:gd name="T47" fmla="*/ 226 h 393"/>
                  <a:gd name="T48" fmla="*/ 771 w 296"/>
                  <a:gd name="T49" fmla="*/ 393 h 393"/>
                  <a:gd name="T50" fmla="*/ 892 w 296"/>
                  <a:gd name="T51" fmla="*/ 456 h 393"/>
                  <a:gd name="T52" fmla="*/ 921 w 296"/>
                  <a:gd name="T53" fmla="*/ 589 h 393"/>
                  <a:gd name="T54" fmla="*/ 1020 w 296"/>
                  <a:gd name="T55" fmla="*/ 651 h 393"/>
                  <a:gd name="T56" fmla="*/ 1116 w 296"/>
                  <a:gd name="T57" fmla="*/ 688 h 393"/>
                  <a:gd name="T58" fmla="*/ 1248 w 296"/>
                  <a:gd name="T59" fmla="*/ 612 h 393"/>
                  <a:gd name="T60" fmla="*/ 1248 w 296"/>
                  <a:gd name="T61" fmla="*/ 750 h 393"/>
                  <a:gd name="T62" fmla="*/ 1373 w 296"/>
                  <a:gd name="T63" fmla="*/ 886 h 393"/>
                  <a:gd name="T64" fmla="*/ 1279 w 296"/>
                  <a:gd name="T65" fmla="*/ 1056 h 393"/>
                  <a:gd name="T66" fmla="*/ 1340 w 296"/>
                  <a:gd name="T67" fmla="*/ 1283 h 393"/>
                  <a:gd name="T68" fmla="*/ 1407 w 296"/>
                  <a:gd name="T69" fmla="*/ 1440 h 393"/>
                  <a:gd name="T70" fmla="*/ 1340 w 296"/>
                  <a:gd name="T71" fmla="*/ 1612 h 393"/>
                  <a:gd name="T72" fmla="*/ 1340 w 296"/>
                  <a:gd name="T73" fmla="*/ 1742 h 393"/>
                  <a:gd name="T74" fmla="*/ 1279 w 296"/>
                  <a:gd name="T75" fmla="*/ 1710 h 393"/>
                  <a:gd name="T76" fmla="*/ 995 w 296"/>
                  <a:gd name="T77" fmla="*/ 1710 h 393"/>
                  <a:gd name="T78" fmla="*/ 892 w 296"/>
                  <a:gd name="T79" fmla="*/ 1777 h 393"/>
                  <a:gd name="T80" fmla="*/ 771 w 296"/>
                  <a:gd name="T81" fmla="*/ 1879 h 393"/>
                  <a:gd name="T82" fmla="*/ 771 w 296"/>
                  <a:gd name="T83" fmla="*/ 1949 h 393"/>
                  <a:gd name="T84" fmla="*/ 739 w 296"/>
                  <a:gd name="T85" fmla="*/ 1981 h 393"/>
                  <a:gd name="T86" fmla="*/ 673 w 296"/>
                  <a:gd name="T87" fmla="*/ 1806 h 393"/>
                  <a:gd name="T88" fmla="*/ 576 w 296"/>
                  <a:gd name="T89" fmla="*/ 1710 h 393"/>
                  <a:gd name="T90" fmla="*/ 479 w 296"/>
                  <a:gd name="T91" fmla="*/ 1667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6"/>
                  <a:gd name="T139" fmla="*/ 0 h 393"/>
                  <a:gd name="T140" fmla="*/ 296 w 296"/>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6" h="393">
                    <a:moveTo>
                      <a:pt x="101" y="332"/>
                    </a:moveTo>
                    <a:lnTo>
                      <a:pt x="101" y="313"/>
                    </a:lnTo>
                    <a:lnTo>
                      <a:pt x="116" y="320"/>
                    </a:lnTo>
                    <a:lnTo>
                      <a:pt x="128" y="307"/>
                    </a:lnTo>
                    <a:lnTo>
                      <a:pt x="48" y="261"/>
                    </a:lnTo>
                    <a:lnTo>
                      <a:pt x="48" y="247"/>
                    </a:lnTo>
                    <a:lnTo>
                      <a:pt x="56" y="236"/>
                    </a:lnTo>
                    <a:lnTo>
                      <a:pt x="68" y="236"/>
                    </a:lnTo>
                    <a:lnTo>
                      <a:pt x="56" y="202"/>
                    </a:lnTo>
                    <a:lnTo>
                      <a:pt x="75" y="202"/>
                    </a:lnTo>
                    <a:lnTo>
                      <a:pt x="75" y="195"/>
                    </a:lnTo>
                    <a:lnTo>
                      <a:pt x="41" y="176"/>
                    </a:lnTo>
                    <a:lnTo>
                      <a:pt x="61" y="129"/>
                    </a:lnTo>
                    <a:lnTo>
                      <a:pt x="34" y="117"/>
                    </a:lnTo>
                    <a:lnTo>
                      <a:pt x="41" y="104"/>
                    </a:lnTo>
                    <a:lnTo>
                      <a:pt x="61" y="97"/>
                    </a:lnTo>
                    <a:lnTo>
                      <a:pt x="22" y="78"/>
                    </a:lnTo>
                    <a:lnTo>
                      <a:pt x="15" y="44"/>
                    </a:lnTo>
                    <a:lnTo>
                      <a:pt x="0" y="31"/>
                    </a:lnTo>
                    <a:lnTo>
                      <a:pt x="61" y="5"/>
                    </a:lnTo>
                    <a:lnTo>
                      <a:pt x="87" y="0"/>
                    </a:lnTo>
                    <a:lnTo>
                      <a:pt x="101" y="5"/>
                    </a:lnTo>
                    <a:lnTo>
                      <a:pt x="128" y="19"/>
                    </a:lnTo>
                    <a:lnTo>
                      <a:pt x="141" y="44"/>
                    </a:lnTo>
                    <a:lnTo>
                      <a:pt x="162" y="78"/>
                    </a:lnTo>
                    <a:lnTo>
                      <a:pt x="187" y="90"/>
                    </a:lnTo>
                    <a:lnTo>
                      <a:pt x="194" y="117"/>
                    </a:lnTo>
                    <a:lnTo>
                      <a:pt x="215" y="129"/>
                    </a:lnTo>
                    <a:lnTo>
                      <a:pt x="235" y="137"/>
                    </a:lnTo>
                    <a:lnTo>
                      <a:pt x="262" y="122"/>
                    </a:lnTo>
                    <a:lnTo>
                      <a:pt x="262" y="149"/>
                    </a:lnTo>
                    <a:lnTo>
                      <a:pt x="288" y="176"/>
                    </a:lnTo>
                    <a:lnTo>
                      <a:pt x="269" y="209"/>
                    </a:lnTo>
                    <a:lnTo>
                      <a:pt x="281" y="254"/>
                    </a:lnTo>
                    <a:lnTo>
                      <a:pt x="296" y="286"/>
                    </a:lnTo>
                    <a:lnTo>
                      <a:pt x="281" y="320"/>
                    </a:lnTo>
                    <a:lnTo>
                      <a:pt x="281" y="346"/>
                    </a:lnTo>
                    <a:lnTo>
                      <a:pt x="269" y="339"/>
                    </a:lnTo>
                    <a:lnTo>
                      <a:pt x="210" y="339"/>
                    </a:lnTo>
                    <a:lnTo>
                      <a:pt x="187" y="352"/>
                    </a:lnTo>
                    <a:lnTo>
                      <a:pt x="162" y="373"/>
                    </a:lnTo>
                    <a:lnTo>
                      <a:pt x="162" y="386"/>
                    </a:lnTo>
                    <a:lnTo>
                      <a:pt x="155" y="393"/>
                    </a:lnTo>
                    <a:lnTo>
                      <a:pt x="141" y="359"/>
                    </a:lnTo>
                    <a:lnTo>
                      <a:pt x="121" y="339"/>
                    </a:lnTo>
                    <a:lnTo>
                      <a:pt x="101" y="332"/>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Freeform 67"/>
              <p:cNvSpPr>
                <a:spLocks noChangeArrowheads="1"/>
              </p:cNvSpPr>
              <p:nvPr/>
            </p:nvSpPr>
            <p:spPr bwMode="auto">
              <a:xfrm>
                <a:off x="3041" y="2914"/>
                <a:ext cx="171" cy="185"/>
              </a:xfrm>
              <a:custGeom>
                <a:avLst/>
                <a:gdLst>
                  <a:gd name="T0" fmla="*/ 56 w 147"/>
                  <a:gd name="T1" fmla="*/ 448 h 158"/>
                  <a:gd name="T2" fmla="*/ 88 w 147"/>
                  <a:gd name="T3" fmla="*/ 411 h 158"/>
                  <a:gd name="T4" fmla="*/ 56 w 147"/>
                  <a:gd name="T5" fmla="*/ 232 h 158"/>
                  <a:gd name="T6" fmla="*/ 157 w 147"/>
                  <a:gd name="T7" fmla="*/ 191 h 158"/>
                  <a:gd name="T8" fmla="*/ 88 w 147"/>
                  <a:gd name="T9" fmla="*/ 34 h 158"/>
                  <a:gd name="T10" fmla="*/ 157 w 147"/>
                  <a:gd name="T11" fmla="*/ 0 h 158"/>
                  <a:gd name="T12" fmla="*/ 271 w 147"/>
                  <a:gd name="T13" fmla="*/ 103 h 158"/>
                  <a:gd name="T14" fmla="*/ 243 w 147"/>
                  <a:gd name="T15" fmla="*/ 0 h 158"/>
                  <a:gd name="T16" fmla="*/ 305 w 147"/>
                  <a:gd name="T17" fmla="*/ 0 h 158"/>
                  <a:gd name="T18" fmla="*/ 305 w 147"/>
                  <a:gd name="T19" fmla="*/ 66 h 158"/>
                  <a:gd name="T20" fmla="*/ 665 w 147"/>
                  <a:gd name="T21" fmla="*/ 288 h 158"/>
                  <a:gd name="T22" fmla="*/ 614 w 147"/>
                  <a:gd name="T23" fmla="*/ 351 h 158"/>
                  <a:gd name="T24" fmla="*/ 548 w 147"/>
                  <a:gd name="T25" fmla="*/ 318 h 158"/>
                  <a:gd name="T26" fmla="*/ 548 w 147"/>
                  <a:gd name="T27" fmla="*/ 411 h 158"/>
                  <a:gd name="T28" fmla="*/ 480 w 147"/>
                  <a:gd name="T29" fmla="*/ 411 h 158"/>
                  <a:gd name="T30" fmla="*/ 426 w 147"/>
                  <a:gd name="T31" fmla="*/ 511 h 158"/>
                  <a:gd name="T32" fmla="*/ 426 w 147"/>
                  <a:gd name="T33" fmla="*/ 674 h 158"/>
                  <a:gd name="T34" fmla="*/ 392 w 147"/>
                  <a:gd name="T35" fmla="*/ 767 h 158"/>
                  <a:gd name="T36" fmla="*/ 271 w 147"/>
                  <a:gd name="T37" fmla="*/ 729 h 158"/>
                  <a:gd name="T38" fmla="*/ 126 w 147"/>
                  <a:gd name="T39" fmla="*/ 563 h 158"/>
                  <a:gd name="T40" fmla="*/ 0 w 147"/>
                  <a:gd name="T41" fmla="*/ 541 h 158"/>
                  <a:gd name="T42" fmla="*/ 56 w 147"/>
                  <a:gd name="T43" fmla="*/ 448 h 1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7"/>
                  <a:gd name="T67" fmla="*/ 0 h 158"/>
                  <a:gd name="T68" fmla="*/ 147 w 147"/>
                  <a:gd name="T69" fmla="*/ 158 h 1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7" h="158">
                    <a:moveTo>
                      <a:pt x="12" y="92"/>
                    </a:moveTo>
                    <a:lnTo>
                      <a:pt x="19" y="85"/>
                    </a:lnTo>
                    <a:lnTo>
                      <a:pt x="12" y="48"/>
                    </a:lnTo>
                    <a:lnTo>
                      <a:pt x="34" y="39"/>
                    </a:lnTo>
                    <a:lnTo>
                      <a:pt x="19" y="7"/>
                    </a:lnTo>
                    <a:lnTo>
                      <a:pt x="34" y="0"/>
                    </a:lnTo>
                    <a:lnTo>
                      <a:pt x="60" y="21"/>
                    </a:lnTo>
                    <a:lnTo>
                      <a:pt x="53" y="0"/>
                    </a:lnTo>
                    <a:lnTo>
                      <a:pt x="67" y="0"/>
                    </a:lnTo>
                    <a:lnTo>
                      <a:pt x="67" y="14"/>
                    </a:lnTo>
                    <a:lnTo>
                      <a:pt x="147" y="60"/>
                    </a:lnTo>
                    <a:lnTo>
                      <a:pt x="135" y="73"/>
                    </a:lnTo>
                    <a:lnTo>
                      <a:pt x="120" y="66"/>
                    </a:lnTo>
                    <a:lnTo>
                      <a:pt x="120" y="85"/>
                    </a:lnTo>
                    <a:lnTo>
                      <a:pt x="106" y="85"/>
                    </a:lnTo>
                    <a:lnTo>
                      <a:pt x="94" y="105"/>
                    </a:lnTo>
                    <a:lnTo>
                      <a:pt x="94" y="139"/>
                    </a:lnTo>
                    <a:lnTo>
                      <a:pt x="87" y="158"/>
                    </a:lnTo>
                    <a:lnTo>
                      <a:pt x="60" y="151"/>
                    </a:lnTo>
                    <a:lnTo>
                      <a:pt x="28" y="117"/>
                    </a:lnTo>
                    <a:lnTo>
                      <a:pt x="0" y="112"/>
                    </a:lnTo>
                    <a:lnTo>
                      <a:pt x="1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Freeform 68"/>
              <p:cNvSpPr>
                <a:spLocks noChangeArrowheads="1"/>
              </p:cNvSpPr>
              <p:nvPr/>
            </p:nvSpPr>
            <p:spPr bwMode="auto">
              <a:xfrm>
                <a:off x="3041" y="2914"/>
                <a:ext cx="171" cy="185"/>
              </a:xfrm>
              <a:custGeom>
                <a:avLst/>
                <a:gdLst>
                  <a:gd name="T0" fmla="*/ 56 w 147"/>
                  <a:gd name="T1" fmla="*/ 448 h 158"/>
                  <a:gd name="T2" fmla="*/ 88 w 147"/>
                  <a:gd name="T3" fmla="*/ 411 h 158"/>
                  <a:gd name="T4" fmla="*/ 56 w 147"/>
                  <a:gd name="T5" fmla="*/ 232 h 158"/>
                  <a:gd name="T6" fmla="*/ 157 w 147"/>
                  <a:gd name="T7" fmla="*/ 191 h 158"/>
                  <a:gd name="T8" fmla="*/ 88 w 147"/>
                  <a:gd name="T9" fmla="*/ 34 h 158"/>
                  <a:gd name="T10" fmla="*/ 157 w 147"/>
                  <a:gd name="T11" fmla="*/ 0 h 158"/>
                  <a:gd name="T12" fmla="*/ 271 w 147"/>
                  <a:gd name="T13" fmla="*/ 103 h 158"/>
                  <a:gd name="T14" fmla="*/ 243 w 147"/>
                  <a:gd name="T15" fmla="*/ 0 h 158"/>
                  <a:gd name="T16" fmla="*/ 305 w 147"/>
                  <a:gd name="T17" fmla="*/ 0 h 158"/>
                  <a:gd name="T18" fmla="*/ 305 w 147"/>
                  <a:gd name="T19" fmla="*/ 66 h 158"/>
                  <a:gd name="T20" fmla="*/ 665 w 147"/>
                  <a:gd name="T21" fmla="*/ 288 h 158"/>
                  <a:gd name="T22" fmla="*/ 614 w 147"/>
                  <a:gd name="T23" fmla="*/ 351 h 158"/>
                  <a:gd name="T24" fmla="*/ 548 w 147"/>
                  <a:gd name="T25" fmla="*/ 318 h 158"/>
                  <a:gd name="T26" fmla="*/ 548 w 147"/>
                  <a:gd name="T27" fmla="*/ 411 h 158"/>
                  <a:gd name="T28" fmla="*/ 480 w 147"/>
                  <a:gd name="T29" fmla="*/ 411 h 158"/>
                  <a:gd name="T30" fmla="*/ 426 w 147"/>
                  <a:gd name="T31" fmla="*/ 511 h 158"/>
                  <a:gd name="T32" fmla="*/ 426 w 147"/>
                  <a:gd name="T33" fmla="*/ 674 h 158"/>
                  <a:gd name="T34" fmla="*/ 392 w 147"/>
                  <a:gd name="T35" fmla="*/ 767 h 158"/>
                  <a:gd name="T36" fmla="*/ 271 w 147"/>
                  <a:gd name="T37" fmla="*/ 729 h 158"/>
                  <a:gd name="T38" fmla="*/ 126 w 147"/>
                  <a:gd name="T39" fmla="*/ 563 h 158"/>
                  <a:gd name="T40" fmla="*/ 0 w 147"/>
                  <a:gd name="T41" fmla="*/ 541 h 158"/>
                  <a:gd name="T42" fmla="*/ 56 w 147"/>
                  <a:gd name="T43" fmla="*/ 448 h 1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7"/>
                  <a:gd name="T67" fmla="*/ 0 h 158"/>
                  <a:gd name="T68" fmla="*/ 147 w 147"/>
                  <a:gd name="T69" fmla="*/ 158 h 1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7" h="158">
                    <a:moveTo>
                      <a:pt x="12" y="92"/>
                    </a:moveTo>
                    <a:lnTo>
                      <a:pt x="19" y="85"/>
                    </a:lnTo>
                    <a:lnTo>
                      <a:pt x="12" y="48"/>
                    </a:lnTo>
                    <a:lnTo>
                      <a:pt x="34" y="39"/>
                    </a:lnTo>
                    <a:lnTo>
                      <a:pt x="19" y="7"/>
                    </a:lnTo>
                    <a:lnTo>
                      <a:pt x="34" y="0"/>
                    </a:lnTo>
                    <a:lnTo>
                      <a:pt x="60" y="21"/>
                    </a:lnTo>
                    <a:lnTo>
                      <a:pt x="53" y="0"/>
                    </a:lnTo>
                    <a:lnTo>
                      <a:pt x="67" y="0"/>
                    </a:lnTo>
                    <a:lnTo>
                      <a:pt x="67" y="14"/>
                    </a:lnTo>
                    <a:lnTo>
                      <a:pt x="147" y="60"/>
                    </a:lnTo>
                    <a:lnTo>
                      <a:pt x="135" y="73"/>
                    </a:lnTo>
                    <a:lnTo>
                      <a:pt x="120" y="66"/>
                    </a:lnTo>
                    <a:lnTo>
                      <a:pt x="120" y="85"/>
                    </a:lnTo>
                    <a:lnTo>
                      <a:pt x="106" y="85"/>
                    </a:lnTo>
                    <a:lnTo>
                      <a:pt x="94" y="105"/>
                    </a:lnTo>
                    <a:lnTo>
                      <a:pt x="94" y="139"/>
                    </a:lnTo>
                    <a:lnTo>
                      <a:pt x="87" y="158"/>
                    </a:lnTo>
                    <a:lnTo>
                      <a:pt x="60" y="151"/>
                    </a:lnTo>
                    <a:lnTo>
                      <a:pt x="28" y="117"/>
                    </a:lnTo>
                    <a:lnTo>
                      <a:pt x="0" y="112"/>
                    </a:lnTo>
                    <a:lnTo>
                      <a:pt x="12" y="92"/>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Freeform 69"/>
              <p:cNvSpPr>
                <a:spLocks noChangeArrowheads="1"/>
              </p:cNvSpPr>
              <p:nvPr/>
            </p:nvSpPr>
            <p:spPr bwMode="auto">
              <a:xfrm>
                <a:off x="2364" y="2339"/>
                <a:ext cx="568" cy="278"/>
              </a:xfrm>
              <a:custGeom>
                <a:avLst/>
                <a:gdLst>
                  <a:gd name="T0" fmla="*/ 0 w 487"/>
                  <a:gd name="T1" fmla="*/ 604 h 237"/>
                  <a:gd name="T2" fmla="*/ 80 w 487"/>
                  <a:gd name="T3" fmla="*/ 740 h 237"/>
                  <a:gd name="T4" fmla="*/ 22 w 487"/>
                  <a:gd name="T5" fmla="*/ 846 h 237"/>
                  <a:gd name="T6" fmla="*/ 180 w 487"/>
                  <a:gd name="T7" fmla="*/ 904 h 237"/>
                  <a:gd name="T8" fmla="*/ 245 w 487"/>
                  <a:gd name="T9" fmla="*/ 904 h 237"/>
                  <a:gd name="T10" fmla="*/ 334 w 487"/>
                  <a:gd name="T11" fmla="*/ 933 h 237"/>
                  <a:gd name="T12" fmla="*/ 555 w 487"/>
                  <a:gd name="T13" fmla="*/ 874 h 237"/>
                  <a:gd name="T14" fmla="*/ 647 w 487"/>
                  <a:gd name="T15" fmla="*/ 874 h 237"/>
                  <a:gd name="T16" fmla="*/ 766 w 487"/>
                  <a:gd name="T17" fmla="*/ 846 h 237"/>
                  <a:gd name="T18" fmla="*/ 808 w 487"/>
                  <a:gd name="T19" fmla="*/ 968 h 237"/>
                  <a:gd name="T20" fmla="*/ 989 w 487"/>
                  <a:gd name="T21" fmla="*/ 1060 h 237"/>
                  <a:gd name="T22" fmla="*/ 1233 w 487"/>
                  <a:gd name="T23" fmla="*/ 1135 h 237"/>
                  <a:gd name="T24" fmla="*/ 1449 w 487"/>
                  <a:gd name="T25" fmla="*/ 1168 h 237"/>
                  <a:gd name="T26" fmla="*/ 1676 w 487"/>
                  <a:gd name="T27" fmla="*/ 1025 h 237"/>
                  <a:gd name="T28" fmla="*/ 1767 w 487"/>
                  <a:gd name="T29" fmla="*/ 1025 h 237"/>
                  <a:gd name="T30" fmla="*/ 1867 w 487"/>
                  <a:gd name="T31" fmla="*/ 999 h 237"/>
                  <a:gd name="T32" fmla="*/ 1993 w 487"/>
                  <a:gd name="T33" fmla="*/ 933 h 237"/>
                  <a:gd name="T34" fmla="*/ 2077 w 487"/>
                  <a:gd name="T35" fmla="*/ 874 h 237"/>
                  <a:gd name="T36" fmla="*/ 2077 w 487"/>
                  <a:gd name="T37" fmla="*/ 740 h 237"/>
                  <a:gd name="T38" fmla="*/ 2182 w 487"/>
                  <a:gd name="T39" fmla="*/ 543 h 237"/>
                  <a:gd name="T40" fmla="*/ 2267 w 487"/>
                  <a:gd name="T41" fmla="*/ 543 h 237"/>
                  <a:gd name="T42" fmla="*/ 2267 w 487"/>
                  <a:gd name="T43" fmla="*/ 391 h 237"/>
                  <a:gd name="T44" fmla="*/ 2146 w 487"/>
                  <a:gd name="T45" fmla="*/ 65 h 237"/>
                  <a:gd name="T46" fmla="*/ 1956 w 487"/>
                  <a:gd name="T47" fmla="*/ 101 h 237"/>
                  <a:gd name="T48" fmla="*/ 1889 w 487"/>
                  <a:gd name="T49" fmla="*/ 34 h 237"/>
                  <a:gd name="T50" fmla="*/ 1676 w 487"/>
                  <a:gd name="T51" fmla="*/ 0 h 237"/>
                  <a:gd name="T52" fmla="*/ 1548 w 487"/>
                  <a:gd name="T53" fmla="*/ 138 h 237"/>
                  <a:gd name="T54" fmla="*/ 1449 w 487"/>
                  <a:gd name="T55" fmla="*/ 162 h 237"/>
                  <a:gd name="T56" fmla="*/ 1313 w 487"/>
                  <a:gd name="T57" fmla="*/ 101 h 237"/>
                  <a:gd name="T58" fmla="*/ 1177 w 487"/>
                  <a:gd name="T59" fmla="*/ 162 h 237"/>
                  <a:gd name="T60" fmla="*/ 989 w 487"/>
                  <a:gd name="T61" fmla="*/ 391 h 237"/>
                  <a:gd name="T62" fmla="*/ 1056 w 487"/>
                  <a:gd name="T63" fmla="*/ 578 h 237"/>
                  <a:gd name="T64" fmla="*/ 927 w 487"/>
                  <a:gd name="T65" fmla="*/ 578 h 237"/>
                  <a:gd name="T66" fmla="*/ 842 w 487"/>
                  <a:gd name="T67" fmla="*/ 543 h 237"/>
                  <a:gd name="T68" fmla="*/ 456 w 487"/>
                  <a:gd name="T69" fmla="*/ 678 h 237"/>
                  <a:gd name="T70" fmla="*/ 308 w 487"/>
                  <a:gd name="T71" fmla="*/ 604 h 237"/>
                  <a:gd name="T72" fmla="*/ 212 w 487"/>
                  <a:gd name="T73" fmla="*/ 678 h 237"/>
                  <a:gd name="T74" fmla="*/ 146 w 487"/>
                  <a:gd name="T75" fmla="*/ 604 h 237"/>
                  <a:gd name="T76" fmla="*/ 56 w 487"/>
                  <a:gd name="T77" fmla="*/ 578 h 237"/>
                  <a:gd name="T78" fmla="*/ 0 w 487"/>
                  <a:gd name="T79" fmla="*/ 604 h 2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7"/>
                  <a:gd name="T121" fmla="*/ 0 h 237"/>
                  <a:gd name="T122" fmla="*/ 487 w 487"/>
                  <a:gd name="T123" fmla="*/ 237 h 2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7" h="237">
                    <a:moveTo>
                      <a:pt x="0" y="123"/>
                    </a:moveTo>
                    <a:lnTo>
                      <a:pt x="18" y="150"/>
                    </a:lnTo>
                    <a:lnTo>
                      <a:pt x="5" y="171"/>
                    </a:lnTo>
                    <a:lnTo>
                      <a:pt x="39" y="183"/>
                    </a:lnTo>
                    <a:lnTo>
                      <a:pt x="52" y="183"/>
                    </a:lnTo>
                    <a:lnTo>
                      <a:pt x="71" y="189"/>
                    </a:lnTo>
                    <a:lnTo>
                      <a:pt x="119" y="177"/>
                    </a:lnTo>
                    <a:lnTo>
                      <a:pt x="139" y="177"/>
                    </a:lnTo>
                    <a:lnTo>
                      <a:pt x="165" y="171"/>
                    </a:lnTo>
                    <a:lnTo>
                      <a:pt x="173" y="196"/>
                    </a:lnTo>
                    <a:lnTo>
                      <a:pt x="213" y="215"/>
                    </a:lnTo>
                    <a:lnTo>
                      <a:pt x="265" y="230"/>
                    </a:lnTo>
                    <a:lnTo>
                      <a:pt x="311" y="237"/>
                    </a:lnTo>
                    <a:lnTo>
                      <a:pt x="359" y="208"/>
                    </a:lnTo>
                    <a:lnTo>
                      <a:pt x="379" y="208"/>
                    </a:lnTo>
                    <a:lnTo>
                      <a:pt x="400" y="203"/>
                    </a:lnTo>
                    <a:lnTo>
                      <a:pt x="427" y="189"/>
                    </a:lnTo>
                    <a:lnTo>
                      <a:pt x="446" y="177"/>
                    </a:lnTo>
                    <a:lnTo>
                      <a:pt x="446" y="150"/>
                    </a:lnTo>
                    <a:lnTo>
                      <a:pt x="468" y="111"/>
                    </a:lnTo>
                    <a:lnTo>
                      <a:pt x="487" y="111"/>
                    </a:lnTo>
                    <a:lnTo>
                      <a:pt x="487" y="79"/>
                    </a:lnTo>
                    <a:lnTo>
                      <a:pt x="461" y="13"/>
                    </a:lnTo>
                    <a:lnTo>
                      <a:pt x="420" y="20"/>
                    </a:lnTo>
                    <a:lnTo>
                      <a:pt x="405" y="7"/>
                    </a:lnTo>
                    <a:lnTo>
                      <a:pt x="359" y="0"/>
                    </a:lnTo>
                    <a:lnTo>
                      <a:pt x="333" y="27"/>
                    </a:lnTo>
                    <a:lnTo>
                      <a:pt x="311" y="32"/>
                    </a:lnTo>
                    <a:lnTo>
                      <a:pt x="281" y="20"/>
                    </a:lnTo>
                    <a:lnTo>
                      <a:pt x="252" y="32"/>
                    </a:lnTo>
                    <a:lnTo>
                      <a:pt x="213" y="79"/>
                    </a:lnTo>
                    <a:lnTo>
                      <a:pt x="226" y="117"/>
                    </a:lnTo>
                    <a:lnTo>
                      <a:pt x="199" y="117"/>
                    </a:lnTo>
                    <a:lnTo>
                      <a:pt x="180" y="111"/>
                    </a:lnTo>
                    <a:lnTo>
                      <a:pt x="98" y="137"/>
                    </a:lnTo>
                    <a:lnTo>
                      <a:pt x="66" y="123"/>
                    </a:lnTo>
                    <a:lnTo>
                      <a:pt x="46" y="137"/>
                    </a:lnTo>
                    <a:lnTo>
                      <a:pt x="32" y="123"/>
                    </a:lnTo>
                    <a:lnTo>
                      <a:pt x="12" y="117"/>
                    </a:lnTo>
                    <a:lnTo>
                      <a:pt x="0"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Freeform 70"/>
              <p:cNvSpPr>
                <a:spLocks noChangeArrowheads="1"/>
              </p:cNvSpPr>
              <p:nvPr/>
            </p:nvSpPr>
            <p:spPr bwMode="auto">
              <a:xfrm>
                <a:off x="2364" y="2339"/>
                <a:ext cx="568" cy="278"/>
              </a:xfrm>
              <a:custGeom>
                <a:avLst/>
                <a:gdLst>
                  <a:gd name="T0" fmla="*/ 0 w 487"/>
                  <a:gd name="T1" fmla="*/ 604 h 237"/>
                  <a:gd name="T2" fmla="*/ 80 w 487"/>
                  <a:gd name="T3" fmla="*/ 740 h 237"/>
                  <a:gd name="T4" fmla="*/ 22 w 487"/>
                  <a:gd name="T5" fmla="*/ 846 h 237"/>
                  <a:gd name="T6" fmla="*/ 180 w 487"/>
                  <a:gd name="T7" fmla="*/ 904 h 237"/>
                  <a:gd name="T8" fmla="*/ 245 w 487"/>
                  <a:gd name="T9" fmla="*/ 904 h 237"/>
                  <a:gd name="T10" fmla="*/ 334 w 487"/>
                  <a:gd name="T11" fmla="*/ 933 h 237"/>
                  <a:gd name="T12" fmla="*/ 555 w 487"/>
                  <a:gd name="T13" fmla="*/ 874 h 237"/>
                  <a:gd name="T14" fmla="*/ 647 w 487"/>
                  <a:gd name="T15" fmla="*/ 874 h 237"/>
                  <a:gd name="T16" fmla="*/ 766 w 487"/>
                  <a:gd name="T17" fmla="*/ 846 h 237"/>
                  <a:gd name="T18" fmla="*/ 808 w 487"/>
                  <a:gd name="T19" fmla="*/ 968 h 237"/>
                  <a:gd name="T20" fmla="*/ 989 w 487"/>
                  <a:gd name="T21" fmla="*/ 1060 h 237"/>
                  <a:gd name="T22" fmla="*/ 1233 w 487"/>
                  <a:gd name="T23" fmla="*/ 1135 h 237"/>
                  <a:gd name="T24" fmla="*/ 1449 w 487"/>
                  <a:gd name="T25" fmla="*/ 1168 h 237"/>
                  <a:gd name="T26" fmla="*/ 1676 w 487"/>
                  <a:gd name="T27" fmla="*/ 1025 h 237"/>
                  <a:gd name="T28" fmla="*/ 1767 w 487"/>
                  <a:gd name="T29" fmla="*/ 1025 h 237"/>
                  <a:gd name="T30" fmla="*/ 1867 w 487"/>
                  <a:gd name="T31" fmla="*/ 999 h 237"/>
                  <a:gd name="T32" fmla="*/ 1993 w 487"/>
                  <a:gd name="T33" fmla="*/ 933 h 237"/>
                  <a:gd name="T34" fmla="*/ 2077 w 487"/>
                  <a:gd name="T35" fmla="*/ 874 h 237"/>
                  <a:gd name="T36" fmla="*/ 2077 w 487"/>
                  <a:gd name="T37" fmla="*/ 740 h 237"/>
                  <a:gd name="T38" fmla="*/ 2182 w 487"/>
                  <a:gd name="T39" fmla="*/ 543 h 237"/>
                  <a:gd name="T40" fmla="*/ 2267 w 487"/>
                  <a:gd name="T41" fmla="*/ 543 h 237"/>
                  <a:gd name="T42" fmla="*/ 2267 w 487"/>
                  <a:gd name="T43" fmla="*/ 391 h 237"/>
                  <a:gd name="T44" fmla="*/ 2146 w 487"/>
                  <a:gd name="T45" fmla="*/ 65 h 237"/>
                  <a:gd name="T46" fmla="*/ 1956 w 487"/>
                  <a:gd name="T47" fmla="*/ 101 h 237"/>
                  <a:gd name="T48" fmla="*/ 1889 w 487"/>
                  <a:gd name="T49" fmla="*/ 34 h 237"/>
                  <a:gd name="T50" fmla="*/ 1676 w 487"/>
                  <a:gd name="T51" fmla="*/ 0 h 237"/>
                  <a:gd name="T52" fmla="*/ 1548 w 487"/>
                  <a:gd name="T53" fmla="*/ 138 h 237"/>
                  <a:gd name="T54" fmla="*/ 1449 w 487"/>
                  <a:gd name="T55" fmla="*/ 162 h 237"/>
                  <a:gd name="T56" fmla="*/ 1313 w 487"/>
                  <a:gd name="T57" fmla="*/ 101 h 237"/>
                  <a:gd name="T58" fmla="*/ 1177 w 487"/>
                  <a:gd name="T59" fmla="*/ 162 h 237"/>
                  <a:gd name="T60" fmla="*/ 989 w 487"/>
                  <a:gd name="T61" fmla="*/ 391 h 237"/>
                  <a:gd name="T62" fmla="*/ 1056 w 487"/>
                  <a:gd name="T63" fmla="*/ 578 h 237"/>
                  <a:gd name="T64" fmla="*/ 927 w 487"/>
                  <a:gd name="T65" fmla="*/ 578 h 237"/>
                  <a:gd name="T66" fmla="*/ 842 w 487"/>
                  <a:gd name="T67" fmla="*/ 543 h 237"/>
                  <a:gd name="T68" fmla="*/ 456 w 487"/>
                  <a:gd name="T69" fmla="*/ 678 h 237"/>
                  <a:gd name="T70" fmla="*/ 308 w 487"/>
                  <a:gd name="T71" fmla="*/ 604 h 237"/>
                  <a:gd name="T72" fmla="*/ 212 w 487"/>
                  <a:gd name="T73" fmla="*/ 678 h 237"/>
                  <a:gd name="T74" fmla="*/ 146 w 487"/>
                  <a:gd name="T75" fmla="*/ 604 h 237"/>
                  <a:gd name="T76" fmla="*/ 56 w 487"/>
                  <a:gd name="T77" fmla="*/ 578 h 237"/>
                  <a:gd name="T78" fmla="*/ 0 w 487"/>
                  <a:gd name="T79" fmla="*/ 604 h 2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7"/>
                  <a:gd name="T121" fmla="*/ 0 h 237"/>
                  <a:gd name="T122" fmla="*/ 487 w 487"/>
                  <a:gd name="T123" fmla="*/ 237 h 2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7" h="237">
                    <a:moveTo>
                      <a:pt x="0" y="123"/>
                    </a:moveTo>
                    <a:lnTo>
                      <a:pt x="18" y="150"/>
                    </a:lnTo>
                    <a:lnTo>
                      <a:pt x="5" y="171"/>
                    </a:lnTo>
                    <a:lnTo>
                      <a:pt x="39" y="183"/>
                    </a:lnTo>
                    <a:lnTo>
                      <a:pt x="52" y="183"/>
                    </a:lnTo>
                    <a:lnTo>
                      <a:pt x="71" y="189"/>
                    </a:lnTo>
                    <a:lnTo>
                      <a:pt x="119" y="177"/>
                    </a:lnTo>
                    <a:lnTo>
                      <a:pt x="139" y="177"/>
                    </a:lnTo>
                    <a:lnTo>
                      <a:pt x="165" y="171"/>
                    </a:lnTo>
                    <a:lnTo>
                      <a:pt x="173" y="196"/>
                    </a:lnTo>
                    <a:lnTo>
                      <a:pt x="213" y="215"/>
                    </a:lnTo>
                    <a:lnTo>
                      <a:pt x="265" y="230"/>
                    </a:lnTo>
                    <a:lnTo>
                      <a:pt x="311" y="237"/>
                    </a:lnTo>
                    <a:lnTo>
                      <a:pt x="359" y="208"/>
                    </a:lnTo>
                    <a:lnTo>
                      <a:pt x="379" y="208"/>
                    </a:lnTo>
                    <a:lnTo>
                      <a:pt x="400" y="203"/>
                    </a:lnTo>
                    <a:lnTo>
                      <a:pt x="427" y="189"/>
                    </a:lnTo>
                    <a:lnTo>
                      <a:pt x="446" y="177"/>
                    </a:lnTo>
                    <a:lnTo>
                      <a:pt x="446" y="150"/>
                    </a:lnTo>
                    <a:lnTo>
                      <a:pt x="468" y="111"/>
                    </a:lnTo>
                    <a:lnTo>
                      <a:pt x="487" y="111"/>
                    </a:lnTo>
                    <a:lnTo>
                      <a:pt x="487" y="79"/>
                    </a:lnTo>
                    <a:lnTo>
                      <a:pt x="461" y="13"/>
                    </a:lnTo>
                    <a:lnTo>
                      <a:pt x="420" y="20"/>
                    </a:lnTo>
                    <a:lnTo>
                      <a:pt x="405" y="7"/>
                    </a:lnTo>
                    <a:lnTo>
                      <a:pt x="359" y="0"/>
                    </a:lnTo>
                    <a:lnTo>
                      <a:pt x="333" y="27"/>
                    </a:lnTo>
                    <a:lnTo>
                      <a:pt x="311" y="32"/>
                    </a:lnTo>
                    <a:lnTo>
                      <a:pt x="281" y="20"/>
                    </a:lnTo>
                    <a:lnTo>
                      <a:pt x="252" y="32"/>
                    </a:lnTo>
                    <a:lnTo>
                      <a:pt x="213" y="79"/>
                    </a:lnTo>
                    <a:lnTo>
                      <a:pt x="226" y="117"/>
                    </a:lnTo>
                    <a:lnTo>
                      <a:pt x="199" y="117"/>
                    </a:lnTo>
                    <a:lnTo>
                      <a:pt x="180" y="111"/>
                    </a:lnTo>
                    <a:lnTo>
                      <a:pt x="98" y="137"/>
                    </a:lnTo>
                    <a:lnTo>
                      <a:pt x="66" y="123"/>
                    </a:lnTo>
                    <a:lnTo>
                      <a:pt x="46" y="137"/>
                    </a:lnTo>
                    <a:lnTo>
                      <a:pt x="32" y="123"/>
                    </a:lnTo>
                    <a:lnTo>
                      <a:pt x="12" y="117"/>
                    </a:lnTo>
                    <a:lnTo>
                      <a:pt x="0" y="123"/>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Freeform 71"/>
              <p:cNvSpPr>
                <a:spLocks noChangeArrowheads="1"/>
              </p:cNvSpPr>
              <p:nvPr/>
            </p:nvSpPr>
            <p:spPr bwMode="auto">
              <a:xfrm>
                <a:off x="2130" y="2539"/>
                <a:ext cx="944" cy="1007"/>
              </a:xfrm>
              <a:custGeom>
                <a:avLst/>
                <a:gdLst>
                  <a:gd name="T0" fmla="*/ 193 w 809"/>
                  <a:gd name="T1" fmla="*/ 1243 h 857"/>
                  <a:gd name="T2" fmla="*/ 34 w 809"/>
                  <a:gd name="T3" fmla="*/ 1143 h 857"/>
                  <a:gd name="T4" fmla="*/ 0 w 809"/>
                  <a:gd name="T5" fmla="*/ 884 h 857"/>
                  <a:gd name="T6" fmla="*/ 120 w 809"/>
                  <a:gd name="T7" fmla="*/ 423 h 857"/>
                  <a:gd name="T8" fmla="*/ 470 w 809"/>
                  <a:gd name="T9" fmla="*/ 295 h 857"/>
                  <a:gd name="T10" fmla="*/ 651 w 809"/>
                  <a:gd name="T11" fmla="*/ 388 h 857"/>
                  <a:gd name="T12" fmla="*/ 807 w 809"/>
                  <a:gd name="T13" fmla="*/ 334 h 857"/>
                  <a:gd name="T14" fmla="*/ 1089 w 809"/>
                  <a:gd name="T15" fmla="*/ 334 h 857"/>
                  <a:gd name="T16" fmla="*/ 1181 w 809"/>
                  <a:gd name="T17" fmla="*/ 58 h 857"/>
                  <a:gd name="T18" fmla="*/ 1496 w 809"/>
                  <a:gd name="T19" fmla="*/ 29 h 857"/>
                  <a:gd name="T20" fmla="*/ 1712 w 809"/>
                  <a:gd name="T21" fmla="*/ 0 h 857"/>
                  <a:gd name="T22" fmla="*/ 1941 w 809"/>
                  <a:gd name="T23" fmla="*/ 226 h 857"/>
                  <a:gd name="T24" fmla="*/ 2155 w 809"/>
                  <a:gd name="T25" fmla="*/ 334 h 857"/>
                  <a:gd name="T26" fmla="*/ 2181 w 809"/>
                  <a:gd name="T27" fmla="*/ 618 h 857"/>
                  <a:gd name="T28" fmla="*/ 2181 w 809"/>
                  <a:gd name="T29" fmla="*/ 712 h 857"/>
                  <a:gd name="T30" fmla="*/ 1998 w 809"/>
                  <a:gd name="T31" fmla="*/ 640 h 857"/>
                  <a:gd name="T32" fmla="*/ 1712 w 809"/>
                  <a:gd name="T33" fmla="*/ 752 h 857"/>
                  <a:gd name="T34" fmla="*/ 1751 w 809"/>
                  <a:gd name="T35" fmla="*/ 1007 h 857"/>
                  <a:gd name="T36" fmla="*/ 1712 w 809"/>
                  <a:gd name="T37" fmla="*/ 1342 h 857"/>
                  <a:gd name="T38" fmla="*/ 2155 w 809"/>
                  <a:gd name="T39" fmla="*/ 1730 h 857"/>
                  <a:gd name="T40" fmla="*/ 2254 w 809"/>
                  <a:gd name="T41" fmla="*/ 2123 h 857"/>
                  <a:gd name="T42" fmla="*/ 2693 w 809"/>
                  <a:gd name="T43" fmla="*/ 2458 h 857"/>
                  <a:gd name="T44" fmla="*/ 2869 w 809"/>
                  <a:gd name="T45" fmla="*/ 2633 h 857"/>
                  <a:gd name="T46" fmla="*/ 3599 w 809"/>
                  <a:gd name="T47" fmla="*/ 3020 h 857"/>
                  <a:gd name="T48" fmla="*/ 3743 w 809"/>
                  <a:gd name="T49" fmla="*/ 3386 h 857"/>
                  <a:gd name="T50" fmla="*/ 3599 w 809"/>
                  <a:gd name="T51" fmla="*/ 3178 h 857"/>
                  <a:gd name="T52" fmla="*/ 3253 w 809"/>
                  <a:gd name="T53" fmla="*/ 3089 h 857"/>
                  <a:gd name="T54" fmla="*/ 3131 w 809"/>
                  <a:gd name="T55" fmla="*/ 3473 h 857"/>
                  <a:gd name="T56" fmla="*/ 3307 w 809"/>
                  <a:gd name="T57" fmla="*/ 3779 h 857"/>
                  <a:gd name="T58" fmla="*/ 3152 w 809"/>
                  <a:gd name="T59" fmla="*/ 4066 h 857"/>
                  <a:gd name="T60" fmla="*/ 2970 w 809"/>
                  <a:gd name="T61" fmla="*/ 4299 h 857"/>
                  <a:gd name="T62" fmla="*/ 2838 w 809"/>
                  <a:gd name="T63" fmla="*/ 4168 h 857"/>
                  <a:gd name="T64" fmla="*/ 3006 w 809"/>
                  <a:gd name="T65" fmla="*/ 3876 h 857"/>
                  <a:gd name="T66" fmla="*/ 2869 w 809"/>
                  <a:gd name="T67" fmla="*/ 3473 h 857"/>
                  <a:gd name="T68" fmla="*/ 2589 w 809"/>
                  <a:gd name="T69" fmla="*/ 3248 h 857"/>
                  <a:gd name="T70" fmla="*/ 2397 w 809"/>
                  <a:gd name="T71" fmla="*/ 3020 h 857"/>
                  <a:gd name="T72" fmla="*/ 2121 w 809"/>
                  <a:gd name="T73" fmla="*/ 2754 h 857"/>
                  <a:gd name="T74" fmla="*/ 1712 w 809"/>
                  <a:gd name="T75" fmla="*/ 2633 h 857"/>
                  <a:gd name="T76" fmla="*/ 1271 w 809"/>
                  <a:gd name="T77" fmla="*/ 2187 h 857"/>
                  <a:gd name="T78" fmla="*/ 1089 w 809"/>
                  <a:gd name="T79" fmla="*/ 1839 h 857"/>
                  <a:gd name="T80" fmla="*/ 1027 w 809"/>
                  <a:gd name="T81" fmla="*/ 1411 h 857"/>
                  <a:gd name="T82" fmla="*/ 721 w 809"/>
                  <a:gd name="T83" fmla="*/ 1268 h 857"/>
                  <a:gd name="T84" fmla="*/ 438 w 809"/>
                  <a:gd name="T85" fmla="*/ 1268 h 857"/>
                  <a:gd name="T86" fmla="*/ 193 w 809"/>
                  <a:gd name="T87" fmla="*/ 1411 h 8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9"/>
                  <a:gd name="T133" fmla="*/ 0 h 857"/>
                  <a:gd name="T134" fmla="*/ 809 w 809"/>
                  <a:gd name="T135" fmla="*/ 857 h 8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9" h="857">
                    <a:moveTo>
                      <a:pt x="41" y="281"/>
                    </a:moveTo>
                    <a:lnTo>
                      <a:pt x="41" y="248"/>
                    </a:lnTo>
                    <a:lnTo>
                      <a:pt x="18" y="242"/>
                    </a:lnTo>
                    <a:lnTo>
                      <a:pt x="7" y="228"/>
                    </a:lnTo>
                    <a:lnTo>
                      <a:pt x="7" y="201"/>
                    </a:lnTo>
                    <a:lnTo>
                      <a:pt x="0" y="176"/>
                    </a:lnTo>
                    <a:lnTo>
                      <a:pt x="18" y="123"/>
                    </a:lnTo>
                    <a:lnTo>
                      <a:pt x="25" y="84"/>
                    </a:lnTo>
                    <a:lnTo>
                      <a:pt x="87" y="84"/>
                    </a:lnTo>
                    <a:lnTo>
                      <a:pt x="100" y="59"/>
                    </a:lnTo>
                    <a:lnTo>
                      <a:pt x="126" y="50"/>
                    </a:lnTo>
                    <a:lnTo>
                      <a:pt x="139" y="77"/>
                    </a:lnTo>
                    <a:lnTo>
                      <a:pt x="160" y="91"/>
                    </a:lnTo>
                    <a:lnTo>
                      <a:pt x="172" y="66"/>
                    </a:lnTo>
                    <a:lnTo>
                      <a:pt x="187" y="50"/>
                    </a:lnTo>
                    <a:lnTo>
                      <a:pt x="233" y="66"/>
                    </a:lnTo>
                    <a:lnTo>
                      <a:pt x="233" y="37"/>
                    </a:lnTo>
                    <a:lnTo>
                      <a:pt x="253" y="12"/>
                    </a:lnTo>
                    <a:lnTo>
                      <a:pt x="272" y="18"/>
                    </a:lnTo>
                    <a:lnTo>
                      <a:pt x="320" y="6"/>
                    </a:lnTo>
                    <a:lnTo>
                      <a:pt x="340" y="6"/>
                    </a:lnTo>
                    <a:lnTo>
                      <a:pt x="366" y="0"/>
                    </a:lnTo>
                    <a:lnTo>
                      <a:pt x="374" y="25"/>
                    </a:lnTo>
                    <a:lnTo>
                      <a:pt x="414" y="44"/>
                    </a:lnTo>
                    <a:lnTo>
                      <a:pt x="466" y="59"/>
                    </a:lnTo>
                    <a:lnTo>
                      <a:pt x="460" y="66"/>
                    </a:lnTo>
                    <a:lnTo>
                      <a:pt x="460" y="91"/>
                    </a:lnTo>
                    <a:lnTo>
                      <a:pt x="466" y="123"/>
                    </a:lnTo>
                    <a:lnTo>
                      <a:pt x="482" y="137"/>
                    </a:lnTo>
                    <a:lnTo>
                      <a:pt x="466" y="143"/>
                    </a:lnTo>
                    <a:lnTo>
                      <a:pt x="466" y="150"/>
                    </a:lnTo>
                    <a:lnTo>
                      <a:pt x="427" y="128"/>
                    </a:lnTo>
                    <a:lnTo>
                      <a:pt x="393" y="150"/>
                    </a:lnTo>
                    <a:lnTo>
                      <a:pt x="366" y="150"/>
                    </a:lnTo>
                    <a:lnTo>
                      <a:pt x="361" y="182"/>
                    </a:lnTo>
                    <a:lnTo>
                      <a:pt x="374" y="201"/>
                    </a:lnTo>
                    <a:lnTo>
                      <a:pt x="361" y="235"/>
                    </a:lnTo>
                    <a:lnTo>
                      <a:pt x="366" y="267"/>
                    </a:lnTo>
                    <a:lnTo>
                      <a:pt x="393" y="294"/>
                    </a:lnTo>
                    <a:lnTo>
                      <a:pt x="460" y="345"/>
                    </a:lnTo>
                    <a:lnTo>
                      <a:pt x="475" y="385"/>
                    </a:lnTo>
                    <a:lnTo>
                      <a:pt x="482" y="424"/>
                    </a:lnTo>
                    <a:lnTo>
                      <a:pt x="494" y="445"/>
                    </a:lnTo>
                    <a:lnTo>
                      <a:pt x="575" y="490"/>
                    </a:lnTo>
                    <a:lnTo>
                      <a:pt x="635" y="490"/>
                    </a:lnTo>
                    <a:lnTo>
                      <a:pt x="614" y="524"/>
                    </a:lnTo>
                    <a:lnTo>
                      <a:pt x="695" y="561"/>
                    </a:lnTo>
                    <a:lnTo>
                      <a:pt x="768" y="602"/>
                    </a:lnTo>
                    <a:lnTo>
                      <a:pt x="809" y="641"/>
                    </a:lnTo>
                    <a:lnTo>
                      <a:pt x="800" y="675"/>
                    </a:lnTo>
                    <a:lnTo>
                      <a:pt x="775" y="666"/>
                    </a:lnTo>
                    <a:lnTo>
                      <a:pt x="768" y="634"/>
                    </a:lnTo>
                    <a:lnTo>
                      <a:pt x="729" y="627"/>
                    </a:lnTo>
                    <a:lnTo>
                      <a:pt x="695" y="615"/>
                    </a:lnTo>
                    <a:lnTo>
                      <a:pt x="681" y="648"/>
                    </a:lnTo>
                    <a:lnTo>
                      <a:pt x="669" y="693"/>
                    </a:lnTo>
                    <a:lnTo>
                      <a:pt x="706" y="712"/>
                    </a:lnTo>
                    <a:lnTo>
                      <a:pt x="706" y="753"/>
                    </a:lnTo>
                    <a:lnTo>
                      <a:pt x="669" y="773"/>
                    </a:lnTo>
                    <a:lnTo>
                      <a:pt x="674" y="810"/>
                    </a:lnTo>
                    <a:lnTo>
                      <a:pt x="647" y="830"/>
                    </a:lnTo>
                    <a:lnTo>
                      <a:pt x="635" y="857"/>
                    </a:lnTo>
                    <a:lnTo>
                      <a:pt x="606" y="857"/>
                    </a:lnTo>
                    <a:lnTo>
                      <a:pt x="606" y="830"/>
                    </a:lnTo>
                    <a:lnTo>
                      <a:pt x="621" y="791"/>
                    </a:lnTo>
                    <a:lnTo>
                      <a:pt x="642" y="773"/>
                    </a:lnTo>
                    <a:lnTo>
                      <a:pt x="635" y="732"/>
                    </a:lnTo>
                    <a:lnTo>
                      <a:pt x="614" y="693"/>
                    </a:lnTo>
                    <a:lnTo>
                      <a:pt x="606" y="659"/>
                    </a:lnTo>
                    <a:lnTo>
                      <a:pt x="553" y="648"/>
                    </a:lnTo>
                    <a:lnTo>
                      <a:pt x="541" y="609"/>
                    </a:lnTo>
                    <a:lnTo>
                      <a:pt x="512" y="602"/>
                    </a:lnTo>
                    <a:lnTo>
                      <a:pt x="482" y="575"/>
                    </a:lnTo>
                    <a:lnTo>
                      <a:pt x="453" y="549"/>
                    </a:lnTo>
                    <a:lnTo>
                      <a:pt x="407" y="543"/>
                    </a:lnTo>
                    <a:lnTo>
                      <a:pt x="366" y="524"/>
                    </a:lnTo>
                    <a:lnTo>
                      <a:pt x="306" y="436"/>
                    </a:lnTo>
                    <a:lnTo>
                      <a:pt x="272" y="436"/>
                    </a:lnTo>
                    <a:lnTo>
                      <a:pt x="267" y="404"/>
                    </a:lnTo>
                    <a:lnTo>
                      <a:pt x="233" y="367"/>
                    </a:lnTo>
                    <a:lnTo>
                      <a:pt x="219" y="326"/>
                    </a:lnTo>
                    <a:lnTo>
                      <a:pt x="219" y="281"/>
                    </a:lnTo>
                    <a:lnTo>
                      <a:pt x="180" y="267"/>
                    </a:lnTo>
                    <a:lnTo>
                      <a:pt x="153" y="253"/>
                    </a:lnTo>
                    <a:lnTo>
                      <a:pt x="119" y="242"/>
                    </a:lnTo>
                    <a:lnTo>
                      <a:pt x="93" y="253"/>
                    </a:lnTo>
                    <a:lnTo>
                      <a:pt x="73" y="281"/>
                    </a:lnTo>
                    <a:lnTo>
                      <a:pt x="41" y="2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Freeform 72"/>
              <p:cNvSpPr>
                <a:spLocks noChangeArrowheads="1"/>
              </p:cNvSpPr>
              <p:nvPr/>
            </p:nvSpPr>
            <p:spPr bwMode="auto">
              <a:xfrm>
                <a:off x="2130" y="2539"/>
                <a:ext cx="944" cy="1007"/>
              </a:xfrm>
              <a:custGeom>
                <a:avLst/>
                <a:gdLst>
                  <a:gd name="T0" fmla="*/ 193 w 809"/>
                  <a:gd name="T1" fmla="*/ 1243 h 857"/>
                  <a:gd name="T2" fmla="*/ 34 w 809"/>
                  <a:gd name="T3" fmla="*/ 1143 h 857"/>
                  <a:gd name="T4" fmla="*/ 0 w 809"/>
                  <a:gd name="T5" fmla="*/ 884 h 857"/>
                  <a:gd name="T6" fmla="*/ 120 w 809"/>
                  <a:gd name="T7" fmla="*/ 423 h 857"/>
                  <a:gd name="T8" fmla="*/ 470 w 809"/>
                  <a:gd name="T9" fmla="*/ 295 h 857"/>
                  <a:gd name="T10" fmla="*/ 651 w 809"/>
                  <a:gd name="T11" fmla="*/ 388 h 857"/>
                  <a:gd name="T12" fmla="*/ 807 w 809"/>
                  <a:gd name="T13" fmla="*/ 334 h 857"/>
                  <a:gd name="T14" fmla="*/ 1089 w 809"/>
                  <a:gd name="T15" fmla="*/ 334 h 857"/>
                  <a:gd name="T16" fmla="*/ 1181 w 809"/>
                  <a:gd name="T17" fmla="*/ 58 h 857"/>
                  <a:gd name="T18" fmla="*/ 1496 w 809"/>
                  <a:gd name="T19" fmla="*/ 29 h 857"/>
                  <a:gd name="T20" fmla="*/ 1712 w 809"/>
                  <a:gd name="T21" fmla="*/ 0 h 857"/>
                  <a:gd name="T22" fmla="*/ 1941 w 809"/>
                  <a:gd name="T23" fmla="*/ 226 h 857"/>
                  <a:gd name="T24" fmla="*/ 2155 w 809"/>
                  <a:gd name="T25" fmla="*/ 334 h 857"/>
                  <a:gd name="T26" fmla="*/ 2181 w 809"/>
                  <a:gd name="T27" fmla="*/ 618 h 857"/>
                  <a:gd name="T28" fmla="*/ 2181 w 809"/>
                  <a:gd name="T29" fmla="*/ 712 h 857"/>
                  <a:gd name="T30" fmla="*/ 1998 w 809"/>
                  <a:gd name="T31" fmla="*/ 640 h 857"/>
                  <a:gd name="T32" fmla="*/ 1712 w 809"/>
                  <a:gd name="T33" fmla="*/ 752 h 857"/>
                  <a:gd name="T34" fmla="*/ 1751 w 809"/>
                  <a:gd name="T35" fmla="*/ 1007 h 857"/>
                  <a:gd name="T36" fmla="*/ 1712 w 809"/>
                  <a:gd name="T37" fmla="*/ 1342 h 857"/>
                  <a:gd name="T38" fmla="*/ 2155 w 809"/>
                  <a:gd name="T39" fmla="*/ 1730 h 857"/>
                  <a:gd name="T40" fmla="*/ 2254 w 809"/>
                  <a:gd name="T41" fmla="*/ 2123 h 857"/>
                  <a:gd name="T42" fmla="*/ 2693 w 809"/>
                  <a:gd name="T43" fmla="*/ 2458 h 857"/>
                  <a:gd name="T44" fmla="*/ 2869 w 809"/>
                  <a:gd name="T45" fmla="*/ 2633 h 857"/>
                  <a:gd name="T46" fmla="*/ 3599 w 809"/>
                  <a:gd name="T47" fmla="*/ 3020 h 857"/>
                  <a:gd name="T48" fmla="*/ 3743 w 809"/>
                  <a:gd name="T49" fmla="*/ 3386 h 857"/>
                  <a:gd name="T50" fmla="*/ 3599 w 809"/>
                  <a:gd name="T51" fmla="*/ 3178 h 857"/>
                  <a:gd name="T52" fmla="*/ 3253 w 809"/>
                  <a:gd name="T53" fmla="*/ 3089 h 857"/>
                  <a:gd name="T54" fmla="*/ 3131 w 809"/>
                  <a:gd name="T55" fmla="*/ 3473 h 857"/>
                  <a:gd name="T56" fmla="*/ 3307 w 809"/>
                  <a:gd name="T57" fmla="*/ 3779 h 857"/>
                  <a:gd name="T58" fmla="*/ 3152 w 809"/>
                  <a:gd name="T59" fmla="*/ 4066 h 857"/>
                  <a:gd name="T60" fmla="*/ 2970 w 809"/>
                  <a:gd name="T61" fmla="*/ 4299 h 857"/>
                  <a:gd name="T62" fmla="*/ 2838 w 809"/>
                  <a:gd name="T63" fmla="*/ 4168 h 857"/>
                  <a:gd name="T64" fmla="*/ 3006 w 809"/>
                  <a:gd name="T65" fmla="*/ 3876 h 857"/>
                  <a:gd name="T66" fmla="*/ 2869 w 809"/>
                  <a:gd name="T67" fmla="*/ 3473 h 857"/>
                  <a:gd name="T68" fmla="*/ 2589 w 809"/>
                  <a:gd name="T69" fmla="*/ 3248 h 857"/>
                  <a:gd name="T70" fmla="*/ 2397 w 809"/>
                  <a:gd name="T71" fmla="*/ 3020 h 857"/>
                  <a:gd name="T72" fmla="*/ 2121 w 809"/>
                  <a:gd name="T73" fmla="*/ 2754 h 857"/>
                  <a:gd name="T74" fmla="*/ 1712 w 809"/>
                  <a:gd name="T75" fmla="*/ 2633 h 857"/>
                  <a:gd name="T76" fmla="*/ 1271 w 809"/>
                  <a:gd name="T77" fmla="*/ 2187 h 857"/>
                  <a:gd name="T78" fmla="*/ 1089 w 809"/>
                  <a:gd name="T79" fmla="*/ 1839 h 857"/>
                  <a:gd name="T80" fmla="*/ 1027 w 809"/>
                  <a:gd name="T81" fmla="*/ 1411 h 857"/>
                  <a:gd name="T82" fmla="*/ 721 w 809"/>
                  <a:gd name="T83" fmla="*/ 1268 h 857"/>
                  <a:gd name="T84" fmla="*/ 438 w 809"/>
                  <a:gd name="T85" fmla="*/ 1268 h 857"/>
                  <a:gd name="T86" fmla="*/ 193 w 809"/>
                  <a:gd name="T87" fmla="*/ 1411 h 8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9"/>
                  <a:gd name="T133" fmla="*/ 0 h 857"/>
                  <a:gd name="T134" fmla="*/ 809 w 809"/>
                  <a:gd name="T135" fmla="*/ 857 h 8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9" h="857">
                    <a:moveTo>
                      <a:pt x="41" y="281"/>
                    </a:moveTo>
                    <a:lnTo>
                      <a:pt x="41" y="248"/>
                    </a:lnTo>
                    <a:lnTo>
                      <a:pt x="18" y="242"/>
                    </a:lnTo>
                    <a:lnTo>
                      <a:pt x="7" y="228"/>
                    </a:lnTo>
                    <a:lnTo>
                      <a:pt x="7" y="201"/>
                    </a:lnTo>
                    <a:lnTo>
                      <a:pt x="0" y="176"/>
                    </a:lnTo>
                    <a:lnTo>
                      <a:pt x="18" y="123"/>
                    </a:lnTo>
                    <a:lnTo>
                      <a:pt x="25" y="84"/>
                    </a:lnTo>
                    <a:lnTo>
                      <a:pt x="87" y="84"/>
                    </a:lnTo>
                    <a:lnTo>
                      <a:pt x="100" y="59"/>
                    </a:lnTo>
                    <a:lnTo>
                      <a:pt x="126" y="50"/>
                    </a:lnTo>
                    <a:lnTo>
                      <a:pt x="139" y="77"/>
                    </a:lnTo>
                    <a:lnTo>
                      <a:pt x="160" y="91"/>
                    </a:lnTo>
                    <a:lnTo>
                      <a:pt x="172" y="66"/>
                    </a:lnTo>
                    <a:lnTo>
                      <a:pt x="187" y="50"/>
                    </a:lnTo>
                    <a:lnTo>
                      <a:pt x="233" y="66"/>
                    </a:lnTo>
                    <a:lnTo>
                      <a:pt x="233" y="37"/>
                    </a:lnTo>
                    <a:lnTo>
                      <a:pt x="253" y="12"/>
                    </a:lnTo>
                    <a:lnTo>
                      <a:pt x="272" y="18"/>
                    </a:lnTo>
                    <a:lnTo>
                      <a:pt x="320" y="6"/>
                    </a:lnTo>
                    <a:lnTo>
                      <a:pt x="340" y="6"/>
                    </a:lnTo>
                    <a:lnTo>
                      <a:pt x="366" y="0"/>
                    </a:lnTo>
                    <a:lnTo>
                      <a:pt x="374" y="25"/>
                    </a:lnTo>
                    <a:lnTo>
                      <a:pt x="414" y="44"/>
                    </a:lnTo>
                    <a:lnTo>
                      <a:pt x="466" y="59"/>
                    </a:lnTo>
                    <a:lnTo>
                      <a:pt x="460" y="66"/>
                    </a:lnTo>
                    <a:lnTo>
                      <a:pt x="460" y="91"/>
                    </a:lnTo>
                    <a:lnTo>
                      <a:pt x="466" y="123"/>
                    </a:lnTo>
                    <a:lnTo>
                      <a:pt x="482" y="137"/>
                    </a:lnTo>
                    <a:lnTo>
                      <a:pt x="466" y="143"/>
                    </a:lnTo>
                    <a:lnTo>
                      <a:pt x="466" y="150"/>
                    </a:lnTo>
                    <a:lnTo>
                      <a:pt x="427" y="128"/>
                    </a:lnTo>
                    <a:lnTo>
                      <a:pt x="393" y="150"/>
                    </a:lnTo>
                    <a:lnTo>
                      <a:pt x="366" y="150"/>
                    </a:lnTo>
                    <a:lnTo>
                      <a:pt x="361" y="182"/>
                    </a:lnTo>
                    <a:lnTo>
                      <a:pt x="374" y="201"/>
                    </a:lnTo>
                    <a:lnTo>
                      <a:pt x="361" y="235"/>
                    </a:lnTo>
                    <a:lnTo>
                      <a:pt x="366" y="267"/>
                    </a:lnTo>
                    <a:lnTo>
                      <a:pt x="393" y="294"/>
                    </a:lnTo>
                    <a:lnTo>
                      <a:pt x="460" y="345"/>
                    </a:lnTo>
                    <a:lnTo>
                      <a:pt x="475" y="385"/>
                    </a:lnTo>
                    <a:lnTo>
                      <a:pt x="482" y="424"/>
                    </a:lnTo>
                    <a:lnTo>
                      <a:pt x="494" y="445"/>
                    </a:lnTo>
                    <a:lnTo>
                      <a:pt x="575" y="490"/>
                    </a:lnTo>
                    <a:lnTo>
                      <a:pt x="635" y="490"/>
                    </a:lnTo>
                    <a:lnTo>
                      <a:pt x="614" y="524"/>
                    </a:lnTo>
                    <a:lnTo>
                      <a:pt x="695" y="561"/>
                    </a:lnTo>
                    <a:lnTo>
                      <a:pt x="768" y="602"/>
                    </a:lnTo>
                    <a:lnTo>
                      <a:pt x="809" y="641"/>
                    </a:lnTo>
                    <a:lnTo>
                      <a:pt x="800" y="675"/>
                    </a:lnTo>
                    <a:lnTo>
                      <a:pt x="775" y="666"/>
                    </a:lnTo>
                    <a:lnTo>
                      <a:pt x="768" y="634"/>
                    </a:lnTo>
                    <a:lnTo>
                      <a:pt x="729" y="627"/>
                    </a:lnTo>
                    <a:lnTo>
                      <a:pt x="695" y="615"/>
                    </a:lnTo>
                    <a:lnTo>
                      <a:pt x="681" y="648"/>
                    </a:lnTo>
                    <a:lnTo>
                      <a:pt x="669" y="693"/>
                    </a:lnTo>
                    <a:lnTo>
                      <a:pt x="706" y="712"/>
                    </a:lnTo>
                    <a:lnTo>
                      <a:pt x="706" y="753"/>
                    </a:lnTo>
                    <a:lnTo>
                      <a:pt x="669" y="773"/>
                    </a:lnTo>
                    <a:lnTo>
                      <a:pt x="674" y="810"/>
                    </a:lnTo>
                    <a:lnTo>
                      <a:pt x="647" y="830"/>
                    </a:lnTo>
                    <a:lnTo>
                      <a:pt x="635" y="857"/>
                    </a:lnTo>
                    <a:lnTo>
                      <a:pt x="606" y="857"/>
                    </a:lnTo>
                    <a:lnTo>
                      <a:pt x="606" y="830"/>
                    </a:lnTo>
                    <a:lnTo>
                      <a:pt x="621" y="791"/>
                    </a:lnTo>
                    <a:lnTo>
                      <a:pt x="642" y="773"/>
                    </a:lnTo>
                    <a:lnTo>
                      <a:pt x="635" y="732"/>
                    </a:lnTo>
                    <a:lnTo>
                      <a:pt x="614" y="693"/>
                    </a:lnTo>
                    <a:lnTo>
                      <a:pt x="606" y="659"/>
                    </a:lnTo>
                    <a:lnTo>
                      <a:pt x="553" y="648"/>
                    </a:lnTo>
                    <a:lnTo>
                      <a:pt x="541" y="609"/>
                    </a:lnTo>
                    <a:lnTo>
                      <a:pt x="512" y="602"/>
                    </a:lnTo>
                    <a:lnTo>
                      <a:pt x="482" y="575"/>
                    </a:lnTo>
                    <a:lnTo>
                      <a:pt x="453" y="549"/>
                    </a:lnTo>
                    <a:lnTo>
                      <a:pt x="407" y="543"/>
                    </a:lnTo>
                    <a:lnTo>
                      <a:pt x="366" y="524"/>
                    </a:lnTo>
                    <a:lnTo>
                      <a:pt x="306" y="436"/>
                    </a:lnTo>
                    <a:lnTo>
                      <a:pt x="272" y="436"/>
                    </a:lnTo>
                    <a:lnTo>
                      <a:pt x="267" y="404"/>
                    </a:lnTo>
                    <a:lnTo>
                      <a:pt x="233" y="367"/>
                    </a:lnTo>
                    <a:lnTo>
                      <a:pt x="219" y="326"/>
                    </a:lnTo>
                    <a:lnTo>
                      <a:pt x="219" y="281"/>
                    </a:lnTo>
                    <a:lnTo>
                      <a:pt x="180" y="267"/>
                    </a:lnTo>
                    <a:lnTo>
                      <a:pt x="153" y="253"/>
                    </a:lnTo>
                    <a:lnTo>
                      <a:pt x="119" y="242"/>
                    </a:lnTo>
                    <a:lnTo>
                      <a:pt x="93" y="253"/>
                    </a:lnTo>
                    <a:lnTo>
                      <a:pt x="73" y="281"/>
                    </a:lnTo>
                    <a:lnTo>
                      <a:pt x="41" y="281"/>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Freeform 73"/>
              <p:cNvSpPr>
                <a:spLocks noChangeArrowheads="1"/>
              </p:cNvSpPr>
              <p:nvPr/>
            </p:nvSpPr>
            <p:spPr bwMode="auto">
              <a:xfrm>
                <a:off x="3142" y="3014"/>
                <a:ext cx="157" cy="325"/>
              </a:xfrm>
              <a:custGeom>
                <a:avLst/>
                <a:gdLst>
                  <a:gd name="T0" fmla="*/ 0 w 135"/>
                  <a:gd name="T1" fmla="*/ 364 h 277"/>
                  <a:gd name="T2" fmla="*/ 30 w 135"/>
                  <a:gd name="T3" fmla="*/ 268 h 277"/>
                  <a:gd name="T4" fmla="*/ 30 w 135"/>
                  <a:gd name="T5" fmla="*/ 101 h 277"/>
                  <a:gd name="T6" fmla="*/ 88 w 135"/>
                  <a:gd name="T7" fmla="*/ 0 h 277"/>
                  <a:gd name="T8" fmla="*/ 147 w 135"/>
                  <a:gd name="T9" fmla="*/ 0 h 277"/>
                  <a:gd name="T10" fmla="*/ 243 w 135"/>
                  <a:gd name="T11" fmla="*/ 34 h 277"/>
                  <a:gd name="T12" fmla="*/ 330 w 135"/>
                  <a:gd name="T13" fmla="*/ 140 h 277"/>
                  <a:gd name="T14" fmla="*/ 392 w 135"/>
                  <a:gd name="T15" fmla="*/ 304 h 277"/>
                  <a:gd name="T16" fmla="*/ 392 w 135"/>
                  <a:gd name="T17" fmla="*/ 364 h 277"/>
                  <a:gd name="T18" fmla="*/ 392 w 135"/>
                  <a:gd name="T19" fmla="*/ 554 h 277"/>
                  <a:gd name="T20" fmla="*/ 456 w 135"/>
                  <a:gd name="T21" fmla="*/ 689 h 277"/>
                  <a:gd name="T22" fmla="*/ 572 w 135"/>
                  <a:gd name="T23" fmla="*/ 773 h 277"/>
                  <a:gd name="T24" fmla="*/ 614 w 135"/>
                  <a:gd name="T25" fmla="*/ 933 h 277"/>
                  <a:gd name="T26" fmla="*/ 426 w 135"/>
                  <a:gd name="T27" fmla="*/ 1260 h 277"/>
                  <a:gd name="T28" fmla="*/ 330 w 135"/>
                  <a:gd name="T29" fmla="*/ 1368 h 277"/>
                  <a:gd name="T30" fmla="*/ 304 w 135"/>
                  <a:gd name="T31" fmla="*/ 1368 h 277"/>
                  <a:gd name="T32" fmla="*/ 186 w 135"/>
                  <a:gd name="T33" fmla="*/ 1232 h 277"/>
                  <a:gd name="T34" fmla="*/ 30 w 135"/>
                  <a:gd name="T35" fmla="*/ 1102 h 277"/>
                  <a:gd name="T36" fmla="*/ 30 w 135"/>
                  <a:gd name="T37" fmla="*/ 876 h 277"/>
                  <a:gd name="T38" fmla="*/ 65 w 135"/>
                  <a:gd name="T39" fmla="*/ 427 h 277"/>
                  <a:gd name="T40" fmla="*/ 0 w 135"/>
                  <a:gd name="T41" fmla="*/ 364 h 2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277"/>
                  <a:gd name="T65" fmla="*/ 135 w 135"/>
                  <a:gd name="T66" fmla="*/ 277 h 2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277">
                    <a:moveTo>
                      <a:pt x="0" y="73"/>
                    </a:moveTo>
                    <a:lnTo>
                      <a:pt x="7" y="54"/>
                    </a:lnTo>
                    <a:lnTo>
                      <a:pt x="7" y="20"/>
                    </a:lnTo>
                    <a:lnTo>
                      <a:pt x="19" y="0"/>
                    </a:lnTo>
                    <a:lnTo>
                      <a:pt x="33" y="0"/>
                    </a:lnTo>
                    <a:lnTo>
                      <a:pt x="53" y="7"/>
                    </a:lnTo>
                    <a:lnTo>
                      <a:pt x="73" y="27"/>
                    </a:lnTo>
                    <a:lnTo>
                      <a:pt x="87" y="61"/>
                    </a:lnTo>
                    <a:lnTo>
                      <a:pt x="87" y="73"/>
                    </a:lnTo>
                    <a:lnTo>
                      <a:pt x="87" y="112"/>
                    </a:lnTo>
                    <a:lnTo>
                      <a:pt x="101" y="139"/>
                    </a:lnTo>
                    <a:lnTo>
                      <a:pt x="126" y="157"/>
                    </a:lnTo>
                    <a:lnTo>
                      <a:pt x="135" y="189"/>
                    </a:lnTo>
                    <a:lnTo>
                      <a:pt x="94" y="255"/>
                    </a:lnTo>
                    <a:lnTo>
                      <a:pt x="73" y="277"/>
                    </a:lnTo>
                    <a:lnTo>
                      <a:pt x="67" y="277"/>
                    </a:lnTo>
                    <a:lnTo>
                      <a:pt x="41" y="249"/>
                    </a:lnTo>
                    <a:lnTo>
                      <a:pt x="7" y="223"/>
                    </a:lnTo>
                    <a:lnTo>
                      <a:pt x="7" y="178"/>
                    </a:lnTo>
                    <a:lnTo>
                      <a:pt x="14" y="86"/>
                    </a:lnTo>
                    <a:lnTo>
                      <a:pt x="0"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Freeform 74"/>
              <p:cNvSpPr>
                <a:spLocks noChangeArrowheads="1"/>
              </p:cNvSpPr>
              <p:nvPr/>
            </p:nvSpPr>
            <p:spPr bwMode="auto">
              <a:xfrm>
                <a:off x="3142" y="3014"/>
                <a:ext cx="157" cy="325"/>
              </a:xfrm>
              <a:custGeom>
                <a:avLst/>
                <a:gdLst>
                  <a:gd name="T0" fmla="*/ 0 w 135"/>
                  <a:gd name="T1" fmla="*/ 364 h 277"/>
                  <a:gd name="T2" fmla="*/ 30 w 135"/>
                  <a:gd name="T3" fmla="*/ 268 h 277"/>
                  <a:gd name="T4" fmla="*/ 30 w 135"/>
                  <a:gd name="T5" fmla="*/ 101 h 277"/>
                  <a:gd name="T6" fmla="*/ 88 w 135"/>
                  <a:gd name="T7" fmla="*/ 0 h 277"/>
                  <a:gd name="T8" fmla="*/ 147 w 135"/>
                  <a:gd name="T9" fmla="*/ 0 h 277"/>
                  <a:gd name="T10" fmla="*/ 243 w 135"/>
                  <a:gd name="T11" fmla="*/ 34 h 277"/>
                  <a:gd name="T12" fmla="*/ 330 w 135"/>
                  <a:gd name="T13" fmla="*/ 140 h 277"/>
                  <a:gd name="T14" fmla="*/ 392 w 135"/>
                  <a:gd name="T15" fmla="*/ 304 h 277"/>
                  <a:gd name="T16" fmla="*/ 392 w 135"/>
                  <a:gd name="T17" fmla="*/ 364 h 277"/>
                  <a:gd name="T18" fmla="*/ 392 w 135"/>
                  <a:gd name="T19" fmla="*/ 554 h 277"/>
                  <a:gd name="T20" fmla="*/ 456 w 135"/>
                  <a:gd name="T21" fmla="*/ 689 h 277"/>
                  <a:gd name="T22" fmla="*/ 572 w 135"/>
                  <a:gd name="T23" fmla="*/ 773 h 277"/>
                  <a:gd name="T24" fmla="*/ 614 w 135"/>
                  <a:gd name="T25" fmla="*/ 933 h 277"/>
                  <a:gd name="T26" fmla="*/ 426 w 135"/>
                  <a:gd name="T27" fmla="*/ 1260 h 277"/>
                  <a:gd name="T28" fmla="*/ 330 w 135"/>
                  <a:gd name="T29" fmla="*/ 1368 h 277"/>
                  <a:gd name="T30" fmla="*/ 304 w 135"/>
                  <a:gd name="T31" fmla="*/ 1368 h 277"/>
                  <a:gd name="T32" fmla="*/ 186 w 135"/>
                  <a:gd name="T33" fmla="*/ 1232 h 277"/>
                  <a:gd name="T34" fmla="*/ 30 w 135"/>
                  <a:gd name="T35" fmla="*/ 1102 h 277"/>
                  <a:gd name="T36" fmla="*/ 30 w 135"/>
                  <a:gd name="T37" fmla="*/ 876 h 277"/>
                  <a:gd name="T38" fmla="*/ 65 w 135"/>
                  <a:gd name="T39" fmla="*/ 427 h 277"/>
                  <a:gd name="T40" fmla="*/ 0 w 135"/>
                  <a:gd name="T41" fmla="*/ 364 h 2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277"/>
                  <a:gd name="T65" fmla="*/ 135 w 135"/>
                  <a:gd name="T66" fmla="*/ 277 h 2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277">
                    <a:moveTo>
                      <a:pt x="0" y="73"/>
                    </a:moveTo>
                    <a:lnTo>
                      <a:pt x="7" y="54"/>
                    </a:lnTo>
                    <a:lnTo>
                      <a:pt x="7" y="20"/>
                    </a:lnTo>
                    <a:lnTo>
                      <a:pt x="19" y="0"/>
                    </a:lnTo>
                    <a:lnTo>
                      <a:pt x="33" y="0"/>
                    </a:lnTo>
                    <a:lnTo>
                      <a:pt x="53" y="7"/>
                    </a:lnTo>
                    <a:lnTo>
                      <a:pt x="73" y="27"/>
                    </a:lnTo>
                    <a:lnTo>
                      <a:pt x="87" y="61"/>
                    </a:lnTo>
                    <a:lnTo>
                      <a:pt x="87" y="73"/>
                    </a:lnTo>
                    <a:lnTo>
                      <a:pt x="87" y="112"/>
                    </a:lnTo>
                    <a:lnTo>
                      <a:pt x="101" y="139"/>
                    </a:lnTo>
                    <a:lnTo>
                      <a:pt x="126" y="157"/>
                    </a:lnTo>
                    <a:lnTo>
                      <a:pt x="135" y="189"/>
                    </a:lnTo>
                    <a:lnTo>
                      <a:pt x="94" y="255"/>
                    </a:lnTo>
                    <a:lnTo>
                      <a:pt x="73" y="277"/>
                    </a:lnTo>
                    <a:lnTo>
                      <a:pt x="67" y="277"/>
                    </a:lnTo>
                    <a:lnTo>
                      <a:pt x="41" y="249"/>
                    </a:lnTo>
                    <a:lnTo>
                      <a:pt x="7" y="223"/>
                    </a:lnTo>
                    <a:lnTo>
                      <a:pt x="7" y="178"/>
                    </a:lnTo>
                    <a:lnTo>
                      <a:pt x="14" y="86"/>
                    </a:lnTo>
                    <a:lnTo>
                      <a:pt x="0" y="73"/>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Freeform 75"/>
              <p:cNvSpPr>
                <a:spLocks noChangeArrowheads="1"/>
              </p:cNvSpPr>
              <p:nvPr/>
            </p:nvSpPr>
            <p:spPr bwMode="auto">
              <a:xfrm>
                <a:off x="3220" y="3046"/>
                <a:ext cx="530" cy="485"/>
              </a:xfrm>
              <a:custGeom>
                <a:avLst/>
                <a:gdLst>
                  <a:gd name="T0" fmla="*/ 911 w 454"/>
                  <a:gd name="T1" fmla="*/ 350 h 413"/>
                  <a:gd name="T2" fmla="*/ 1096 w 454"/>
                  <a:gd name="T3" fmla="*/ 295 h 413"/>
                  <a:gd name="T4" fmla="*/ 1255 w 454"/>
                  <a:gd name="T5" fmla="*/ 295 h 413"/>
                  <a:gd name="T6" fmla="*/ 1406 w 454"/>
                  <a:gd name="T7" fmla="*/ 195 h 413"/>
                  <a:gd name="T8" fmla="*/ 1788 w 454"/>
                  <a:gd name="T9" fmla="*/ 267 h 413"/>
                  <a:gd name="T10" fmla="*/ 1919 w 454"/>
                  <a:gd name="T11" fmla="*/ 229 h 413"/>
                  <a:gd name="T12" fmla="*/ 1976 w 454"/>
                  <a:gd name="T13" fmla="*/ 140 h 413"/>
                  <a:gd name="T14" fmla="*/ 2043 w 454"/>
                  <a:gd name="T15" fmla="*/ 0 h 413"/>
                  <a:gd name="T16" fmla="*/ 2136 w 454"/>
                  <a:gd name="T17" fmla="*/ 140 h 413"/>
                  <a:gd name="T18" fmla="*/ 2002 w 454"/>
                  <a:gd name="T19" fmla="*/ 491 h 413"/>
                  <a:gd name="T20" fmla="*/ 1919 w 454"/>
                  <a:gd name="T21" fmla="*/ 491 h 413"/>
                  <a:gd name="T22" fmla="*/ 1694 w 454"/>
                  <a:gd name="T23" fmla="*/ 462 h 413"/>
                  <a:gd name="T24" fmla="*/ 1568 w 454"/>
                  <a:gd name="T25" fmla="*/ 521 h 413"/>
                  <a:gd name="T26" fmla="*/ 1378 w 454"/>
                  <a:gd name="T27" fmla="*/ 521 h 413"/>
                  <a:gd name="T28" fmla="*/ 1320 w 454"/>
                  <a:gd name="T29" fmla="*/ 651 h 413"/>
                  <a:gd name="T30" fmla="*/ 1162 w 454"/>
                  <a:gd name="T31" fmla="*/ 651 h 413"/>
                  <a:gd name="T32" fmla="*/ 1255 w 454"/>
                  <a:gd name="T33" fmla="*/ 753 h 413"/>
                  <a:gd name="T34" fmla="*/ 1188 w 454"/>
                  <a:gd name="T35" fmla="*/ 885 h 413"/>
                  <a:gd name="T36" fmla="*/ 1039 w 454"/>
                  <a:gd name="T37" fmla="*/ 918 h 413"/>
                  <a:gd name="T38" fmla="*/ 845 w 454"/>
                  <a:gd name="T39" fmla="*/ 753 h 413"/>
                  <a:gd name="T40" fmla="*/ 845 w 454"/>
                  <a:gd name="T41" fmla="*/ 1011 h 413"/>
                  <a:gd name="T42" fmla="*/ 968 w 454"/>
                  <a:gd name="T43" fmla="*/ 1170 h 413"/>
                  <a:gd name="T44" fmla="*/ 1096 w 454"/>
                  <a:gd name="T45" fmla="*/ 1343 h 413"/>
                  <a:gd name="T46" fmla="*/ 1188 w 454"/>
                  <a:gd name="T47" fmla="*/ 1464 h 413"/>
                  <a:gd name="T48" fmla="*/ 1320 w 454"/>
                  <a:gd name="T49" fmla="*/ 1561 h 413"/>
                  <a:gd name="T50" fmla="*/ 1484 w 454"/>
                  <a:gd name="T51" fmla="*/ 1637 h 413"/>
                  <a:gd name="T52" fmla="*/ 1540 w 454"/>
                  <a:gd name="T53" fmla="*/ 1801 h 413"/>
                  <a:gd name="T54" fmla="*/ 1694 w 454"/>
                  <a:gd name="T55" fmla="*/ 1832 h 413"/>
                  <a:gd name="T56" fmla="*/ 1484 w 454"/>
                  <a:gd name="T57" fmla="*/ 1832 h 413"/>
                  <a:gd name="T58" fmla="*/ 1512 w 454"/>
                  <a:gd name="T59" fmla="*/ 2062 h 413"/>
                  <a:gd name="T60" fmla="*/ 1291 w 454"/>
                  <a:gd name="T61" fmla="*/ 1924 h 413"/>
                  <a:gd name="T62" fmla="*/ 1096 w 454"/>
                  <a:gd name="T63" fmla="*/ 1924 h 413"/>
                  <a:gd name="T64" fmla="*/ 947 w 454"/>
                  <a:gd name="T65" fmla="*/ 1767 h 413"/>
                  <a:gd name="T66" fmla="*/ 684 w 454"/>
                  <a:gd name="T67" fmla="*/ 1832 h 413"/>
                  <a:gd name="T68" fmla="*/ 405 w 454"/>
                  <a:gd name="T69" fmla="*/ 1832 h 413"/>
                  <a:gd name="T70" fmla="*/ 245 w 454"/>
                  <a:gd name="T71" fmla="*/ 1672 h 413"/>
                  <a:gd name="T72" fmla="*/ 0 w 454"/>
                  <a:gd name="T73" fmla="*/ 1247 h 413"/>
                  <a:gd name="T74" fmla="*/ 29 w 454"/>
                  <a:gd name="T75" fmla="*/ 1247 h 413"/>
                  <a:gd name="T76" fmla="*/ 125 w 454"/>
                  <a:gd name="T77" fmla="*/ 1141 h 413"/>
                  <a:gd name="T78" fmla="*/ 315 w 454"/>
                  <a:gd name="T79" fmla="*/ 808 h 413"/>
                  <a:gd name="T80" fmla="*/ 283 w 454"/>
                  <a:gd name="T81" fmla="*/ 651 h 413"/>
                  <a:gd name="T82" fmla="*/ 376 w 454"/>
                  <a:gd name="T83" fmla="*/ 624 h 413"/>
                  <a:gd name="T84" fmla="*/ 684 w 454"/>
                  <a:gd name="T85" fmla="*/ 491 h 413"/>
                  <a:gd name="T86" fmla="*/ 815 w 454"/>
                  <a:gd name="T87" fmla="*/ 462 h 413"/>
                  <a:gd name="T88" fmla="*/ 911 w 454"/>
                  <a:gd name="T89" fmla="*/ 350 h 4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4"/>
                  <a:gd name="T136" fmla="*/ 0 h 413"/>
                  <a:gd name="T137" fmla="*/ 454 w 454"/>
                  <a:gd name="T138" fmla="*/ 413 h 4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4" h="413">
                    <a:moveTo>
                      <a:pt x="194" y="71"/>
                    </a:moveTo>
                    <a:lnTo>
                      <a:pt x="233" y="59"/>
                    </a:lnTo>
                    <a:lnTo>
                      <a:pt x="267" y="59"/>
                    </a:lnTo>
                    <a:lnTo>
                      <a:pt x="299" y="39"/>
                    </a:lnTo>
                    <a:lnTo>
                      <a:pt x="381" y="53"/>
                    </a:lnTo>
                    <a:lnTo>
                      <a:pt x="408" y="46"/>
                    </a:lnTo>
                    <a:lnTo>
                      <a:pt x="420" y="27"/>
                    </a:lnTo>
                    <a:lnTo>
                      <a:pt x="434" y="0"/>
                    </a:lnTo>
                    <a:lnTo>
                      <a:pt x="454" y="27"/>
                    </a:lnTo>
                    <a:lnTo>
                      <a:pt x="427" y="98"/>
                    </a:lnTo>
                    <a:lnTo>
                      <a:pt x="408" y="98"/>
                    </a:lnTo>
                    <a:lnTo>
                      <a:pt x="361" y="93"/>
                    </a:lnTo>
                    <a:lnTo>
                      <a:pt x="333" y="105"/>
                    </a:lnTo>
                    <a:lnTo>
                      <a:pt x="294" y="105"/>
                    </a:lnTo>
                    <a:lnTo>
                      <a:pt x="281" y="130"/>
                    </a:lnTo>
                    <a:lnTo>
                      <a:pt x="247" y="130"/>
                    </a:lnTo>
                    <a:lnTo>
                      <a:pt x="267" y="151"/>
                    </a:lnTo>
                    <a:lnTo>
                      <a:pt x="253" y="178"/>
                    </a:lnTo>
                    <a:lnTo>
                      <a:pt x="221" y="184"/>
                    </a:lnTo>
                    <a:lnTo>
                      <a:pt x="180" y="151"/>
                    </a:lnTo>
                    <a:lnTo>
                      <a:pt x="180" y="203"/>
                    </a:lnTo>
                    <a:lnTo>
                      <a:pt x="206" y="235"/>
                    </a:lnTo>
                    <a:lnTo>
                      <a:pt x="233" y="269"/>
                    </a:lnTo>
                    <a:lnTo>
                      <a:pt x="253" y="294"/>
                    </a:lnTo>
                    <a:lnTo>
                      <a:pt x="281" y="313"/>
                    </a:lnTo>
                    <a:lnTo>
                      <a:pt x="315" y="328"/>
                    </a:lnTo>
                    <a:lnTo>
                      <a:pt x="327" y="360"/>
                    </a:lnTo>
                    <a:lnTo>
                      <a:pt x="361" y="367"/>
                    </a:lnTo>
                    <a:lnTo>
                      <a:pt x="315" y="367"/>
                    </a:lnTo>
                    <a:lnTo>
                      <a:pt x="321" y="413"/>
                    </a:lnTo>
                    <a:lnTo>
                      <a:pt x="274" y="386"/>
                    </a:lnTo>
                    <a:lnTo>
                      <a:pt x="233" y="386"/>
                    </a:lnTo>
                    <a:lnTo>
                      <a:pt x="201" y="354"/>
                    </a:lnTo>
                    <a:lnTo>
                      <a:pt x="146" y="367"/>
                    </a:lnTo>
                    <a:lnTo>
                      <a:pt x="86" y="367"/>
                    </a:lnTo>
                    <a:lnTo>
                      <a:pt x="52" y="335"/>
                    </a:lnTo>
                    <a:lnTo>
                      <a:pt x="0" y="250"/>
                    </a:lnTo>
                    <a:lnTo>
                      <a:pt x="6" y="250"/>
                    </a:lnTo>
                    <a:lnTo>
                      <a:pt x="27" y="228"/>
                    </a:lnTo>
                    <a:lnTo>
                      <a:pt x="68" y="162"/>
                    </a:lnTo>
                    <a:lnTo>
                      <a:pt x="59" y="130"/>
                    </a:lnTo>
                    <a:lnTo>
                      <a:pt x="80" y="125"/>
                    </a:lnTo>
                    <a:lnTo>
                      <a:pt x="146" y="98"/>
                    </a:lnTo>
                    <a:lnTo>
                      <a:pt x="173" y="93"/>
                    </a:lnTo>
                    <a:lnTo>
                      <a:pt x="194"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Freeform 76"/>
              <p:cNvSpPr>
                <a:spLocks noChangeArrowheads="1"/>
              </p:cNvSpPr>
              <p:nvPr/>
            </p:nvSpPr>
            <p:spPr bwMode="auto">
              <a:xfrm>
                <a:off x="3220" y="3046"/>
                <a:ext cx="530" cy="485"/>
              </a:xfrm>
              <a:custGeom>
                <a:avLst/>
                <a:gdLst>
                  <a:gd name="T0" fmla="*/ 911 w 454"/>
                  <a:gd name="T1" fmla="*/ 350 h 413"/>
                  <a:gd name="T2" fmla="*/ 1096 w 454"/>
                  <a:gd name="T3" fmla="*/ 295 h 413"/>
                  <a:gd name="T4" fmla="*/ 1255 w 454"/>
                  <a:gd name="T5" fmla="*/ 295 h 413"/>
                  <a:gd name="T6" fmla="*/ 1406 w 454"/>
                  <a:gd name="T7" fmla="*/ 195 h 413"/>
                  <a:gd name="T8" fmla="*/ 1788 w 454"/>
                  <a:gd name="T9" fmla="*/ 267 h 413"/>
                  <a:gd name="T10" fmla="*/ 1919 w 454"/>
                  <a:gd name="T11" fmla="*/ 229 h 413"/>
                  <a:gd name="T12" fmla="*/ 1976 w 454"/>
                  <a:gd name="T13" fmla="*/ 140 h 413"/>
                  <a:gd name="T14" fmla="*/ 2043 w 454"/>
                  <a:gd name="T15" fmla="*/ 0 h 413"/>
                  <a:gd name="T16" fmla="*/ 2136 w 454"/>
                  <a:gd name="T17" fmla="*/ 140 h 413"/>
                  <a:gd name="T18" fmla="*/ 2002 w 454"/>
                  <a:gd name="T19" fmla="*/ 491 h 413"/>
                  <a:gd name="T20" fmla="*/ 1919 w 454"/>
                  <a:gd name="T21" fmla="*/ 491 h 413"/>
                  <a:gd name="T22" fmla="*/ 1694 w 454"/>
                  <a:gd name="T23" fmla="*/ 462 h 413"/>
                  <a:gd name="T24" fmla="*/ 1568 w 454"/>
                  <a:gd name="T25" fmla="*/ 521 h 413"/>
                  <a:gd name="T26" fmla="*/ 1378 w 454"/>
                  <a:gd name="T27" fmla="*/ 521 h 413"/>
                  <a:gd name="T28" fmla="*/ 1320 w 454"/>
                  <a:gd name="T29" fmla="*/ 651 h 413"/>
                  <a:gd name="T30" fmla="*/ 1162 w 454"/>
                  <a:gd name="T31" fmla="*/ 651 h 413"/>
                  <a:gd name="T32" fmla="*/ 1255 w 454"/>
                  <a:gd name="T33" fmla="*/ 753 h 413"/>
                  <a:gd name="T34" fmla="*/ 1188 w 454"/>
                  <a:gd name="T35" fmla="*/ 885 h 413"/>
                  <a:gd name="T36" fmla="*/ 1039 w 454"/>
                  <a:gd name="T37" fmla="*/ 918 h 413"/>
                  <a:gd name="T38" fmla="*/ 845 w 454"/>
                  <a:gd name="T39" fmla="*/ 753 h 413"/>
                  <a:gd name="T40" fmla="*/ 845 w 454"/>
                  <a:gd name="T41" fmla="*/ 1011 h 413"/>
                  <a:gd name="T42" fmla="*/ 968 w 454"/>
                  <a:gd name="T43" fmla="*/ 1170 h 413"/>
                  <a:gd name="T44" fmla="*/ 1096 w 454"/>
                  <a:gd name="T45" fmla="*/ 1343 h 413"/>
                  <a:gd name="T46" fmla="*/ 1188 w 454"/>
                  <a:gd name="T47" fmla="*/ 1464 h 413"/>
                  <a:gd name="T48" fmla="*/ 1320 w 454"/>
                  <a:gd name="T49" fmla="*/ 1561 h 413"/>
                  <a:gd name="T50" fmla="*/ 1484 w 454"/>
                  <a:gd name="T51" fmla="*/ 1637 h 413"/>
                  <a:gd name="T52" fmla="*/ 1540 w 454"/>
                  <a:gd name="T53" fmla="*/ 1801 h 413"/>
                  <a:gd name="T54" fmla="*/ 1694 w 454"/>
                  <a:gd name="T55" fmla="*/ 1832 h 413"/>
                  <a:gd name="T56" fmla="*/ 1484 w 454"/>
                  <a:gd name="T57" fmla="*/ 1832 h 413"/>
                  <a:gd name="T58" fmla="*/ 1512 w 454"/>
                  <a:gd name="T59" fmla="*/ 2062 h 413"/>
                  <a:gd name="T60" fmla="*/ 1291 w 454"/>
                  <a:gd name="T61" fmla="*/ 1924 h 413"/>
                  <a:gd name="T62" fmla="*/ 1096 w 454"/>
                  <a:gd name="T63" fmla="*/ 1924 h 413"/>
                  <a:gd name="T64" fmla="*/ 947 w 454"/>
                  <a:gd name="T65" fmla="*/ 1767 h 413"/>
                  <a:gd name="T66" fmla="*/ 684 w 454"/>
                  <a:gd name="T67" fmla="*/ 1832 h 413"/>
                  <a:gd name="T68" fmla="*/ 405 w 454"/>
                  <a:gd name="T69" fmla="*/ 1832 h 413"/>
                  <a:gd name="T70" fmla="*/ 245 w 454"/>
                  <a:gd name="T71" fmla="*/ 1672 h 413"/>
                  <a:gd name="T72" fmla="*/ 0 w 454"/>
                  <a:gd name="T73" fmla="*/ 1247 h 413"/>
                  <a:gd name="T74" fmla="*/ 29 w 454"/>
                  <a:gd name="T75" fmla="*/ 1247 h 413"/>
                  <a:gd name="T76" fmla="*/ 125 w 454"/>
                  <a:gd name="T77" fmla="*/ 1141 h 413"/>
                  <a:gd name="T78" fmla="*/ 315 w 454"/>
                  <a:gd name="T79" fmla="*/ 808 h 413"/>
                  <a:gd name="T80" fmla="*/ 283 w 454"/>
                  <a:gd name="T81" fmla="*/ 651 h 413"/>
                  <a:gd name="T82" fmla="*/ 376 w 454"/>
                  <a:gd name="T83" fmla="*/ 624 h 413"/>
                  <a:gd name="T84" fmla="*/ 684 w 454"/>
                  <a:gd name="T85" fmla="*/ 491 h 413"/>
                  <a:gd name="T86" fmla="*/ 815 w 454"/>
                  <a:gd name="T87" fmla="*/ 462 h 413"/>
                  <a:gd name="T88" fmla="*/ 911 w 454"/>
                  <a:gd name="T89" fmla="*/ 350 h 4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4"/>
                  <a:gd name="T136" fmla="*/ 0 h 413"/>
                  <a:gd name="T137" fmla="*/ 454 w 454"/>
                  <a:gd name="T138" fmla="*/ 413 h 4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4" h="413">
                    <a:moveTo>
                      <a:pt x="194" y="71"/>
                    </a:moveTo>
                    <a:lnTo>
                      <a:pt x="233" y="59"/>
                    </a:lnTo>
                    <a:lnTo>
                      <a:pt x="267" y="59"/>
                    </a:lnTo>
                    <a:lnTo>
                      <a:pt x="299" y="39"/>
                    </a:lnTo>
                    <a:lnTo>
                      <a:pt x="381" y="53"/>
                    </a:lnTo>
                    <a:lnTo>
                      <a:pt x="408" y="46"/>
                    </a:lnTo>
                    <a:lnTo>
                      <a:pt x="420" y="27"/>
                    </a:lnTo>
                    <a:lnTo>
                      <a:pt x="434" y="0"/>
                    </a:lnTo>
                    <a:lnTo>
                      <a:pt x="454" y="27"/>
                    </a:lnTo>
                    <a:lnTo>
                      <a:pt x="427" y="98"/>
                    </a:lnTo>
                    <a:lnTo>
                      <a:pt x="408" y="98"/>
                    </a:lnTo>
                    <a:lnTo>
                      <a:pt x="361" y="93"/>
                    </a:lnTo>
                    <a:lnTo>
                      <a:pt x="333" y="105"/>
                    </a:lnTo>
                    <a:lnTo>
                      <a:pt x="294" y="105"/>
                    </a:lnTo>
                    <a:lnTo>
                      <a:pt x="281" y="130"/>
                    </a:lnTo>
                    <a:lnTo>
                      <a:pt x="247" y="130"/>
                    </a:lnTo>
                    <a:lnTo>
                      <a:pt x="267" y="151"/>
                    </a:lnTo>
                    <a:lnTo>
                      <a:pt x="253" y="178"/>
                    </a:lnTo>
                    <a:lnTo>
                      <a:pt x="221" y="184"/>
                    </a:lnTo>
                    <a:lnTo>
                      <a:pt x="180" y="151"/>
                    </a:lnTo>
                    <a:lnTo>
                      <a:pt x="180" y="203"/>
                    </a:lnTo>
                    <a:lnTo>
                      <a:pt x="206" y="235"/>
                    </a:lnTo>
                    <a:lnTo>
                      <a:pt x="233" y="269"/>
                    </a:lnTo>
                    <a:lnTo>
                      <a:pt x="253" y="294"/>
                    </a:lnTo>
                    <a:lnTo>
                      <a:pt x="281" y="313"/>
                    </a:lnTo>
                    <a:lnTo>
                      <a:pt x="315" y="328"/>
                    </a:lnTo>
                    <a:lnTo>
                      <a:pt x="327" y="360"/>
                    </a:lnTo>
                    <a:lnTo>
                      <a:pt x="361" y="367"/>
                    </a:lnTo>
                    <a:lnTo>
                      <a:pt x="315" y="367"/>
                    </a:lnTo>
                    <a:lnTo>
                      <a:pt x="321" y="413"/>
                    </a:lnTo>
                    <a:lnTo>
                      <a:pt x="274" y="386"/>
                    </a:lnTo>
                    <a:lnTo>
                      <a:pt x="233" y="386"/>
                    </a:lnTo>
                    <a:lnTo>
                      <a:pt x="201" y="354"/>
                    </a:lnTo>
                    <a:lnTo>
                      <a:pt x="146" y="367"/>
                    </a:lnTo>
                    <a:lnTo>
                      <a:pt x="86" y="367"/>
                    </a:lnTo>
                    <a:lnTo>
                      <a:pt x="52" y="335"/>
                    </a:lnTo>
                    <a:lnTo>
                      <a:pt x="0" y="250"/>
                    </a:lnTo>
                    <a:lnTo>
                      <a:pt x="6" y="250"/>
                    </a:lnTo>
                    <a:lnTo>
                      <a:pt x="27" y="228"/>
                    </a:lnTo>
                    <a:lnTo>
                      <a:pt x="68" y="162"/>
                    </a:lnTo>
                    <a:lnTo>
                      <a:pt x="59" y="130"/>
                    </a:lnTo>
                    <a:lnTo>
                      <a:pt x="80" y="125"/>
                    </a:lnTo>
                    <a:lnTo>
                      <a:pt x="146" y="98"/>
                    </a:lnTo>
                    <a:lnTo>
                      <a:pt x="173" y="93"/>
                    </a:lnTo>
                    <a:lnTo>
                      <a:pt x="194" y="71"/>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Freeform 77"/>
              <p:cNvSpPr>
                <a:spLocks noChangeArrowheads="1"/>
              </p:cNvSpPr>
              <p:nvPr/>
            </p:nvSpPr>
            <p:spPr bwMode="auto">
              <a:xfrm>
                <a:off x="3377" y="2785"/>
                <a:ext cx="499" cy="344"/>
              </a:xfrm>
              <a:custGeom>
                <a:avLst/>
                <a:gdLst>
                  <a:gd name="T0" fmla="*/ 89 w 428"/>
                  <a:gd name="T1" fmla="*/ 195 h 293"/>
                  <a:gd name="T2" fmla="*/ 0 w 428"/>
                  <a:gd name="T3" fmla="*/ 359 h 293"/>
                  <a:gd name="T4" fmla="*/ 56 w 428"/>
                  <a:gd name="T5" fmla="*/ 580 h 293"/>
                  <a:gd name="T6" fmla="*/ 122 w 428"/>
                  <a:gd name="T7" fmla="*/ 742 h 293"/>
                  <a:gd name="T8" fmla="*/ 56 w 428"/>
                  <a:gd name="T9" fmla="*/ 912 h 293"/>
                  <a:gd name="T10" fmla="*/ 56 w 428"/>
                  <a:gd name="T11" fmla="*/ 1039 h 293"/>
                  <a:gd name="T12" fmla="*/ 56 w 428"/>
                  <a:gd name="T13" fmla="*/ 1071 h 293"/>
                  <a:gd name="T14" fmla="*/ 212 w 428"/>
                  <a:gd name="T15" fmla="*/ 1174 h 293"/>
                  <a:gd name="T16" fmla="*/ 283 w 428"/>
                  <a:gd name="T17" fmla="*/ 1459 h 293"/>
                  <a:gd name="T18" fmla="*/ 457 w 428"/>
                  <a:gd name="T19" fmla="*/ 1396 h 293"/>
                  <a:gd name="T20" fmla="*/ 620 w 428"/>
                  <a:gd name="T21" fmla="*/ 1396 h 293"/>
                  <a:gd name="T22" fmla="*/ 764 w 428"/>
                  <a:gd name="T23" fmla="*/ 1294 h 293"/>
                  <a:gd name="T24" fmla="*/ 1147 w 428"/>
                  <a:gd name="T25" fmla="*/ 1368 h 293"/>
                  <a:gd name="T26" fmla="*/ 1271 w 428"/>
                  <a:gd name="T27" fmla="*/ 1336 h 293"/>
                  <a:gd name="T28" fmla="*/ 1324 w 428"/>
                  <a:gd name="T29" fmla="*/ 1237 h 293"/>
                  <a:gd name="T30" fmla="*/ 1393 w 428"/>
                  <a:gd name="T31" fmla="*/ 1102 h 293"/>
                  <a:gd name="T32" fmla="*/ 1639 w 428"/>
                  <a:gd name="T33" fmla="*/ 949 h 293"/>
                  <a:gd name="T34" fmla="*/ 1762 w 428"/>
                  <a:gd name="T35" fmla="*/ 973 h 293"/>
                  <a:gd name="T36" fmla="*/ 1952 w 428"/>
                  <a:gd name="T37" fmla="*/ 949 h 293"/>
                  <a:gd name="T38" fmla="*/ 1892 w 428"/>
                  <a:gd name="T39" fmla="*/ 876 h 293"/>
                  <a:gd name="T40" fmla="*/ 1709 w 428"/>
                  <a:gd name="T41" fmla="*/ 708 h 293"/>
                  <a:gd name="T42" fmla="*/ 1828 w 428"/>
                  <a:gd name="T43" fmla="*/ 544 h 293"/>
                  <a:gd name="T44" fmla="*/ 1828 w 428"/>
                  <a:gd name="T45" fmla="*/ 318 h 293"/>
                  <a:gd name="T46" fmla="*/ 1988 w 428"/>
                  <a:gd name="T47" fmla="*/ 222 h 293"/>
                  <a:gd name="T48" fmla="*/ 1988 w 428"/>
                  <a:gd name="T49" fmla="*/ 58 h 293"/>
                  <a:gd name="T50" fmla="*/ 1892 w 428"/>
                  <a:gd name="T51" fmla="*/ 94 h 293"/>
                  <a:gd name="T52" fmla="*/ 1762 w 428"/>
                  <a:gd name="T53" fmla="*/ 34 h 293"/>
                  <a:gd name="T54" fmla="*/ 1425 w 428"/>
                  <a:gd name="T55" fmla="*/ 0 h 293"/>
                  <a:gd name="T56" fmla="*/ 1271 w 428"/>
                  <a:gd name="T57" fmla="*/ 58 h 293"/>
                  <a:gd name="T58" fmla="*/ 1081 w 428"/>
                  <a:gd name="T59" fmla="*/ 252 h 293"/>
                  <a:gd name="T60" fmla="*/ 986 w 428"/>
                  <a:gd name="T61" fmla="*/ 286 h 293"/>
                  <a:gd name="T62" fmla="*/ 711 w 428"/>
                  <a:gd name="T63" fmla="*/ 286 h 293"/>
                  <a:gd name="T64" fmla="*/ 457 w 428"/>
                  <a:gd name="T65" fmla="*/ 318 h 293"/>
                  <a:gd name="T66" fmla="*/ 283 w 428"/>
                  <a:gd name="T67" fmla="*/ 318 h 293"/>
                  <a:gd name="T68" fmla="*/ 122 w 428"/>
                  <a:gd name="T69" fmla="*/ 286 h 293"/>
                  <a:gd name="T70" fmla="*/ 89 w 428"/>
                  <a:gd name="T71" fmla="*/ 195 h 2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8"/>
                  <a:gd name="T109" fmla="*/ 0 h 293"/>
                  <a:gd name="T110" fmla="*/ 428 w 428"/>
                  <a:gd name="T111" fmla="*/ 293 h 2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8" h="293">
                    <a:moveTo>
                      <a:pt x="19" y="39"/>
                    </a:moveTo>
                    <a:lnTo>
                      <a:pt x="0" y="72"/>
                    </a:lnTo>
                    <a:lnTo>
                      <a:pt x="12" y="117"/>
                    </a:lnTo>
                    <a:lnTo>
                      <a:pt x="27" y="149"/>
                    </a:lnTo>
                    <a:lnTo>
                      <a:pt x="12" y="183"/>
                    </a:lnTo>
                    <a:lnTo>
                      <a:pt x="12" y="209"/>
                    </a:lnTo>
                    <a:lnTo>
                      <a:pt x="12" y="215"/>
                    </a:lnTo>
                    <a:lnTo>
                      <a:pt x="46" y="236"/>
                    </a:lnTo>
                    <a:lnTo>
                      <a:pt x="60" y="293"/>
                    </a:lnTo>
                    <a:lnTo>
                      <a:pt x="99" y="281"/>
                    </a:lnTo>
                    <a:lnTo>
                      <a:pt x="133" y="281"/>
                    </a:lnTo>
                    <a:lnTo>
                      <a:pt x="165" y="261"/>
                    </a:lnTo>
                    <a:lnTo>
                      <a:pt x="247" y="275"/>
                    </a:lnTo>
                    <a:lnTo>
                      <a:pt x="274" y="268"/>
                    </a:lnTo>
                    <a:lnTo>
                      <a:pt x="286" y="249"/>
                    </a:lnTo>
                    <a:lnTo>
                      <a:pt x="300" y="222"/>
                    </a:lnTo>
                    <a:lnTo>
                      <a:pt x="353" y="190"/>
                    </a:lnTo>
                    <a:lnTo>
                      <a:pt x="380" y="195"/>
                    </a:lnTo>
                    <a:lnTo>
                      <a:pt x="421" y="190"/>
                    </a:lnTo>
                    <a:lnTo>
                      <a:pt x="407" y="176"/>
                    </a:lnTo>
                    <a:lnTo>
                      <a:pt x="368" y="143"/>
                    </a:lnTo>
                    <a:lnTo>
                      <a:pt x="394" y="110"/>
                    </a:lnTo>
                    <a:lnTo>
                      <a:pt x="394" y="65"/>
                    </a:lnTo>
                    <a:lnTo>
                      <a:pt x="428" y="44"/>
                    </a:lnTo>
                    <a:lnTo>
                      <a:pt x="428" y="12"/>
                    </a:lnTo>
                    <a:lnTo>
                      <a:pt x="407" y="19"/>
                    </a:lnTo>
                    <a:lnTo>
                      <a:pt x="380" y="7"/>
                    </a:lnTo>
                    <a:lnTo>
                      <a:pt x="307" y="0"/>
                    </a:lnTo>
                    <a:lnTo>
                      <a:pt x="274" y="12"/>
                    </a:lnTo>
                    <a:lnTo>
                      <a:pt x="233" y="51"/>
                    </a:lnTo>
                    <a:lnTo>
                      <a:pt x="213" y="58"/>
                    </a:lnTo>
                    <a:lnTo>
                      <a:pt x="153" y="58"/>
                    </a:lnTo>
                    <a:lnTo>
                      <a:pt x="99" y="65"/>
                    </a:lnTo>
                    <a:lnTo>
                      <a:pt x="60" y="65"/>
                    </a:lnTo>
                    <a:lnTo>
                      <a:pt x="27" y="58"/>
                    </a:lnTo>
                    <a:lnTo>
                      <a:pt x="19" y="39"/>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Freeform 78"/>
              <p:cNvSpPr>
                <a:spLocks noChangeArrowheads="1"/>
              </p:cNvSpPr>
              <p:nvPr/>
            </p:nvSpPr>
            <p:spPr bwMode="auto">
              <a:xfrm>
                <a:off x="3181" y="2347"/>
                <a:ext cx="742" cy="515"/>
              </a:xfrm>
              <a:custGeom>
                <a:avLst/>
                <a:gdLst>
                  <a:gd name="T0" fmla="*/ 2945 w 636"/>
                  <a:gd name="T1" fmla="*/ 1126 h 438"/>
                  <a:gd name="T2" fmla="*/ 2904 w 636"/>
                  <a:gd name="T3" fmla="*/ 1126 h 438"/>
                  <a:gd name="T4" fmla="*/ 2811 w 636"/>
                  <a:gd name="T5" fmla="*/ 1162 h 438"/>
                  <a:gd name="T6" fmla="*/ 2687 w 636"/>
                  <a:gd name="T7" fmla="*/ 1251 h 438"/>
                  <a:gd name="T8" fmla="*/ 2595 w 636"/>
                  <a:gd name="T9" fmla="*/ 1218 h 438"/>
                  <a:gd name="T10" fmla="*/ 2556 w 636"/>
                  <a:gd name="T11" fmla="*/ 1218 h 438"/>
                  <a:gd name="T12" fmla="*/ 2466 w 636"/>
                  <a:gd name="T13" fmla="*/ 1083 h 438"/>
                  <a:gd name="T14" fmla="*/ 2409 w 636"/>
                  <a:gd name="T15" fmla="*/ 954 h 438"/>
                  <a:gd name="T16" fmla="*/ 2409 w 636"/>
                  <a:gd name="T17" fmla="*/ 724 h 438"/>
                  <a:gd name="T18" fmla="*/ 2346 w 636"/>
                  <a:gd name="T19" fmla="*/ 554 h 438"/>
                  <a:gd name="T20" fmla="*/ 2099 w 636"/>
                  <a:gd name="T21" fmla="*/ 252 h 438"/>
                  <a:gd name="T22" fmla="*/ 1996 w 636"/>
                  <a:gd name="T23" fmla="*/ 102 h 438"/>
                  <a:gd name="T24" fmla="*/ 1906 w 636"/>
                  <a:gd name="T25" fmla="*/ 29 h 438"/>
                  <a:gd name="T26" fmla="*/ 1847 w 636"/>
                  <a:gd name="T27" fmla="*/ 29 h 438"/>
                  <a:gd name="T28" fmla="*/ 1746 w 636"/>
                  <a:gd name="T29" fmla="*/ 0 h 438"/>
                  <a:gd name="T30" fmla="*/ 1592 w 636"/>
                  <a:gd name="T31" fmla="*/ 123 h 438"/>
                  <a:gd name="T32" fmla="*/ 1402 w 636"/>
                  <a:gd name="T33" fmla="*/ 194 h 438"/>
                  <a:gd name="T34" fmla="*/ 1343 w 636"/>
                  <a:gd name="T35" fmla="*/ 289 h 438"/>
                  <a:gd name="T36" fmla="*/ 1223 w 636"/>
                  <a:gd name="T37" fmla="*/ 194 h 438"/>
                  <a:gd name="T38" fmla="*/ 1064 w 636"/>
                  <a:gd name="T39" fmla="*/ 252 h 438"/>
                  <a:gd name="T40" fmla="*/ 808 w 636"/>
                  <a:gd name="T41" fmla="*/ 252 h 438"/>
                  <a:gd name="T42" fmla="*/ 693 w 636"/>
                  <a:gd name="T43" fmla="*/ 289 h 438"/>
                  <a:gd name="T44" fmla="*/ 622 w 636"/>
                  <a:gd name="T45" fmla="*/ 400 h 438"/>
                  <a:gd name="T46" fmla="*/ 532 w 636"/>
                  <a:gd name="T47" fmla="*/ 423 h 438"/>
                  <a:gd name="T48" fmla="*/ 372 w 636"/>
                  <a:gd name="T49" fmla="*/ 755 h 438"/>
                  <a:gd name="T50" fmla="*/ 247 w 636"/>
                  <a:gd name="T51" fmla="*/ 1083 h 438"/>
                  <a:gd name="T52" fmla="*/ 0 w 636"/>
                  <a:gd name="T53" fmla="*/ 1218 h 438"/>
                  <a:gd name="T54" fmla="*/ 122 w 636"/>
                  <a:gd name="T55" fmla="*/ 1291 h 438"/>
                  <a:gd name="T56" fmla="*/ 190 w 636"/>
                  <a:gd name="T57" fmla="*/ 1414 h 438"/>
                  <a:gd name="T58" fmla="*/ 286 w 636"/>
                  <a:gd name="T59" fmla="*/ 1584 h 438"/>
                  <a:gd name="T60" fmla="*/ 401 w 636"/>
                  <a:gd name="T61" fmla="*/ 1644 h 438"/>
                  <a:gd name="T62" fmla="*/ 434 w 636"/>
                  <a:gd name="T63" fmla="*/ 1785 h 438"/>
                  <a:gd name="T64" fmla="*/ 532 w 636"/>
                  <a:gd name="T65" fmla="*/ 1841 h 438"/>
                  <a:gd name="T66" fmla="*/ 622 w 636"/>
                  <a:gd name="T67" fmla="*/ 1888 h 438"/>
                  <a:gd name="T68" fmla="*/ 750 w 636"/>
                  <a:gd name="T69" fmla="*/ 1806 h 438"/>
                  <a:gd name="T70" fmla="*/ 750 w 636"/>
                  <a:gd name="T71" fmla="*/ 1948 h 438"/>
                  <a:gd name="T72" fmla="*/ 868 w 636"/>
                  <a:gd name="T73" fmla="*/ 2079 h 438"/>
                  <a:gd name="T74" fmla="*/ 910 w 636"/>
                  <a:gd name="T75" fmla="*/ 2176 h 438"/>
                  <a:gd name="T76" fmla="*/ 1064 w 636"/>
                  <a:gd name="T77" fmla="*/ 2213 h 438"/>
                  <a:gd name="T78" fmla="*/ 1252 w 636"/>
                  <a:gd name="T79" fmla="*/ 2213 h 438"/>
                  <a:gd name="T80" fmla="*/ 1497 w 636"/>
                  <a:gd name="T81" fmla="*/ 2176 h 438"/>
                  <a:gd name="T82" fmla="*/ 1778 w 636"/>
                  <a:gd name="T83" fmla="*/ 2176 h 438"/>
                  <a:gd name="T84" fmla="*/ 1872 w 636"/>
                  <a:gd name="T85" fmla="*/ 2145 h 438"/>
                  <a:gd name="T86" fmla="*/ 2065 w 636"/>
                  <a:gd name="T87" fmla="*/ 1948 h 438"/>
                  <a:gd name="T88" fmla="*/ 2220 w 636"/>
                  <a:gd name="T89" fmla="*/ 1888 h 438"/>
                  <a:gd name="T90" fmla="*/ 2556 w 636"/>
                  <a:gd name="T91" fmla="*/ 1921 h 438"/>
                  <a:gd name="T92" fmla="*/ 2687 w 636"/>
                  <a:gd name="T93" fmla="*/ 1980 h 438"/>
                  <a:gd name="T94" fmla="*/ 2784 w 636"/>
                  <a:gd name="T95" fmla="*/ 1948 h 438"/>
                  <a:gd name="T96" fmla="*/ 2784 w 636"/>
                  <a:gd name="T97" fmla="*/ 1888 h 438"/>
                  <a:gd name="T98" fmla="*/ 2748 w 636"/>
                  <a:gd name="T99" fmla="*/ 1684 h 438"/>
                  <a:gd name="T100" fmla="*/ 2811 w 636"/>
                  <a:gd name="T101" fmla="*/ 1519 h 438"/>
                  <a:gd name="T102" fmla="*/ 2970 w 636"/>
                  <a:gd name="T103" fmla="*/ 1414 h 438"/>
                  <a:gd name="T104" fmla="*/ 2970 w 636"/>
                  <a:gd name="T105" fmla="*/ 1251 h 438"/>
                  <a:gd name="T106" fmla="*/ 2945 w 636"/>
                  <a:gd name="T107" fmla="*/ 1126 h 4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6"/>
                  <a:gd name="T163" fmla="*/ 0 h 438"/>
                  <a:gd name="T164" fmla="*/ 636 w 636"/>
                  <a:gd name="T165" fmla="*/ 438 h 4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6" h="438">
                    <a:moveTo>
                      <a:pt x="630" y="223"/>
                    </a:moveTo>
                    <a:lnTo>
                      <a:pt x="621" y="223"/>
                    </a:lnTo>
                    <a:lnTo>
                      <a:pt x="602" y="230"/>
                    </a:lnTo>
                    <a:lnTo>
                      <a:pt x="575" y="248"/>
                    </a:lnTo>
                    <a:lnTo>
                      <a:pt x="555" y="241"/>
                    </a:lnTo>
                    <a:lnTo>
                      <a:pt x="548" y="241"/>
                    </a:lnTo>
                    <a:lnTo>
                      <a:pt x="527" y="214"/>
                    </a:lnTo>
                    <a:lnTo>
                      <a:pt x="516" y="189"/>
                    </a:lnTo>
                    <a:lnTo>
                      <a:pt x="516" y="143"/>
                    </a:lnTo>
                    <a:lnTo>
                      <a:pt x="502" y="110"/>
                    </a:lnTo>
                    <a:lnTo>
                      <a:pt x="449" y="50"/>
                    </a:lnTo>
                    <a:lnTo>
                      <a:pt x="427" y="20"/>
                    </a:lnTo>
                    <a:lnTo>
                      <a:pt x="408" y="6"/>
                    </a:lnTo>
                    <a:lnTo>
                      <a:pt x="395" y="6"/>
                    </a:lnTo>
                    <a:lnTo>
                      <a:pt x="374" y="0"/>
                    </a:lnTo>
                    <a:lnTo>
                      <a:pt x="342" y="25"/>
                    </a:lnTo>
                    <a:lnTo>
                      <a:pt x="301" y="38"/>
                    </a:lnTo>
                    <a:lnTo>
                      <a:pt x="287" y="57"/>
                    </a:lnTo>
                    <a:lnTo>
                      <a:pt x="262" y="38"/>
                    </a:lnTo>
                    <a:lnTo>
                      <a:pt x="228" y="50"/>
                    </a:lnTo>
                    <a:lnTo>
                      <a:pt x="173" y="50"/>
                    </a:lnTo>
                    <a:lnTo>
                      <a:pt x="148" y="57"/>
                    </a:lnTo>
                    <a:lnTo>
                      <a:pt x="134" y="79"/>
                    </a:lnTo>
                    <a:lnTo>
                      <a:pt x="114" y="84"/>
                    </a:lnTo>
                    <a:lnTo>
                      <a:pt x="80" y="150"/>
                    </a:lnTo>
                    <a:lnTo>
                      <a:pt x="54" y="214"/>
                    </a:lnTo>
                    <a:lnTo>
                      <a:pt x="0" y="241"/>
                    </a:lnTo>
                    <a:lnTo>
                      <a:pt x="27" y="255"/>
                    </a:lnTo>
                    <a:lnTo>
                      <a:pt x="40" y="280"/>
                    </a:lnTo>
                    <a:lnTo>
                      <a:pt x="61" y="314"/>
                    </a:lnTo>
                    <a:lnTo>
                      <a:pt x="86" y="326"/>
                    </a:lnTo>
                    <a:lnTo>
                      <a:pt x="93" y="353"/>
                    </a:lnTo>
                    <a:lnTo>
                      <a:pt x="114" y="365"/>
                    </a:lnTo>
                    <a:lnTo>
                      <a:pt x="134" y="373"/>
                    </a:lnTo>
                    <a:lnTo>
                      <a:pt x="161" y="358"/>
                    </a:lnTo>
                    <a:lnTo>
                      <a:pt x="161" y="385"/>
                    </a:lnTo>
                    <a:lnTo>
                      <a:pt x="187" y="412"/>
                    </a:lnTo>
                    <a:lnTo>
                      <a:pt x="195" y="431"/>
                    </a:lnTo>
                    <a:lnTo>
                      <a:pt x="228" y="438"/>
                    </a:lnTo>
                    <a:lnTo>
                      <a:pt x="267" y="438"/>
                    </a:lnTo>
                    <a:lnTo>
                      <a:pt x="321" y="431"/>
                    </a:lnTo>
                    <a:lnTo>
                      <a:pt x="381" y="431"/>
                    </a:lnTo>
                    <a:lnTo>
                      <a:pt x="401" y="424"/>
                    </a:lnTo>
                    <a:lnTo>
                      <a:pt x="442" y="385"/>
                    </a:lnTo>
                    <a:lnTo>
                      <a:pt x="475" y="373"/>
                    </a:lnTo>
                    <a:lnTo>
                      <a:pt x="548" y="380"/>
                    </a:lnTo>
                    <a:lnTo>
                      <a:pt x="575" y="392"/>
                    </a:lnTo>
                    <a:lnTo>
                      <a:pt x="596" y="385"/>
                    </a:lnTo>
                    <a:lnTo>
                      <a:pt x="596" y="373"/>
                    </a:lnTo>
                    <a:lnTo>
                      <a:pt x="589" y="333"/>
                    </a:lnTo>
                    <a:lnTo>
                      <a:pt x="602" y="301"/>
                    </a:lnTo>
                    <a:lnTo>
                      <a:pt x="636" y="280"/>
                    </a:lnTo>
                    <a:lnTo>
                      <a:pt x="636" y="248"/>
                    </a:lnTo>
                    <a:lnTo>
                      <a:pt x="630"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Freeform 79"/>
              <p:cNvSpPr>
                <a:spLocks noChangeArrowheads="1"/>
              </p:cNvSpPr>
              <p:nvPr/>
            </p:nvSpPr>
            <p:spPr bwMode="auto">
              <a:xfrm>
                <a:off x="3181" y="2347"/>
                <a:ext cx="742" cy="515"/>
              </a:xfrm>
              <a:custGeom>
                <a:avLst/>
                <a:gdLst>
                  <a:gd name="T0" fmla="*/ 2945 w 636"/>
                  <a:gd name="T1" fmla="*/ 1126 h 438"/>
                  <a:gd name="T2" fmla="*/ 2904 w 636"/>
                  <a:gd name="T3" fmla="*/ 1126 h 438"/>
                  <a:gd name="T4" fmla="*/ 2811 w 636"/>
                  <a:gd name="T5" fmla="*/ 1162 h 438"/>
                  <a:gd name="T6" fmla="*/ 2687 w 636"/>
                  <a:gd name="T7" fmla="*/ 1251 h 438"/>
                  <a:gd name="T8" fmla="*/ 2595 w 636"/>
                  <a:gd name="T9" fmla="*/ 1218 h 438"/>
                  <a:gd name="T10" fmla="*/ 2556 w 636"/>
                  <a:gd name="T11" fmla="*/ 1218 h 438"/>
                  <a:gd name="T12" fmla="*/ 2466 w 636"/>
                  <a:gd name="T13" fmla="*/ 1083 h 438"/>
                  <a:gd name="T14" fmla="*/ 2409 w 636"/>
                  <a:gd name="T15" fmla="*/ 954 h 438"/>
                  <a:gd name="T16" fmla="*/ 2409 w 636"/>
                  <a:gd name="T17" fmla="*/ 724 h 438"/>
                  <a:gd name="T18" fmla="*/ 2346 w 636"/>
                  <a:gd name="T19" fmla="*/ 554 h 438"/>
                  <a:gd name="T20" fmla="*/ 2099 w 636"/>
                  <a:gd name="T21" fmla="*/ 252 h 438"/>
                  <a:gd name="T22" fmla="*/ 1996 w 636"/>
                  <a:gd name="T23" fmla="*/ 102 h 438"/>
                  <a:gd name="T24" fmla="*/ 1906 w 636"/>
                  <a:gd name="T25" fmla="*/ 29 h 438"/>
                  <a:gd name="T26" fmla="*/ 1847 w 636"/>
                  <a:gd name="T27" fmla="*/ 29 h 438"/>
                  <a:gd name="T28" fmla="*/ 1746 w 636"/>
                  <a:gd name="T29" fmla="*/ 0 h 438"/>
                  <a:gd name="T30" fmla="*/ 1592 w 636"/>
                  <a:gd name="T31" fmla="*/ 123 h 438"/>
                  <a:gd name="T32" fmla="*/ 1402 w 636"/>
                  <a:gd name="T33" fmla="*/ 194 h 438"/>
                  <a:gd name="T34" fmla="*/ 1343 w 636"/>
                  <a:gd name="T35" fmla="*/ 289 h 438"/>
                  <a:gd name="T36" fmla="*/ 1223 w 636"/>
                  <a:gd name="T37" fmla="*/ 194 h 438"/>
                  <a:gd name="T38" fmla="*/ 1064 w 636"/>
                  <a:gd name="T39" fmla="*/ 252 h 438"/>
                  <a:gd name="T40" fmla="*/ 808 w 636"/>
                  <a:gd name="T41" fmla="*/ 252 h 438"/>
                  <a:gd name="T42" fmla="*/ 693 w 636"/>
                  <a:gd name="T43" fmla="*/ 289 h 438"/>
                  <a:gd name="T44" fmla="*/ 622 w 636"/>
                  <a:gd name="T45" fmla="*/ 400 h 438"/>
                  <a:gd name="T46" fmla="*/ 532 w 636"/>
                  <a:gd name="T47" fmla="*/ 423 h 438"/>
                  <a:gd name="T48" fmla="*/ 372 w 636"/>
                  <a:gd name="T49" fmla="*/ 755 h 438"/>
                  <a:gd name="T50" fmla="*/ 247 w 636"/>
                  <a:gd name="T51" fmla="*/ 1083 h 438"/>
                  <a:gd name="T52" fmla="*/ 0 w 636"/>
                  <a:gd name="T53" fmla="*/ 1218 h 438"/>
                  <a:gd name="T54" fmla="*/ 122 w 636"/>
                  <a:gd name="T55" fmla="*/ 1291 h 438"/>
                  <a:gd name="T56" fmla="*/ 190 w 636"/>
                  <a:gd name="T57" fmla="*/ 1414 h 438"/>
                  <a:gd name="T58" fmla="*/ 286 w 636"/>
                  <a:gd name="T59" fmla="*/ 1584 h 438"/>
                  <a:gd name="T60" fmla="*/ 401 w 636"/>
                  <a:gd name="T61" fmla="*/ 1644 h 438"/>
                  <a:gd name="T62" fmla="*/ 434 w 636"/>
                  <a:gd name="T63" fmla="*/ 1785 h 438"/>
                  <a:gd name="T64" fmla="*/ 532 w 636"/>
                  <a:gd name="T65" fmla="*/ 1841 h 438"/>
                  <a:gd name="T66" fmla="*/ 622 w 636"/>
                  <a:gd name="T67" fmla="*/ 1888 h 438"/>
                  <a:gd name="T68" fmla="*/ 750 w 636"/>
                  <a:gd name="T69" fmla="*/ 1806 h 438"/>
                  <a:gd name="T70" fmla="*/ 750 w 636"/>
                  <a:gd name="T71" fmla="*/ 1948 h 438"/>
                  <a:gd name="T72" fmla="*/ 868 w 636"/>
                  <a:gd name="T73" fmla="*/ 2079 h 438"/>
                  <a:gd name="T74" fmla="*/ 910 w 636"/>
                  <a:gd name="T75" fmla="*/ 2176 h 438"/>
                  <a:gd name="T76" fmla="*/ 1064 w 636"/>
                  <a:gd name="T77" fmla="*/ 2213 h 438"/>
                  <a:gd name="T78" fmla="*/ 1252 w 636"/>
                  <a:gd name="T79" fmla="*/ 2213 h 438"/>
                  <a:gd name="T80" fmla="*/ 1497 w 636"/>
                  <a:gd name="T81" fmla="*/ 2176 h 438"/>
                  <a:gd name="T82" fmla="*/ 1778 w 636"/>
                  <a:gd name="T83" fmla="*/ 2176 h 438"/>
                  <a:gd name="T84" fmla="*/ 1872 w 636"/>
                  <a:gd name="T85" fmla="*/ 2145 h 438"/>
                  <a:gd name="T86" fmla="*/ 2065 w 636"/>
                  <a:gd name="T87" fmla="*/ 1948 h 438"/>
                  <a:gd name="T88" fmla="*/ 2220 w 636"/>
                  <a:gd name="T89" fmla="*/ 1888 h 438"/>
                  <a:gd name="T90" fmla="*/ 2556 w 636"/>
                  <a:gd name="T91" fmla="*/ 1921 h 438"/>
                  <a:gd name="T92" fmla="*/ 2687 w 636"/>
                  <a:gd name="T93" fmla="*/ 1980 h 438"/>
                  <a:gd name="T94" fmla="*/ 2784 w 636"/>
                  <a:gd name="T95" fmla="*/ 1948 h 438"/>
                  <a:gd name="T96" fmla="*/ 2784 w 636"/>
                  <a:gd name="T97" fmla="*/ 1888 h 438"/>
                  <a:gd name="T98" fmla="*/ 2748 w 636"/>
                  <a:gd name="T99" fmla="*/ 1684 h 438"/>
                  <a:gd name="T100" fmla="*/ 2811 w 636"/>
                  <a:gd name="T101" fmla="*/ 1519 h 438"/>
                  <a:gd name="T102" fmla="*/ 2970 w 636"/>
                  <a:gd name="T103" fmla="*/ 1414 h 438"/>
                  <a:gd name="T104" fmla="*/ 2970 w 636"/>
                  <a:gd name="T105" fmla="*/ 1251 h 438"/>
                  <a:gd name="T106" fmla="*/ 2945 w 636"/>
                  <a:gd name="T107" fmla="*/ 1126 h 4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6"/>
                  <a:gd name="T163" fmla="*/ 0 h 438"/>
                  <a:gd name="T164" fmla="*/ 636 w 636"/>
                  <a:gd name="T165" fmla="*/ 438 h 4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6" h="438">
                    <a:moveTo>
                      <a:pt x="630" y="223"/>
                    </a:moveTo>
                    <a:lnTo>
                      <a:pt x="621" y="223"/>
                    </a:lnTo>
                    <a:lnTo>
                      <a:pt x="602" y="230"/>
                    </a:lnTo>
                    <a:lnTo>
                      <a:pt x="575" y="248"/>
                    </a:lnTo>
                    <a:lnTo>
                      <a:pt x="555" y="241"/>
                    </a:lnTo>
                    <a:lnTo>
                      <a:pt x="548" y="241"/>
                    </a:lnTo>
                    <a:lnTo>
                      <a:pt x="527" y="214"/>
                    </a:lnTo>
                    <a:lnTo>
                      <a:pt x="516" y="189"/>
                    </a:lnTo>
                    <a:lnTo>
                      <a:pt x="516" y="143"/>
                    </a:lnTo>
                    <a:lnTo>
                      <a:pt x="502" y="110"/>
                    </a:lnTo>
                    <a:lnTo>
                      <a:pt x="449" y="50"/>
                    </a:lnTo>
                    <a:lnTo>
                      <a:pt x="427" y="20"/>
                    </a:lnTo>
                    <a:lnTo>
                      <a:pt x="408" y="6"/>
                    </a:lnTo>
                    <a:lnTo>
                      <a:pt x="395" y="6"/>
                    </a:lnTo>
                    <a:lnTo>
                      <a:pt x="374" y="0"/>
                    </a:lnTo>
                    <a:lnTo>
                      <a:pt x="342" y="25"/>
                    </a:lnTo>
                    <a:lnTo>
                      <a:pt x="301" y="38"/>
                    </a:lnTo>
                    <a:lnTo>
                      <a:pt x="287" y="57"/>
                    </a:lnTo>
                    <a:lnTo>
                      <a:pt x="262" y="38"/>
                    </a:lnTo>
                    <a:lnTo>
                      <a:pt x="228" y="50"/>
                    </a:lnTo>
                    <a:lnTo>
                      <a:pt x="173" y="50"/>
                    </a:lnTo>
                    <a:lnTo>
                      <a:pt x="148" y="57"/>
                    </a:lnTo>
                    <a:lnTo>
                      <a:pt x="134" y="79"/>
                    </a:lnTo>
                    <a:lnTo>
                      <a:pt x="114" y="84"/>
                    </a:lnTo>
                    <a:lnTo>
                      <a:pt x="80" y="150"/>
                    </a:lnTo>
                    <a:lnTo>
                      <a:pt x="54" y="214"/>
                    </a:lnTo>
                    <a:lnTo>
                      <a:pt x="0" y="241"/>
                    </a:lnTo>
                    <a:lnTo>
                      <a:pt x="27" y="255"/>
                    </a:lnTo>
                    <a:lnTo>
                      <a:pt x="40" y="280"/>
                    </a:lnTo>
                    <a:lnTo>
                      <a:pt x="61" y="314"/>
                    </a:lnTo>
                    <a:lnTo>
                      <a:pt x="86" y="326"/>
                    </a:lnTo>
                    <a:lnTo>
                      <a:pt x="93" y="353"/>
                    </a:lnTo>
                    <a:lnTo>
                      <a:pt x="114" y="365"/>
                    </a:lnTo>
                    <a:lnTo>
                      <a:pt x="134" y="373"/>
                    </a:lnTo>
                    <a:lnTo>
                      <a:pt x="161" y="358"/>
                    </a:lnTo>
                    <a:lnTo>
                      <a:pt x="161" y="385"/>
                    </a:lnTo>
                    <a:lnTo>
                      <a:pt x="187" y="412"/>
                    </a:lnTo>
                    <a:lnTo>
                      <a:pt x="195" y="431"/>
                    </a:lnTo>
                    <a:lnTo>
                      <a:pt x="228" y="438"/>
                    </a:lnTo>
                    <a:lnTo>
                      <a:pt x="267" y="438"/>
                    </a:lnTo>
                    <a:lnTo>
                      <a:pt x="321" y="431"/>
                    </a:lnTo>
                    <a:lnTo>
                      <a:pt x="381" y="431"/>
                    </a:lnTo>
                    <a:lnTo>
                      <a:pt x="401" y="424"/>
                    </a:lnTo>
                    <a:lnTo>
                      <a:pt x="442" y="385"/>
                    </a:lnTo>
                    <a:lnTo>
                      <a:pt x="475" y="373"/>
                    </a:lnTo>
                    <a:lnTo>
                      <a:pt x="548" y="380"/>
                    </a:lnTo>
                    <a:lnTo>
                      <a:pt x="575" y="392"/>
                    </a:lnTo>
                    <a:lnTo>
                      <a:pt x="596" y="385"/>
                    </a:lnTo>
                    <a:lnTo>
                      <a:pt x="596" y="373"/>
                    </a:lnTo>
                    <a:lnTo>
                      <a:pt x="589" y="333"/>
                    </a:lnTo>
                    <a:lnTo>
                      <a:pt x="602" y="301"/>
                    </a:lnTo>
                    <a:lnTo>
                      <a:pt x="636" y="280"/>
                    </a:lnTo>
                    <a:lnTo>
                      <a:pt x="636" y="248"/>
                    </a:lnTo>
                    <a:lnTo>
                      <a:pt x="630" y="223"/>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Freeform 80"/>
              <p:cNvSpPr>
                <a:spLocks noChangeArrowheads="1"/>
              </p:cNvSpPr>
              <p:nvPr/>
            </p:nvSpPr>
            <p:spPr bwMode="auto">
              <a:xfrm>
                <a:off x="2862" y="2363"/>
                <a:ext cx="491" cy="322"/>
              </a:xfrm>
              <a:custGeom>
                <a:avLst/>
                <a:gdLst>
                  <a:gd name="T0" fmla="*/ 1270 w 421"/>
                  <a:gd name="T1" fmla="*/ 1146 h 274"/>
                  <a:gd name="T2" fmla="*/ 1205 w 421"/>
                  <a:gd name="T3" fmla="*/ 1119 h 274"/>
                  <a:gd name="T4" fmla="*/ 1088 w 421"/>
                  <a:gd name="T5" fmla="*/ 1146 h 274"/>
                  <a:gd name="T6" fmla="*/ 801 w 421"/>
                  <a:gd name="T7" fmla="*/ 1275 h 274"/>
                  <a:gd name="T8" fmla="*/ 652 w 421"/>
                  <a:gd name="T9" fmla="*/ 1342 h 274"/>
                  <a:gd name="T10" fmla="*/ 555 w 421"/>
                  <a:gd name="T11" fmla="*/ 1373 h 274"/>
                  <a:gd name="T12" fmla="*/ 335 w 421"/>
                  <a:gd name="T13" fmla="*/ 1216 h 274"/>
                  <a:gd name="T14" fmla="*/ 65 w 421"/>
                  <a:gd name="T15" fmla="*/ 918 h 274"/>
                  <a:gd name="T16" fmla="*/ 0 w 421"/>
                  <a:gd name="T17" fmla="*/ 852 h 274"/>
                  <a:gd name="T18" fmla="*/ 89 w 421"/>
                  <a:gd name="T19" fmla="*/ 791 h 274"/>
                  <a:gd name="T20" fmla="*/ 89 w 421"/>
                  <a:gd name="T21" fmla="*/ 656 h 274"/>
                  <a:gd name="T22" fmla="*/ 191 w 421"/>
                  <a:gd name="T23" fmla="*/ 457 h 274"/>
                  <a:gd name="T24" fmla="*/ 283 w 421"/>
                  <a:gd name="T25" fmla="*/ 457 h 274"/>
                  <a:gd name="T26" fmla="*/ 283 w 421"/>
                  <a:gd name="T27" fmla="*/ 295 h 274"/>
                  <a:gd name="T28" fmla="*/ 471 w 421"/>
                  <a:gd name="T29" fmla="*/ 432 h 274"/>
                  <a:gd name="T30" fmla="*/ 555 w 421"/>
                  <a:gd name="T31" fmla="*/ 432 h 274"/>
                  <a:gd name="T32" fmla="*/ 652 w 421"/>
                  <a:gd name="T33" fmla="*/ 432 h 274"/>
                  <a:gd name="T34" fmla="*/ 1027 w 421"/>
                  <a:gd name="T35" fmla="*/ 187 h 274"/>
                  <a:gd name="T36" fmla="*/ 1180 w 421"/>
                  <a:gd name="T37" fmla="*/ 165 h 274"/>
                  <a:gd name="T38" fmla="*/ 1237 w 421"/>
                  <a:gd name="T39" fmla="*/ 94 h 274"/>
                  <a:gd name="T40" fmla="*/ 1342 w 421"/>
                  <a:gd name="T41" fmla="*/ 34 h 274"/>
                  <a:gd name="T42" fmla="*/ 1488 w 421"/>
                  <a:gd name="T43" fmla="*/ 0 h 274"/>
                  <a:gd name="T44" fmla="*/ 1746 w 421"/>
                  <a:gd name="T45" fmla="*/ 58 h 274"/>
                  <a:gd name="T46" fmla="*/ 1895 w 421"/>
                  <a:gd name="T47" fmla="*/ 123 h 274"/>
                  <a:gd name="T48" fmla="*/ 1962 w 421"/>
                  <a:gd name="T49" fmla="*/ 226 h 274"/>
                  <a:gd name="T50" fmla="*/ 1895 w 421"/>
                  <a:gd name="T51" fmla="*/ 334 h 274"/>
                  <a:gd name="T52" fmla="*/ 1801 w 421"/>
                  <a:gd name="T53" fmla="*/ 357 h 274"/>
                  <a:gd name="T54" fmla="*/ 1647 w 421"/>
                  <a:gd name="T55" fmla="*/ 687 h 274"/>
                  <a:gd name="T56" fmla="*/ 1520 w 421"/>
                  <a:gd name="T57" fmla="*/ 1009 h 274"/>
                  <a:gd name="T58" fmla="*/ 1270 w 421"/>
                  <a:gd name="T59" fmla="*/ 1146 h 2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74"/>
                  <a:gd name="T92" fmla="*/ 421 w 421"/>
                  <a:gd name="T93" fmla="*/ 274 h 2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74">
                    <a:moveTo>
                      <a:pt x="273" y="228"/>
                    </a:moveTo>
                    <a:lnTo>
                      <a:pt x="259" y="223"/>
                    </a:lnTo>
                    <a:lnTo>
                      <a:pt x="233" y="228"/>
                    </a:lnTo>
                    <a:lnTo>
                      <a:pt x="172" y="254"/>
                    </a:lnTo>
                    <a:lnTo>
                      <a:pt x="140" y="267"/>
                    </a:lnTo>
                    <a:lnTo>
                      <a:pt x="119" y="274"/>
                    </a:lnTo>
                    <a:lnTo>
                      <a:pt x="72" y="242"/>
                    </a:lnTo>
                    <a:lnTo>
                      <a:pt x="14" y="183"/>
                    </a:lnTo>
                    <a:lnTo>
                      <a:pt x="0" y="169"/>
                    </a:lnTo>
                    <a:lnTo>
                      <a:pt x="19" y="157"/>
                    </a:lnTo>
                    <a:lnTo>
                      <a:pt x="19" y="130"/>
                    </a:lnTo>
                    <a:lnTo>
                      <a:pt x="41" y="91"/>
                    </a:lnTo>
                    <a:lnTo>
                      <a:pt x="60" y="91"/>
                    </a:lnTo>
                    <a:lnTo>
                      <a:pt x="60" y="59"/>
                    </a:lnTo>
                    <a:lnTo>
                      <a:pt x="101" y="85"/>
                    </a:lnTo>
                    <a:lnTo>
                      <a:pt x="119" y="85"/>
                    </a:lnTo>
                    <a:lnTo>
                      <a:pt x="140" y="85"/>
                    </a:lnTo>
                    <a:lnTo>
                      <a:pt x="220" y="37"/>
                    </a:lnTo>
                    <a:lnTo>
                      <a:pt x="254" y="32"/>
                    </a:lnTo>
                    <a:lnTo>
                      <a:pt x="266" y="19"/>
                    </a:lnTo>
                    <a:lnTo>
                      <a:pt x="288" y="7"/>
                    </a:lnTo>
                    <a:lnTo>
                      <a:pt x="320" y="0"/>
                    </a:lnTo>
                    <a:lnTo>
                      <a:pt x="375" y="12"/>
                    </a:lnTo>
                    <a:lnTo>
                      <a:pt x="407" y="25"/>
                    </a:lnTo>
                    <a:lnTo>
                      <a:pt x="421" y="44"/>
                    </a:lnTo>
                    <a:lnTo>
                      <a:pt x="407" y="66"/>
                    </a:lnTo>
                    <a:lnTo>
                      <a:pt x="387" y="71"/>
                    </a:lnTo>
                    <a:lnTo>
                      <a:pt x="353" y="137"/>
                    </a:lnTo>
                    <a:lnTo>
                      <a:pt x="327" y="201"/>
                    </a:lnTo>
                    <a:lnTo>
                      <a:pt x="273"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Freeform 81"/>
              <p:cNvSpPr>
                <a:spLocks noChangeArrowheads="1"/>
              </p:cNvSpPr>
              <p:nvPr/>
            </p:nvSpPr>
            <p:spPr bwMode="auto">
              <a:xfrm>
                <a:off x="2862" y="2363"/>
                <a:ext cx="491" cy="322"/>
              </a:xfrm>
              <a:custGeom>
                <a:avLst/>
                <a:gdLst>
                  <a:gd name="T0" fmla="*/ 1270 w 421"/>
                  <a:gd name="T1" fmla="*/ 1146 h 274"/>
                  <a:gd name="T2" fmla="*/ 1205 w 421"/>
                  <a:gd name="T3" fmla="*/ 1119 h 274"/>
                  <a:gd name="T4" fmla="*/ 1088 w 421"/>
                  <a:gd name="T5" fmla="*/ 1146 h 274"/>
                  <a:gd name="T6" fmla="*/ 801 w 421"/>
                  <a:gd name="T7" fmla="*/ 1275 h 274"/>
                  <a:gd name="T8" fmla="*/ 652 w 421"/>
                  <a:gd name="T9" fmla="*/ 1342 h 274"/>
                  <a:gd name="T10" fmla="*/ 555 w 421"/>
                  <a:gd name="T11" fmla="*/ 1373 h 274"/>
                  <a:gd name="T12" fmla="*/ 335 w 421"/>
                  <a:gd name="T13" fmla="*/ 1216 h 274"/>
                  <a:gd name="T14" fmla="*/ 65 w 421"/>
                  <a:gd name="T15" fmla="*/ 918 h 274"/>
                  <a:gd name="T16" fmla="*/ 0 w 421"/>
                  <a:gd name="T17" fmla="*/ 852 h 274"/>
                  <a:gd name="T18" fmla="*/ 89 w 421"/>
                  <a:gd name="T19" fmla="*/ 791 h 274"/>
                  <a:gd name="T20" fmla="*/ 89 w 421"/>
                  <a:gd name="T21" fmla="*/ 656 h 274"/>
                  <a:gd name="T22" fmla="*/ 191 w 421"/>
                  <a:gd name="T23" fmla="*/ 457 h 274"/>
                  <a:gd name="T24" fmla="*/ 283 w 421"/>
                  <a:gd name="T25" fmla="*/ 457 h 274"/>
                  <a:gd name="T26" fmla="*/ 283 w 421"/>
                  <a:gd name="T27" fmla="*/ 295 h 274"/>
                  <a:gd name="T28" fmla="*/ 471 w 421"/>
                  <a:gd name="T29" fmla="*/ 432 h 274"/>
                  <a:gd name="T30" fmla="*/ 555 w 421"/>
                  <a:gd name="T31" fmla="*/ 432 h 274"/>
                  <a:gd name="T32" fmla="*/ 652 w 421"/>
                  <a:gd name="T33" fmla="*/ 432 h 274"/>
                  <a:gd name="T34" fmla="*/ 1027 w 421"/>
                  <a:gd name="T35" fmla="*/ 187 h 274"/>
                  <a:gd name="T36" fmla="*/ 1180 w 421"/>
                  <a:gd name="T37" fmla="*/ 165 h 274"/>
                  <a:gd name="T38" fmla="*/ 1237 w 421"/>
                  <a:gd name="T39" fmla="*/ 94 h 274"/>
                  <a:gd name="T40" fmla="*/ 1342 w 421"/>
                  <a:gd name="T41" fmla="*/ 34 h 274"/>
                  <a:gd name="T42" fmla="*/ 1488 w 421"/>
                  <a:gd name="T43" fmla="*/ 0 h 274"/>
                  <a:gd name="T44" fmla="*/ 1746 w 421"/>
                  <a:gd name="T45" fmla="*/ 58 h 274"/>
                  <a:gd name="T46" fmla="*/ 1895 w 421"/>
                  <a:gd name="T47" fmla="*/ 123 h 274"/>
                  <a:gd name="T48" fmla="*/ 1962 w 421"/>
                  <a:gd name="T49" fmla="*/ 226 h 274"/>
                  <a:gd name="T50" fmla="*/ 1895 w 421"/>
                  <a:gd name="T51" fmla="*/ 334 h 274"/>
                  <a:gd name="T52" fmla="*/ 1801 w 421"/>
                  <a:gd name="T53" fmla="*/ 357 h 274"/>
                  <a:gd name="T54" fmla="*/ 1647 w 421"/>
                  <a:gd name="T55" fmla="*/ 687 h 274"/>
                  <a:gd name="T56" fmla="*/ 1520 w 421"/>
                  <a:gd name="T57" fmla="*/ 1009 h 274"/>
                  <a:gd name="T58" fmla="*/ 1270 w 421"/>
                  <a:gd name="T59" fmla="*/ 1146 h 2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74"/>
                  <a:gd name="T92" fmla="*/ 421 w 421"/>
                  <a:gd name="T93" fmla="*/ 274 h 2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74">
                    <a:moveTo>
                      <a:pt x="273" y="228"/>
                    </a:moveTo>
                    <a:lnTo>
                      <a:pt x="259" y="223"/>
                    </a:lnTo>
                    <a:lnTo>
                      <a:pt x="233" y="228"/>
                    </a:lnTo>
                    <a:lnTo>
                      <a:pt x="172" y="254"/>
                    </a:lnTo>
                    <a:lnTo>
                      <a:pt x="140" y="267"/>
                    </a:lnTo>
                    <a:lnTo>
                      <a:pt x="119" y="274"/>
                    </a:lnTo>
                    <a:lnTo>
                      <a:pt x="72" y="242"/>
                    </a:lnTo>
                    <a:lnTo>
                      <a:pt x="14" y="183"/>
                    </a:lnTo>
                    <a:lnTo>
                      <a:pt x="0" y="169"/>
                    </a:lnTo>
                    <a:lnTo>
                      <a:pt x="19" y="157"/>
                    </a:lnTo>
                    <a:lnTo>
                      <a:pt x="19" y="130"/>
                    </a:lnTo>
                    <a:lnTo>
                      <a:pt x="41" y="91"/>
                    </a:lnTo>
                    <a:lnTo>
                      <a:pt x="60" y="91"/>
                    </a:lnTo>
                    <a:lnTo>
                      <a:pt x="60" y="59"/>
                    </a:lnTo>
                    <a:lnTo>
                      <a:pt x="101" y="85"/>
                    </a:lnTo>
                    <a:lnTo>
                      <a:pt x="119" y="85"/>
                    </a:lnTo>
                    <a:lnTo>
                      <a:pt x="140" y="85"/>
                    </a:lnTo>
                    <a:lnTo>
                      <a:pt x="220" y="37"/>
                    </a:lnTo>
                    <a:lnTo>
                      <a:pt x="254" y="32"/>
                    </a:lnTo>
                    <a:lnTo>
                      <a:pt x="266" y="19"/>
                    </a:lnTo>
                    <a:lnTo>
                      <a:pt x="288" y="7"/>
                    </a:lnTo>
                    <a:lnTo>
                      <a:pt x="320" y="0"/>
                    </a:lnTo>
                    <a:lnTo>
                      <a:pt x="375" y="12"/>
                    </a:lnTo>
                    <a:lnTo>
                      <a:pt x="407" y="25"/>
                    </a:lnTo>
                    <a:lnTo>
                      <a:pt x="421" y="44"/>
                    </a:lnTo>
                    <a:lnTo>
                      <a:pt x="407" y="66"/>
                    </a:lnTo>
                    <a:lnTo>
                      <a:pt x="387" y="71"/>
                    </a:lnTo>
                    <a:lnTo>
                      <a:pt x="353" y="137"/>
                    </a:lnTo>
                    <a:lnTo>
                      <a:pt x="327" y="201"/>
                    </a:lnTo>
                    <a:lnTo>
                      <a:pt x="273" y="228"/>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Freeform 82"/>
              <p:cNvSpPr>
                <a:spLocks noChangeArrowheads="1"/>
              </p:cNvSpPr>
              <p:nvPr/>
            </p:nvSpPr>
            <p:spPr bwMode="auto">
              <a:xfrm>
                <a:off x="2238" y="-113"/>
                <a:ext cx="1170" cy="1447"/>
              </a:xfrm>
              <a:custGeom>
                <a:avLst/>
                <a:gdLst>
                  <a:gd name="T0" fmla="*/ 1399 w 1003"/>
                  <a:gd name="T1" fmla="*/ 5622 h 1232"/>
                  <a:gd name="T2" fmla="*/ 1560 w 1003"/>
                  <a:gd name="T3" fmla="*/ 5290 h 1232"/>
                  <a:gd name="T4" fmla="*/ 1656 w 1003"/>
                  <a:gd name="T5" fmla="*/ 4774 h 1232"/>
                  <a:gd name="T6" fmla="*/ 1560 w 1003"/>
                  <a:gd name="T7" fmla="*/ 4315 h 1232"/>
                  <a:gd name="T8" fmla="*/ 1560 w 1003"/>
                  <a:gd name="T9" fmla="*/ 3722 h 1232"/>
                  <a:gd name="T10" fmla="*/ 1736 w 1003"/>
                  <a:gd name="T11" fmla="*/ 3464 h 1232"/>
                  <a:gd name="T12" fmla="*/ 1995 w 1003"/>
                  <a:gd name="T13" fmla="*/ 3390 h 1232"/>
                  <a:gd name="T14" fmla="*/ 2059 w 1003"/>
                  <a:gd name="T15" fmla="*/ 2908 h 1232"/>
                  <a:gd name="T16" fmla="*/ 2218 w 1003"/>
                  <a:gd name="T17" fmla="*/ 2321 h 1232"/>
                  <a:gd name="T18" fmla="*/ 2371 w 1003"/>
                  <a:gd name="T19" fmla="*/ 1858 h 1232"/>
                  <a:gd name="T20" fmla="*/ 2689 w 1003"/>
                  <a:gd name="T21" fmla="*/ 1562 h 1232"/>
                  <a:gd name="T22" fmla="*/ 2968 w 1003"/>
                  <a:gd name="T23" fmla="*/ 1367 h 1232"/>
                  <a:gd name="T24" fmla="*/ 3022 w 1003"/>
                  <a:gd name="T25" fmla="*/ 1077 h 1232"/>
                  <a:gd name="T26" fmla="*/ 3182 w 1003"/>
                  <a:gd name="T27" fmla="*/ 949 h 1232"/>
                  <a:gd name="T28" fmla="*/ 3369 w 1003"/>
                  <a:gd name="T29" fmla="*/ 1176 h 1232"/>
                  <a:gd name="T30" fmla="*/ 3582 w 1003"/>
                  <a:gd name="T31" fmla="*/ 1176 h 1232"/>
                  <a:gd name="T32" fmla="*/ 3811 w 1003"/>
                  <a:gd name="T33" fmla="*/ 1144 h 1232"/>
                  <a:gd name="T34" fmla="*/ 3893 w 1003"/>
                  <a:gd name="T35" fmla="*/ 680 h 1232"/>
                  <a:gd name="T36" fmla="*/ 4141 w 1003"/>
                  <a:gd name="T37" fmla="*/ 460 h 1232"/>
                  <a:gd name="T38" fmla="*/ 4329 w 1003"/>
                  <a:gd name="T39" fmla="*/ 553 h 1232"/>
                  <a:gd name="T40" fmla="*/ 4394 w 1003"/>
                  <a:gd name="T41" fmla="*/ 792 h 1232"/>
                  <a:gd name="T42" fmla="*/ 4555 w 1003"/>
                  <a:gd name="T43" fmla="*/ 708 h 1232"/>
                  <a:gd name="T44" fmla="*/ 4680 w 1003"/>
                  <a:gd name="T45" fmla="*/ 491 h 1232"/>
                  <a:gd name="T46" fmla="*/ 4490 w 1003"/>
                  <a:gd name="T47" fmla="*/ 392 h 1232"/>
                  <a:gd name="T48" fmla="*/ 4084 w 1003"/>
                  <a:gd name="T49" fmla="*/ 0 h 1232"/>
                  <a:gd name="T50" fmla="*/ 3772 w 1003"/>
                  <a:gd name="T51" fmla="*/ 290 h 1232"/>
                  <a:gd name="T52" fmla="*/ 3582 w 1003"/>
                  <a:gd name="T53" fmla="*/ 253 h 1232"/>
                  <a:gd name="T54" fmla="*/ 3182 w 1003"/>
                  <a:gd name="T55" fmla="*/ 513 h 1232"/>
                  <a:gd name="T56" fmla="*/ 2658 w 1003"/>
                  <a:gd name="T57" fmla="*/ 844 h 1232"/>
                  <a:gd name="T58" fmla="*/ 2587 w 1003"/>
                  <a:gd name="T59" fmla="*/ 1144 h 1232"/>
                  <a:gd name="T60" fmla="*/ 2305 w 1003"/>
                  <a:gd name="T61" fmla="*/ 1283 h 1232"/>
                  <a:gd name="T62" fmla="*/ 2059 w 1003"/>
                  <a:gd name="T63" fmla="*/ 1307 h 1232"/>
                  <a:gd name="T64" fmla="*/ 1815 w 1003"/>
                  <a:gd name="T65" fmla="*/ 1661 h 1232"/>
                  <a:gd name="T66" fmla="*/ 2148 w 1003"/>
                  <a:gd name="T67" fmla="*/ 1700 h 1232"/>
                  <a:gd name="T68" fmla="*/ 1871 w 1003"/>
                  <a:gd name="T69" fmla="*/ 2246 h 1232"/>
                  <a:gd name="T70" fmla="*/ 1313 w 1003"/>
                  <a:gd name="T71" fmla="*/ 3263 h 1232"/>
                  <a:gd name="T72" fmla="*/ 871 w 1003"/>
                  <a:gd name="T73" fmla="*/ 3722 h 1232"/>
                  <a:gd name="T74" fmla="*/ 404 w 1003"/>
                  <a:gd name="T75" fmla="*/ 4049 h 1232"/>
                  <a:gd name="T76" fmla="*/ 0 w 1003"/>
                  <a:gd name="T77" fmla="*/ 4613 h 1232"/>
                  <a:gd name="T78" fmla="*/ 0 w 1003"/>
                  <a:gd name="T79" fmla="*/ 5357 h 1232"/>
                  <a:gd name="T80" fmla="*/ 65 w 1003"/>
                  <a:gd name="T81" fmla="*/ 5622 h 1232"/>
                  <a:gd name="T82" fmla="*/ 246 w 1003"/>
                  <a:gd name="T83" fmla="*/ 6078 h 1232"/>
                  <a:gd name="T84" fmla="*/ 959 w 1003"/>
                  <a:gd name="T85" fmla="*/ 5755 h 1232"/>
                  <a:gd name="T86" fmla="*/ 1271 w 1003"/>
                  <a:gd name="T87" fmla="*/ 5721 h 12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3"/>
                  <a:gd name="T133" fmla="*/ 0 h 1232"/>
                  <a:gd name="T134" fmla="*/ 1003 w 1003"/>
                  <a:gd name="T135" fmla="*/ 1232 h 12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3" h="1232">
                    <a:moveTo>
                      <a:pt x="281" y="1166"/>
                    </a:moveTo>
                    <a:lnTo>
                      <a:pt x="295" y="1159"/>
                    </a:lnTo>
                    <a:lnTo>
                      <a:pt x="300" y="1125"/>
                    </a:lnTo>
                    <a:lnTo>
                      <a:pt x="300" y="1093"/>
                    </a:lnTo>
                    <a:lnTo>
                      <a:pt x="321" y="1066"/>
                    </a:lnTo>
                    <a:lnTo>
                      <a:pt x="334" y="1059"/>
                    </a:lnTo>
                    <a:lnTo>
                      <a:pt x="341" y="1002"/>
                    </a:lnTo>
                    <a:lnTo>
                      <a:pt x="334" y="968"/>
                    </a:lnTo>
                    <a:lnTo>
                      <a:pt x="355" y="956"/>
                    </a:lnTo>
                    <a:lnTo>
                      <a:pt x="360" y="924"/>
                    </a:lnTo>
                    <a:lnTo>
                      <a:pt x="334" y="895"/>
                    </a:lnTo>
                    <a:lnTo>
                      <a:pt x="334" y="863"/>
                    </a:lnTo>
                    <a:lnTo>
                      <a:pt x="334" y="831"/>
                    </a:lnTo>
                    <a:lnTo>
                      <a:pt x="341" y="772"/>
                    </a:lnTo>
                    <a:lnTo>
                      <a:pt x="334" y="745"/>
                    </a:lnTo>
                    <a:lnTo>
                      <a:pt x="341" y="719"/>
                    </a:lnTo>
                    <a:lnTo>
                      <a:pt x="360" y="701"/>
                    </a:lnTo>
                    <a:lnTo>
                      <a:pt x="373" y="694"/>
                    </a:lnTo>
                    <a:lnTo>
                      <a:pt x="394" y="685"/>
                    </a:lnTo>
                    <a:lnTo>
                      <a:pt x="407" y="685"/>
                    </a:lnTo>
                    <a:lnTo>
                      <a:pt x="428" y="679"/>
                    </a:lnTo>
                    <a:lnTo>
                      <a:pt x="419" y="648"/>
                    </a:lnTo>
                    <a:lnTo>
                      <a:pt x="414" y="628"/>
                    </a:lnTo>
                    <a:lnTo>
                      <a:pt x="441" y="582"/>
                    </a:lnTo>
                    <a:lnTo>
                      <a:pt x="448" y="496"/>
                    </a:lnTo>
                    <a:lnTo>
                      <a:pt x="467" y="491"/>
                    </a:lnTo>
                    <a:lnTo>
                      <a:pt x="475" y="465"/>
                    </a:lnTo>
                    <a:lnTo>
                      <a:pt x="501" y="425"/>
                    </a:lnTo>
                    <a:lnTo>
                      <a:pt x="513" y="393"/>
                    </a:lnTo>
                    <a:lnTo>
                      <a:pt x="508" y="372"/>
                    </a:lnTo>
                    <a:lnTo>
                      <a:pt x="528" y="327"/>
                    </a:lnTo>
                    <a:lnTo>
                      <a:pt x="542" y="313"/>
                    </a:lnTo>
                    <a:lnTo>
                      <a:pt x="576" y="313"/>
                    </a:lnTo>
                    <a:lnTo>
                      <a:pt x="576" y="281"/>
                    </a:lnTo>
                    <a:lnTo>
                      <a:pt x="588" y="268"/>
                    </a:lnTo>
                    <a:lnTo>
                      <a:pt x="636" y="274"/>
                    </a:lnTo>
                    <a:lnTo>
                      <a:pt x="647" y="268"/>
                    </a:lnTo>
                    <a:lnTo>
                      <a:pt x="641" y="242"/>
                    </a:lnTo>
                    <a:lnTo>
                      <a:pt x="647" y="215"/>
                    </a:lnTo>
                    <a:lnTo>
                      <a:pt x="661" y="215"/>
                    </a:lnTo>
                    <a:lnTo>
                      <a:pt x="670" y="208"/>
                    </a:lnTo>
                    <a:lnTo>
                      <a:pt x="682" y="190"/>
                    </a:lnTo>
                    <a:lnTo>
                      <a:pt x="695" y="195"/>
                    </a:lnTo>
                    <a:lnTo>
                      <a:pt x="716" y="215"/>
                    </a:lnTo>
                    <a:lnTo>
                      <a:pt x="722" y="235"/>
                    </a:lnTo>
                    <a:lnTo>
                      <a:pt x="734" y="235"/>
                    </a:lnTo>
                    <a:lnTo>
                      <a:pt x="755" y="242"/>
                    </a:lnTo>
                    <a:lnTo>
                      <a:pt x="768" y="235"/>
                    </a:lnTo>
                    <a:lnTo>
                      <a:pt x="782" y="220"/>
                    </a:lnTo>
                    <a:lnTo>
                      <a:pt x="794" y="229"/>
                    </a:lnTo>
                    <a:lnTo>
                      <a:pt x="816" y="229"/>
                    </a:lnTo>
                    <a:lnTo>
                      <a:pt x="835" y="202"/>
                    </a:lnTo>
                    <a:lnTo>
                      <a:pt x="835" y="169"/>
                    </a:lnTo>
                    <a:lnTo>
                      <a:pt x="835" y="136"/>
                    </a:lnTo>
                    <a:lnTo>
                      <a:pt x="842" y="117"/>
                    </a:lnTo>
                    <a:lnTo>
                      <a:pt x="869" y="110"/>
                    </a:lnTo>
                    <a:lnTo>
                      <a:pt x="888" y="92"/>
                    </a:lnTo>
                    <a:lnTo>
                      <a:pt x="901" y="92"/>
                    </a:lnTo>
                    <a:lnTo>
                      <a:pt x="922" y="103"/>
                    </a:lnTo>
                    <a:lnTo>
                      <a:pt x="928" y="110"/>
                    </a:lnTo>
                    <a:lnTo>
                      <a:pt x="942" y="117"/>
                    </a:lnTo>
                    <a:lnTo>
                      <a:pt x="956" y="142"/>
                    </a:lnTo>
                    <a:lnTo>
                      <a:pt x="942" y="158"/>
                    </a:lnTo>
                    <a:lnTo>
                      <a:pt x="956" y="176"/>
                    </a:lnTo>
                    <a:lnTo>
                      <a:pt x="963" y="158"/>
                    </a:lnTo>
                    <a:lnTo>
                      <a:pt x="976" y="142"/>
                    </a:lnTo>
                    <a:lnTo>
                      <a:pt x="981" y="124"/>
                    </a:lnTo>
                    <a:lnTo>
                      <a:pt x="995" y="117"/>
                    </a:lnTo>
                    <a:lnTo>
                      <a:pt x="1003" y="98"/>
                    </a:lnTo>
                    <a:lnTo>
                      <a:pt x="969" y="98"/>
                    </a:lnTo>
                    <a:lnTo>
                      <a:pt x="922" y="78"/>
                    </a:lnTo>
                    <a:lnTo>
                      <a:pt x="963" y="78"/>
                    </a:lnTo>
                    <a:lnTo>
                      <a:pt x="995" y="39"/>
                    </a:lnTo>
                    <a:lnTo>
                      <a:pt x="917" y="7"/>
                    </a:lnTo>
                    <a:lnTo>
                      <a:pt x="876" y="0"/>
                    </a:lnTo>
                    <a:lnTo>
                      <a:pt x="855" y="58"/>
                    </a:lnTo>
                    <a:lnTo>
                      <a:pt x="835" y="19"/>
                    </a:lnTo>
                    <a:lnTo>
                      <a:pt x="808" y="58"/>
                    </a:lnTo>
                    <a:lnTo>
                      <a:pt x="808" y="0"/>
                    </a:lnTo>
                    <a:lnTo>
                      <a:pt x="782" y="19"/>
                    </a:lnTo>
                    <a:lnTo>
                      <a:pt x="768" y="51"/>
                    </a:lnTo>
                    <a:lnTo>
                      <a:pt x="734" y="39"/>
                    </a:lnTo>
                    <a:lnTo>
                      <a:pt x="700" y="64"/>
                    </a:lnTo>
                    <a:lnTo>
                      <a:pt x="682" y="103"/>
                    </a:lnTo>
                    <a:lnTo>
                      <a:pt x="636" y="124"/>
                    </a:lnTo>
                    <a:lnTo>
                      <a:pt x="595" y="124"/>
                    </a:lnTo>
                    <a:lnTo>
                      <a:pt x="569" y="169"/>
                    </a:lnTo>
                    <a:lnTo>
                      <a:pt x="535" y="190"/>
                    </a:lnTo>
                    <a:lnTo>
                      <a:pt x="535" y="220"/>
                    </a:lnTo>
                    <a:lnTo>
                      <a:pt x="554" y="229"/>
                    </a:lnTo>
                    <a:lnTo>
                      <a:pt x="521" y="261"/>
                    </a:lnTo>
                    <a:lnTo>
                      <a:pt x="521" y="229"/>
                    </a:lnTo>
                    <a:lnTo>
                      <a:pt x="494" y="256"/>
                    </a:lnTo>
                    <a:lnTo>
                      <a:pt x="501" y="208"/>
                    </a:lnTo>
                    <a:lnTo>
                      <a:pt x="475" y="235"/>
                    </a:lnTo>
                    <a:lnTo>
                      <a:pt x="441" y="261"/>
                    </a:lnTo>
                    <a:lnTo>
                      <a:pt x="460" y="281"/>
                    </a:lnTo>
                    <a:lnTo>
                      <a:pt x="414" y="301"/>
                    </a:lnTo>
                    <a:lnTo>
                      <a:pt x="389" y="333"/>
                    </a:lnTo>
                    <a:lnTo>
                      <a:pt x="428" y="308"/>
                    </a:lnTo>
                    <a:lnTo>
                      <a:pt x="508" y="286"/>
                    </a:lnTo>
                    <a:lnTo>
                      <a:pt x="460" y="340"/>
                    </a:lnTo>
                    <a:lnTo>
                      <a:pt x="448" y="379"/>
                    </a:lnTo>
                    <a:lnTo>
                      <a:pt x="419" y="411"/>
                    </a:lnTo>
                    <a:lnTo>
                      <a:pt x="401" y="450"/>
                    </a:lnTo>
                    <a:lnTo>
                      <a:pt x="348" y="575"/>
                    </a:lnTo>
                    <a:lnTo>
                      <a:pt x="314" y="601"/>
                    </a:lnTo>
                    <a:lnTo>
                      <a:pt x="281" y="653"/>
                    </a:lnTo>
                    <a:lnTo>
                      <a:pt x="227" y="733"/>
                    </a:lnTo>
                    <a:lnTo>
                      <a:pt x="206" y="707"/>
                    </a:lnTo>
                    <a:lnTo>
                      <a:pt x="188" y="745"/>
                    </a:lnTo>
                    <a:lnTo>
                      <a:pt x="160" y="772"/>
                    </a:lnTo>
                    <a:lnTo>
                      <a:pt x="120" y="772"/>
                    </a:lnTo>
                    <a:lnTo>
                      <a:pt x="87" y="811"/>
                    </a:lnTo>
                    <a:lnTo>
                      <a:pt x="14" y="863"/>
                    </a:lnTo>
                    <a:lnTo>
                      <a:pt x="19" y="895"/>
                    </a:lnTo>
                    <a:lnTo>
                      <a:pt x="0" y="924"/>
                    </a:lnTo>
                    <a:lnTo>
                      <a:pt x="0" y="1002"/>
                    </a:lnTo>
                    <a:lnTo>
                      <a:pt x="19" y="1041"/>
                    </a:lnTo>
                    <a:lnTo>
                      <a:pt x="0" y="1073"/>
                    </a:lnTo>
                    <a:lnTo>
                      <a:pt x="0" y="1105"/>
                    </a:lnTo>
                    <a:lnTo>
                      <a:pt x="41" y="1100"/>
                    </a:lnTo>
                    <a:lnTo>
                      <a:pt x="14" y="1125"/>
                    </a:lnTo>
                    <a:lnTo>
                      <a:pt x="0" y="1166"/>
                    </a:lnTo>
                    <a:lnTo>
                      <a:pt x="19" y="1191"/>
                    </a:lnTo>
                    <a:lnTo>
                      <a:pt x="53" y="1217"/>
                    </a:lnTo>
                    <a:lnTo>
                      <a:pt x="101" y="1232"/>
                    </a:lnTo>
                    <a:lnTo>
                      <a:pt x="140" y="1210"/>
                    </a:lnTo>
                    <a:lnTo>
                      <a:pt x="206" y="1152"/>
                    </a:lnTo>
                    <a:lnTo>
                      <a:pt x="234" y="1152"/>
                    </a:lnTo>
                    <a:lnTo>
                      <a:pt x="247" y="1118"/>
                    </a:lnTo>
                    <a:lnTo>
                      <a:pt x="273" y="1144"/>
                    </a:lnTo>
                    <a:lnTo>
                      <a:pt x="273" y="1166"/>
                    </a:lnTo>
                    <a:lnTo>
                      <a:pt x="281" y="1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Freeform 83"/>
              <p:cNvSpPr>
                <a:spLocks noChangeArrowheads="1"/>
              </p:cNvSpPr>
              <p:nvPr/>
            </p:nvSpPr>
            <p:spPr bwMode="auto">
              <a:xfrm>
                <a:off x="2238" y="-113"/>
                <a:ext cx="1170" cy="1447"/>
              </a:xfrm>
              <a:custGeom>
                <a:avLst/>
                <a:gdLst>
                  <a:gd name="T0" fmla="*/ 1399 w 1003"/>
                  <a:gd name="T1" fmla="*/ 5622 h 1232"/>
                  <a:gd name="T2" fmla="*/ 1560 w 1003"/>
                  <a:gd name="T3" fmla="*/ 5290 h 1232"/>
                  <a:gd name="T4" fmla="*/ 1656 w 1003"/>
                  <a:gd name="T5" fmla="*/ 4774 h 1232"/>
                  <a:gd name="T6" fmla="*/ 1560 w 1003"/>
                  <a:gd name="T7" fmla="*/ 4315 h 1232"/>
                  <a:gd name="T8" fmla="*/ 1560 w 1003"/>
                  <a:gd name="T9" fmla="*/ 3722 h 1232"/>
                  <a:gd name="T10" fmla="*/ 1736 w 1003"/>
                  <a:gd name="T11" fmla="*/ 3464 h 1232"/>
                  <a:gd name="T12" fmla="*/ 1995 w 1003"/>
                  <a:gd name="T13" fmla="*/ 3390 h 1232"/>
                  <a:gd name="T14" fmla="*/ 2059 w 1003"/>
                  <a:gd name="T15" fmla="*/ 2908 h 1232"/>
                  <a:gd name="T16" fmla="*/ 2218 w 1003"/>
                  <a:gd name="T17" fmla="*/ 2321 h 1232"/>
                  <a:gd name="T18" fmla="*/ 2371 w 1003"/>
                  <a:gd name="T19" fmla="*/ 1858 h 1232"/>
                  <a:gd name="T20" fmla="*/ 2689 w 1003"/>
                  <a:gd name="T21" fmla="*/ 1562 h 1232"/>
                  <a:gd name="T22" fmla="*/ 2968 w 1003"/>
                  <a:gd name="T23" fmla="*/ 1367 h 1232"/>
                  <a:gd name="T24" fmla="*/ 3022 w 1003"/>
                  <a:gd name="T25" fmla="*/ 1077 h 1232"/>
                  <a:gd name="T26" fmla="*/ 3182 w 1003"/>
                  <a:gd name="T27" fmla="*/ 949 h 1232"/>
                  <a:gd name="T28" fmla="*/ 3369 w 1003"/>
                  <a:gd name="T29" fmla="*/ 1176 h 1232"/>
                  <a:gd name="T30" fmla="*/ 3582 w 1003"/>
                  <a:gd name="T31" fmla="*/ 1176 h 1232"/>
                  <a:gd name="T32" fmla="*/ 3811 w 1003"/>
                  <a:gd name="T33" fmla="*/ 1144 h 1232"/>
                  <a:gd name="T34" fmla="*/ 3893 w 1003"/>
                  <a:gd name="T35" fmla="*/ 680 h 1232"/>
                  <a:gd name="T36" fmla="*/ 4141 w 1003"/>
                  <a:gd name="T37" fmla="*/ 460 h 1232"/>
                  <a:gd name="T38" fmla="*/ 4329 w 1003"/>
                  <a:gd name="T39" fmla="*/ 553 h 1232"/>
                  <a:gd name="T40" fmla="*/ 4394 w 1003"/>
                  <a:gd name="T41" fmla="*/ 792 h 1232"/>
                  <a:gd name="T42" fmla="*/ 4555 w 1003"/>
                  <a:gd name="T43" fmla="*/ 708 h 1232"/>
                  <a:gd name="T44" fmla="*/ 4680 w 1003"/>
                  <a:gd name="T45" fmla="*/ 491 h 1232"/>
                  <a:gd name="T46" fmla="*/ 4490 w 1003"/>
                  <a:gd name="T47" fmla="*/ 392 h 1232"/>
                  <a:gd name="T48" fmla="*/ 4084 w 1003"/>
                  <a:gd name="T49" fmla="*/ 0 h 1232"/>
                  <a:gd name="T50" fmla="*/ 3772 w 1003"/>
                  <a:gd name="T51" fmla="*/ 290 h 1232"/>
                  <a:gd name="T52" fmla="*/ 3582 w 1003"/>
                  <a:gd name="T53" fmla="*/ 253 h 1232"/>
                  <a:gd name="T54" fmla="*/ 3182 w 1003"/>
                  <a:gd name="T55" fmla="*/ 513 h 1232"/>
                  <a:gd name="T56" fmla="*/ 2658 w 1003"/>
                  <a:gd name="T57" fmla="*/ 844 h 1232"/>
                  <a:gd name="T58" fmla="*/ 2587 w 1003"/>
                  <a:gd name="T59" fmla="*/ 1144 h 1232"/>
                  <a:gd name="T60" fmla="*/ 2305 w 1003"/>
                  <a:gd name="T61" fmla="*/ 1283 h 1232"/>
                  <a:gd name="T62" fmla="*/ 2059 w 1003"/>
                  <a:gd name="T63" fmla="*/ 1307 h 1232"/>
                  <a:gd name="T64" fmla="*/ 1815 w 1003"/>
                  <a:gd name="T65" fmla="*/ 1661 h 1232"/>
                  <a:gd name="T66" fmla="*/ 2148 w 1003"/>
                  <a:gd name="T67" fmla="*/ 1700 h 1232"/>
                  <a:gd name="T68" fmla="*/ 1871 w 1003"/>
                  <a:gd name="T69" fmla="*/ 2246 h 1232"/>
                  <a:gd name="T70" fmla="*/ 1313 w 1003"/>
                  <a:gd name="T71" fmla="*/ 3263 h 1232"/>
                  <a:gd name="T72" fmla="*/ 871 w 1003"/>
                  <a:gd name="T73" fmla="*/ 3722 h 1232"/>
                  <a:gd name="T74" fmla="*/ 404 w 1003"/>
                  <a:gd name="T75" fmla="*/ 4049 h 1232"/>
                  <a:gd name="T76" fmla="*/ 0 w 1003"/>
                  <a:gd name="T77" fmla="*/ 4613 h 1232"/>
                  <a:gd name="T78" fmla="*/ 0 w 1003"/>
                  <a:gd name="T79" fmla="*/ 5357 h 1232"/>
                  <a:gd name="T80" fmla="*/ 65 w 1003"/>
                  <a:gd name="T81" fmla="*/ 5622 h 1232"/>
                  <a:gd name="T82" fmla="*/ 246 w 1003"/>
                  <a:gd name="T83" fmla="*/ 6078 h 1232"/>
                  <a:gd name="T84" fmla="*/ 959 w 1003"/>
                  <a:gd name="T85" fmla="*/ 5755 h 1232"/>
                  <a:gd name="T86" fmla="*/ 1271 w 1003"/>
                  <a:gd name="T87" fmla="*/ 5721 h 12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3"/>
                  <a:gd name="T133" fmla="*/ 0 h 1232"/>
                  <a:gd name="T134" fmla="*/ 1003 w 1003"/>
                  <a:gd name="T135" fmla="*/ 1232 h 12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3" h="1232">
                    <a:moveTo>
                      <a:pt x="281" y="1166"/>
                    </a:moveTo>
                    <a:lnTo>
                      <a:pt x="295" y="1159"/>
                    </a:lnTo>
                    <a:lnTo>
                      <a:pt x="300" y="1125"/>
                    </a:lnTo>
                    <a:lnTo>
                      <a:pt x="300" y="1093"/>
                    </a:lnTo>
                    <a:lnTo>
                      <a:pt x="321" y="1066"/>
                    </a:lnTo>
                    <a:lnTo>
                      <a:pt x="334" y="1059"/>
                    </a:lnTo>
                    <a:lnTo>
                      <a:pt x="341" y="1002"/>
                    </a:lnTo>
                    <a:lnTo>
                      <a:pt x="334" y="968"/>
                    </a:lnTo>
                    <a:lnTo>
                      <a:pt x="355" y="956"/>
                    </a:lnTo>
                    <a:lnTo>
                      <a:pt x="360" y="924"/>
                    </a:lnTo>
                    <a:lnTo>
                      <a:pt x="334" y="895"/>
                    </a:lnTo>
                    <a:lnTo>
                      <a:pt x="334" y="863"/>
                    </a:lnTo>
                    <a:lnTo>
                      <a:pt x="334" y="831"/>
                    </a:lnTo>
                    <a:lnTo>
                      <a:pt x="341" y="772"/>
                    </a:lnTo>
                    <a:lnTo>
                      <a:pt x="334" y="745"/>
                    </a:lnTo>
                    <a:lnTo>
                      <a:pt x="341" y="719"/>
                    </a:lnTo>
                    <a:lnTo>
                      <a:pt x="360" y="701"/>
                    </a:lnTo>
                    <a:lnTo>
                      <a:pt x="373" y="694"/>
                    </a:lnTo>
                    <a:lnTo>
                      <a:pt x="394" y="685"/>
                    </a:lnTo>
                    <a:lnTo>
                      <a:pt x="407" y="685"/>
                    </a:lnTo>
                    <a:lnTo>
                      <a:pt x="428" y="679"/>
                    </a:lnTo>
                    <a:lnTo>
                      <a:pt x="419" y="648"/>
                    </a:lnTo>
                    <a:lnTo>
                      <a:pt x="414" y="628"/>
                    </a:lnTo>
                    <a:lnTo>
                      <a:pt x="441" y="582"/>
                    </a:lnTo>
                    <a:lnTo>
                      <a:pt x="448" y="496"/>
                    </a:lnTo>
                    <a:lnTo>
                      <a:pt x="467" y="491"/>
                    </a:lnTo>
                    <a:lnTo>
                      <a:pt x="475" y="465"/>
                    </a:lnTo>
                    <a:lnTo>
                      <a:pt x="501" y="425"/>
                    </a:lnTo>
                    <a:lnTo>
                      <a:pt x="513" y="393"/>
                    </a:lnTo>
                    <a:lnTo>
                      <a:pt x="508" y="372"/>
                    </a:lnTo>
                    <a:lnTo>
                      <a:pt x="528" y="327"/>
                    </a:lnTo>
                    <a:lnTo>
                      <a:pt x="542" y="313"/>
                    </a:lnTo>
                    <a:lnTo>
                      <a:pt x="576" y="313"/>
                    </a:lnTo>
                    <a:lnTo>
                      <a:pt x="576" y="281"/>
                    </a:lnTo>
                    <a:lnTo>
                      <a:pt x="588" y="268"/>
                    </a:lnTo>
                    <a:lnTo>
                      <a:pt x="636" y="274"/>
                    </a:lnTo>
                    <a:lnTo>
                      <a:pt x="647" y="268"/>
                    </a:lnTo>
                    <a:lnTo>
                      <a:pt x="641" y="242"/>
                    </a:lnTo>
                    <a:lnTo>
                      <a:pt x="647" y="215"/>
                    </a:lnTo>
                    <a:lnTo>
                      <a:pt x="661" y="215"/>
                    </a:lnTo>
                    <a:lnTo>
                      <a:pt x="670" y="208"/>
                    </a:lnTo>
                    <a:lnTo>
                      <a:pt x="682" y="190"/>
                    </a:lnTo>
                    <a:lnTo>
                      <a:pt x="695" y="195"/>
                    </a:lnTo>
                    <a:lnTo>
                      <a:pt x="716" y="215"/>
                    </a:lnTo>
                    <a:lnTo>
                      <a:pt x="722" y="235"/>
                    </a:lnTo>
                    <a:lnTo>
                      <a:pt x="734" y="235"/>
                    </a:lnTo>
                    <a:lnTo>
                      <a:pt x="755" y="242"/>
                    </a:lnTo>
                    <a:lnTo>
                      <a:pt x="768" y="235"/>
                    </a:lnTo>
                    <a:lnTo>
                      <a:pt x="782" y="220"/>
                    </a:lnTo>
                    <a:lnTo>
                      <a:pt x="794" y="229"/>
                    </a:lnTo>
                    <a:lnTo>
                      <a:pt x="816" y="229"/>
                    </a:lnTo>
                    <a:lnTo>
                      <a:pt x="835" y="202"/>
                    </a:lnTo>
                    <a:lnTo>
                      <a:pt x="835" y="169"/>
                    </a:lnTo>
                    <a:lnTo>
                      <a:pt x="835" y="136"/>
                    </a:lnTo>
                    <a:lnTo>
                      <a:pt x="842" y="117"/>
                    </a:lnTo>
                    <a:lnTo>
                      <a:pt x="869" y="110"/>
                    </a:lnTo>
                    <a:lnTo>
                      <a:pt x="888" y="92"/>
                    </a:lnTo>
                    <a:lnTo>
                      <a:pt x="901" y="92"/>
                    </a:lnTo>
                    <a:lnTo>
                      <a:pt x="922" y="103"/>
                    </a:lnTo>
                    <a:lnTo>
                      <a:pt x="928" y="110"/>
                    </a:lnTo>
                    <a:lnTo>
                      <a:pt x="942" y="117"/>
                    </a:lnTo>
                    <a:lnTo>
                      <a:pt x="956" y="142"/>
                    </a:lnTo>
                    <a:lnTo>
                      <a:pt x="942" y="158"/>
                    </a:lnTo>
                    <a:lnTo>
                      <a:pt x="956" y="176"/>
                    </a:lnTo>
                    <a:lnTo>
                      <a:pt x="963" y="158"/>
                    </a:lnTo>
                    <a:lnTo>
                      <a:pt x="976" y="142"/>
                    </a:lnTo>
                    <a:lnTo>
                      <a:pt x="981" y="124"/>
                    </a:lnTo>
                    <a:lnTo>
                      <a:pt x="995" y="117"/>
                    </a:lnTo>
                    <a:lnTo>
                      <a:pt x="1003" y="98"/>
                    </a:lnTo>
                    <a:lnTo>
                      <a:pt x="969" y="98"/>
                    </a:lnTo>
                    <a:lnTo>
                      <a:pt x="922" y="78"/>
                    </a:lnTo>
                    <a:lnTo>
                      <a:pt x="963" y="78"/>
                    </a:lnTo>
                    <a:lnTo>
                      <a:pt x="995" y="39"/>
                    </a:lnTo>
                    <a:lnTo>
                      <a:pt x="917" y="7"/>
                    </a:lnTo>
                    <a:lnTo>
                      <a:pt x="876" y="0"/>
                    </a:lnTo>
                    <a:lnTo>
                      <a:pt x="855" y="58"/>
                    </a:lnTo>
                    <a:lnTo>
                      <a:pt x="835" y="19"/>
                    </a:lnTo>
                    <a:lnTo>
                      <a:pt x="808" y="58"/>
                    </a:lnTo>
                    <a:lnTo>
                      <a:pt x="808" y="0"/>
                    </a:lnTo>
                    <a:lnTo>
                      <a:pt x="782" y="19"/>
                    </a:lnTo>
                    <a:lnTo>
                      <a:pt x="768" y="51"/>
                    </a:lnTo>
                    <a:lnTo>
                      <a:pt x="734" y="39"/>
                    </a:lnTo>
                    <a:lnTo>
                      <a:pt x="700" y="64"/>
                    </a:lnTo>
                    <a:lnTo>
                      <a:pt x="682" y="103"/>
                    </a:lnTo>
                    <a:lnTo>
                      <a:pt x="636" y="124"/>
                    </a:lnTo>
                    <a:lnTo>
                      <a:pt x="595" y="124"/>
                    </a:lnTo>
                    <a:lnTo>
                      <a:pt x="569" y="169"/>
                    </a:lnTo>
                    <a:lnTo>
                      <a:pt x="535" y="190"/>
                    </a:lnTo>
                    <a:lnTo>
                      <a:pt x="535" y="220"/>
                    </a:lnTo>
                    <a:lnTo>
                      <a:pt x="554" y="229"/>
                    </a:lnTo>
                    <a:lnTo>
                      <a:pt x="521" y="261"/>
                    </a:lnTo>
                    <a:lnTo>
                      <a:pt x="521" y="229"/>
                    </a:lnTo>
                    <a:lnTo>
                      <a:pt x="494" y="256"/>
                    </a:lnTo>
                    <a:lnTo>
                      <a:pt x="501" y="208"/>
                    </a:lnTo>
                    <a:lnTo>
                      <a:pt x="475" y="235"/>
                    </a:lnTo>
                    <a:lnTo>
                      <a:pt x="441" y="261"/>
                    </a:lnTo>
                    <a:lnTo>
                      <a:pt x="460" y="281"/>
                    </a:lnTo>
                    <a:lnTo>
                      <a:pt x="414" y="301"/>
                    </a:lnTo>
                    <a:lnTo>
                      <a:pt x="389" y="333"/>
                    </a:lnTo>
                    <a:lnTo>
                      <a:pt x="428" y="308"/>
                    </a:lnTo>
                    <a:lnTo>
                      <a:pt x="508" y="286"/>
                    </a:lnTo>
                    <a:lnTo>
                      <a:pt x="460" y="340"/>
                    </a:lnTo>
                    <a:lnTo>
                      <a:pt x="448" y="379"/>
                    </a:lnTo>
                    <a:lnTo>
                      <a:pt x="419" y="411"/>
                    </a:lnTo>
                    <a:lnTo>
                      <a:pt x="401" y="450"/>
                    </a:lnTo>
                    <a:lnTo>
                      <a:pt x="348" y="575"/>
                    </a:lnTo>
                    <a:lnTo>
                      <a:pt x="314" y="601"/>
                    </a:lnTo>
                    <a:lnTo>
                      <a:pt x="281" y="653"/>
                    </a:lnTo>
                    <a:lnTo>
                      <a:pt x="227" y="733"/>
                    </a:lnTo>
                    <a:lnTo>
                      <a:pt x="206" y="707"/>
                    </a:lnTo>
                    <a:lnTo>
                      <a:pt x="188" y="745"/>
                    </a:lnTo>
                    <a:lnTo>
                      <a:pt x="160" y="772"/>
                    </a:lnTo>
                    <a:lnTo>
                      <a:pt x="120" y="772"/>
                    </a:lnTo>
                    <a:lnTo>
                      <a:pt x="87" y="811"/>
                    </a:lnTo>
                    <a:lnTo>
                      <a:pt x="14" y="863"/>
                    </a:lnTo>
                    <a:lnTo>
                      <a:pt x="19" y="895"/>
                    </a:lnTo>
                    <a:lnTo>
                      <a:pt x="0" y="924"/>
                    </a:lnTo>
                    <a:lnTo>
                      <a:pt x="0" y="1002"/>
                    </a:lnTo>
                    <a:lnTo>
                      <a:pt x="19" y="1041"/>
                    </a:lnTo>
                    <a:lnTo>
                      <a:pt x="0" y="1073"/>
                    </a:lnTo>
                    <a:lnTo>
                      <a:pt x="0" y="1105"/>
                    </a:lnTo>
                    <a:lnTo>
                      <a:pt x="41" y="1100"/>
                    </a:lnTo>
                    <a:lnTo>
                      <a:pt x="14" y="1125"/>
                    </a:lnTo>
                    <a:lnTo>
                      <a:pt x="0" y="1166"/>
                    </a:lnTo>
                    <a:lnTo>
                      <a:pt x="19" y="1191"/>
                    </a:lnTo>
                    <a:lnTo>
                      <a:pt x="53" y="1217"/>
                    </a:lnTo>
                    <a:lnTo>
                      <a:pt x="101" y="1232"/>
                    </a:lnTo>
                    <a:lnTo>
                      <a:pt x="140" y="1210"/>
                    </a:lnTo>
                    <a:lnTo>
                      <a:pt x="206" y="1152"/>
                    </a:lnTo>
                    <a:lnTo>
                      <a:pt x="234" y="1152"/>
                    </a:lnTo>
                    <a:lnTo>
                      <a:pt x="247" y="1118"/>
                    </a:lnTo>
                    <a:lnTo>
                      <a:pt x="273" y="1144"/>
                    </a:lnTo>
                    <a:lnTo>
                      <a:pt x="273" y="1166"/>
                    </a:lnTo>
                    <a:lnTo>
                      <a:pt x="281" y="1166"/>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Freeform 84"/>
              <p:cNvSpPr>
                <a:spLocks noChangeArrowheads="1"/>
              </p:cNvSpPr>
              <p:nvPr/>
            </p:nvSpPr>
            <p:spPr bwMode="auto">
              <a:xfrm>
                <a:off x="2556" y="139"/>
                <a:ext cx="634" cy="1500"/>
              </a:xfrm>
              <a:custGeom>
                <a:avLst/>
                <a:gdLst>
                  <a:gd name="T0" fmla="*/ 2521 w 543"/>
                  <a:gd name="T1" fmla="*/ 1344 h 1277"/>
                  <a:gd name="T2" fmla="*/ 2482 w 543"/>
                  <a:gd name="T3" fmla="*/ 1013 h 1277"/>
                  <a:gd name="T4" fmla="*/ 2397 w 543"/>
                  <a:gd name="T5" fmla="*/ 825 h 1277"/>
                  <a:gd name="T6" fmla="*/ 2329 w 543"/>
                  <a:gd name="T7" fmla="*/ 392 h 1277"/>
                  <a:gd name="T8" fmla="*/ 2166 w 543"/>
                  <a:gd name="T9" fmla="*/ 267 h 1277"/>
                  <a:gd name="T10" fmla="*/ 1830 w 543"/>
                  <a:gd name="T11" fmla="*/ 0 h 1277"/>
                  <a:gd name="T12" fmla="*/ 1734 w 543"/>
                  <a:gd name="T13" fmla="*/ 140 h 1277"/>
                  <a:gd name="T14" fmla="*/ 1709 w 543"/>
                  <a:gd name="T15" fmla="*/ 295 h 1277"/>
                  <a:gd name="T16" fmla="*/ 1426 w 543"/>
                  <a:gd name="T17" fmla="*/ 334 h 1277"/>
                  <a:gd name="T18" fmla="*/ 1269 w 543"/>
                  <a:gd name="T19" fmla="*/ 491 h 1277"/>
                  <a:gd name="T20" fmla="*/ 1106 w 543"/>
                  <a:gd name="T21" fmla="*/ 782 h 1277"/>
                  <a:gd name="T22" fmla="*/ 1074 w 543"/>
                  <a:gd name="T23" fmla="*/ 1054 h 1277"/>
                  <a:gd name="T24" fmla="*/ 913 w 543"/>
                  <a:gd name="T25" fmla="*/ 1383 h 1277"/>
                  <a:gd name="T26" fmla="*/ 789 w 543"/>
                  <a:gd name="T27" fmla="*/ 1834 h 1277"/>
                  <a:gd name="T28" fmla="*/ 684 w 543"/>
                  <a:gd name="T29" fmla="*/ 2166 h 1277"/>
                  <a:gd name="T30" fmla="*/ 633 w 543"/>
                  <a:gd name="T31" fmla="*/ 2347 h 1277"/>
                  <a:gd name="T32" fmla="*/ 474 w 543"/>
                  <a:gd name="T33" fmla="*/ 2395 h 1277"/>
                  <a:gd name="T34" fmla="*/ 315 w 543"/>
                  <a:gd name="T35" fmla="*/ 2515 h 1277"/>
                  <a:gd name="T36" fmla="*/ 315 w 543"/>
                  <a:gd name="T37" fmla="*/ 2783 h 1277"/>
                  <a:gd name="T38" fmla="*/ 286 w 543"/>
                  <a:gd name="T39" fmla="*/ 3238 h 1277"/>
                  <a:gd name="T40" fmla="*/ 410 w 543"/>
                  <a:gd name="T41" fmla="*/ 3546 h 1277"/>
                  <a:gd name="T42" fmla="*/ 286 w 543"/>
                  <a:gd name="T43" fmla="*/ 3761 h 1277"/>
                  <a:gd name="T44" fmla="*/ 286 w 543"/>
                  <a:gd name="T45" fmla="*/ 4217 h 1277"/>
                  <a:gd name="T46" fmla="*/ 125 w 543"/>
                  <a:gd name="T47" fmla="*/ 4388 h 1277"/>
                  <a:gd name="T48" fmla="*/ 104 w 543"/>
                  <a:gd name="T49" fmla="*/ 4723 h 1277"/>
                  <a:gd name="T50" fmla="*/ 0 w 543"/>
                  <a:gd name="T51" fmla="*/ 4754 h 1277"/>
                  <a:gd name="T52" fmla="*/ 246 w 543"/>
                  <a:gd name="T53" fmla="*/ 5671 h 1277"/>
                  <a:gd name="T54" fmla="*/ 315 w 543"/>
                  <a:gd name="T55" fmla="*/ 6021 h 1277"/>
                  <a:gd name="T56" fmla="*/ 389 w 543"/>
                  <a:gd name="T57" fmla="*/ 6386 h 1277"/>
                  <a:gd name="T58" fmla="*/ 684 w 543"/>
                  <a:gd name="T59" fmla="*/ 6215 h 1277"/>
                  <a:gd name="T60" fmla="*/ 1130 w 543"/>
                  <a:gd name="T61" fmla="*/ 6021 h 1277"/>
                  <a:gd name="T62" fmla="*/ 1300 w 543"/>
                  <a:gd name="T63" fmla="*/ 5307 h 1277"/>
                  <a:gd name="T64" fmla="*/ 1321 w 543"/>
                  <a:gd name="T65" fmla="*/ 4902 h 1277"/>
                  <a:gd name="T66" fmla="*/ 1643 w 543"/>
                  <a:gd name="T67" fmla="*/ 4614 h 1277"/>
                  <a:gd name="T68" fmla="*/ 1709 w 543"/>
                  <a:gd name="T69" fmla="*/ 4427 h 1277"/>
                  <a:gd name="T70" fmla="*/ 1709 w 543"/>
                  <a:gd name="T71" fmla="*/ 4157 h 1277"/>
                  <a:gd name="T72" fmla="*/ 1357 w 543"/>
                  <a:gd name="T73" fmla="*/ 3673 h 1277"/>
                  <a:gd name="T74" fmla="*/ 1570 w 543"/>
                  <a:gd name="T75" fmla="*/ 2847 h 1277"/>
                  <a:gd name="T76" fmla="*/ 2015 w 543"/>
                  <a:gd name="T77" fmla="*/ 2433 h 1277"/>
                  <a:gd name="T78" fmla="*/ 2166 w 543"/>
                  <a:gd name="T79" fmla="*/ 2100 h 1277"/>
                  <a:gd name="T80" fmla="*/ 2147 w 543"/>
                  <a:gd name="T81" fmla="*/ 1834 h 1277"/>
                  <a:gd name="T82" fmla="*/ 2204 w 543"/>
                  <a:gd name="T83" fmla="*/ 1639 h 1277"/>
                  <a:gd name="T84" fmla="*/ 2431 w 543"/>
                  <a:gd name="T85" fmla="*/ 1469 h 12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3"/>
                  <a:gd name="T130" fmla="*/ 0 h 1277"/>
                  <a:gd name="T131" fmla="*/ 543 w 543"/>
                  <a:gd name="T132" fmla="*/ 1277 h 12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3" h="1277">
                    <a:moveTo>
                      <a:pt x="543" y="276"/>
                    </a:moveTo>
                    <a:lnTo>
                      <a:pt x="535" y="269"/>
                    </a:lnTo>
                    <a:lnTo>
                      <a:pt x="528" y="228"/>
                    </a:lnTo>
                    <a:lnTo>
                      <a:pt x="528" y="203"/>
                    </a:lnTo>
                    <a:lnTo>
                      <a:pt x="516" y="184"/>
                    </a:lnTo>
                    <a:lnTo>
                      <a:pt x="509" y="164"/>
                    </a:lnTo>
                    <a:lnTo>
                      <a:pt x="502" y="105"/>
                    </a:lnTo>
                    <a:lnTo>
                      <a:pt x="495" y="78"/>
                    </a:lnTo>
                    <a:lnTo>
                      <a:pt x="475" y="59"/>
                    </a:lnTo>
                    <a:lnTo>
                      <a:pt x="461" y="53"/>
                    </a:lnTo>
                    <a:lnTo>
                      <a:pt x="443" y="46"/>
                    </a:lnTo>
                    <a:lnTo>
                      <a:pt x="388" y="0"/>
                    </a:lnTo>
                    <a:lnTo>
                      <a:pt x="374" y="0"/>
                    </a:lnTo>
                    <a:lnTo>
                      <a:pt x="368" y="27"/>
                    </a:lnTo>
                    <a:lnTo>
                      <a:pt x="374" y="53"/>
                    </a:lnTo>
                    <a:lnTo>
                      <a:pt x="363" y="59"/>
                    </a:lnTo>
                    <a:lnTo>
                      <a:pt x="315" y="53"/>
                    </a:lnTo>
                    <a:lnTo>
                      <a:pt x="303" y="66"/>
                    </a:lnTo>
                    <a:lnTo>
                      <a:pt x="303" y="98"/>
                    </a:lnTo>
                    <a:lnTo>
                      <a:pt x="269" y="98"/>
                    </a:lnTo>
                    <a:lnTo>
                      <a:pt x="255" y="112"/>
                    </a:lnTo>
                    <a:lnTo>
                      <a:pt x="235" y="157"/>
                    </a:lnTo>
                    <a:lnTo>
                      <a:pt x="240" y="178"/>
                    </a:lnTo>
                    <a:lnTo>
                      <a:pt x="228" y="210"/>
                    </a:lnTo>
                    <a:lnTo>
                      <a:pt x="202" y="250"/>
                    </a:lnTo>
                    <a:lnTo>
                      <a:pt x="194" y="276"/>
                    </a:lnTo>
                    <a:lnTo>
                      <a:pt x="175" y="281"/>
                    </a:lnTo>
                    <a:lnTo>
                      <a:pt x="168" y="367"/>
                    </a:lnTo>
                    <a:lnTo>
                      <a:pt x="141" y="413"/>
                    </a:lnTo>
                    <a:lnTo>
                      <a:pt x="146" y="433"/>
                    </a:lnTo>
                    <a:lnTo>
                      <a:pt x="155" y="464"/>
                    </a:lnTo>
                    <a:lnTo>
                      <a:pt x="134" y="470"/>
                    </a:lnTo>
                    <a:lnTo>
                      <a:pt x="121" y="470"/>
                    </a:lnTo>
                    <a:lnTo>
                      <a:pt x="100" y="479"/>
                    </a:lnTo>
                    <a:lnTo>
                      <a:pt x="87" y="486"/>
                    </a:lnTo>
                    <a:lnTo>
                      <a:pt x="68" y="504"/>
                    </a:lnTo>
                    <a:lnTo>
                      <a:pt x="61" y="530"/>
                    </a:lnTo>
                    <a:lnTo>
                      <a:pt x="68" y="557"/>
                    </a:lnTo>
                    <a:lnTo>
                      <a:pt x="61" y="616"/>
                    </a:lnTo>
                    <a:lnTo>
                      <a:pt x="61" y="648"/>
                    </a:lnTo>
                    <a:lnTo>
                      <a:pt x="61" y="680"/>
                    </a:lnTo>
                    <a:lnTo>
                      <a:pt x="87" y="709"/>
                    </a:lnTo>
                    <a:lnTo>
                      <a:pt x="82" y="741"/>
                    </a:lnTo>
                    <a:lnTo>
                      <a:pt x="61" y="753"/>
                    </a:lnTo>
                    <a:lnTo>
                      <a:pt x="68" y="787"/>
                    </a:lnTo>
                    <a:lnTo>
                      <a:pt x="61" y="844"/>
                    </a:lnTo>
                    <a:lnTo>
                      <a:pt x="48" y="851"/>
                    </a:lnTo>
                    <a:lnTo>
                      <a:pt x="27" y="878"/>
                    </a:lnTo>
                    <a:lnTo>
                      <a:pt x="27" y="910"/>
                    </a:lnTo>
                    <a:lnTo>
                      <a:pt x="22" y="944"/>
                    </a:lnTo>
                    <a:lnTo>
                      <a:pt x="8" y="951"/>
                    </a:lnTo>
                    <a:lnTo>
                      <a:pt x="0" y="951"/>
                    </a:lnTo>
                    <a:lnTo>
                      <a:pt x="8" y="981"/>
                    </a:lnTo>
                    <a:lnTo>
                      <a:pt x="53" y="1134"/>
                    </a:lnTo>
                    <a:lnTo>
                      <a:pt x="82" y="1172"/>
                    </a:lnTo>
                    <a:lnTo>
                      <a:pt x="68" y="1205"/>
                    </a:lnTo>
                    <a:lnTo>
                      <a:pt x="82" y="1243"/>
                    </a:lnTo>
                    <a:lnTo>
                      <a:pt x="82" y="1277"/>
                    </a:lnTo>
                    <a:lnTo>
                      <a:pt x="146" y="1277"/>
                    </a:lnTo>
                    <a:lnTo>
                      <a:pt x="146" y="1243"/>
                    </a:lnTo>
                    <a:lnTo>
                      <a:pt x="175" y="1205"/>
                    </a:lnTo>
                    <a:lnTo>
                      <a:pt x="240" y="1205"/>
                    </a:lnTo>
                    <a:lnTo>
                      <a:pt x="262" y="1152"/>
                    </a:lnTo>
                    <a:lnTo>
                      <a:pt x="276" y="1061"/>
                    </a:lnTo>
                    <a:lnTo>
                      <a:pt x="276" y="1008"/>
                    </a:lnTo>
                    <a:lnTo>
                      <a:pt x="281" y="981"/>
                    </a:lnTo>
                    <a:lnTo>
                      <a:pt x="315" y="951"/>
                    </a:lnTo>
                    <a:lnTo>
                      <a:pt x="349" y="924"/>
                    </a:lnTo>
                    <a:lnTo>
                      <a:pt x="334" y="910"/>
                    </a:lnTo>
                    <a:lnTo>
                      <a:pt x="363" y="885"/>
                    </a:lnTo>
                    <a:lnTo>
                      <a:pt x="374" y="858"/>
                    </a:lnTo>
                    <a:lnTo>
                      <a:pt x="363" y="832"/>
                    </a:lnTo>
                    <a:lnTo>
                      <a:pt x="296" y="771"/>
                    </a:lnTo>
                    <a:lnTo>
                      <a:pt x="288" y="734"/>
                    </a:lnTo>
                    <a:lnTo>
                      <a:pt x="296" y="643"/>
                    </a:lnTo>
                    <a:lnTo>
                      <a:pt x="334" y="570"/>
                    </a:lnTo>
                    <a:lnTo>
                      <a:pt x="397" y="511"/>
                    </a:lnTo>
                    <a:lnTo>
                      <a:pt x="427" y="486"/>
                    </a:lnTo>
                    <a:lnTo>
                      <a:pt x="443" y="452"/>
                    </a:lnTo>
                    <a:lnTo>
                      <a:pt x="461" y="420"/>
                    </a:lnTo>
                    <a:lnTo>
                      <a:pt x="434" y="401"/>
                    </a:lnTo>
                    <a:lnTo>
                      <a:pt x="456" y="367"/>
                    </a:lnTo>
                    <a:lnTo>
                      <a:pt x="449" y="342"/>
                    </a:lnTo>
                    <a:lnTo>
                      <a:pt x="468" y="328"/>
                    </a:lnTo>
                    <a:lnTo>
                      <a:pt x="482" y="294"/>
                    </a:lnTo>
                    <a:lnTo>
                      <a:pt x="516" y="294"/>
                    </a:lnTo>
                    <a:lnTo>
                      <a:pt x="543"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Freeform 85"/>
              <p:cNvSpPr>
                <a:spLocks noChangeArrowheads="1"/>
              </p:cNvSpPr>
              <p:nvPr/>
            </p:nvSpPr>
            <p:spPr bwMode="auto">
              <a:xfrm>
                <a:off x="2556" y="139"/>
                <a:ext cx="634" cy="1500"/>
              </a:xfrm>
              <a:custGeom>
                <a:avLst/>
                <a:gdLst>
                  <a:gd name="T0" fmla="*/ 2521 w 543"/>
                  <a:gd name="T1" fmla="*/ 1344 h 1277"/>
                  <a:gd name="T2" fmla="*/ 2482 w 543"/>
                  <a:gd name="T3" fmla="*/ 1013 h 1277"/>
                  <a:gd name="T4" fmla="*/ 2397 w 543"/>
                  <a:gd name="T5" fmla="*/ 825 h 1277"/>
                  <a:gd name="T6" fmla="*/ 2329 w 543"/>
                  <a:gd name="T7" fmla="*/ 392 h 1277"/>
                  <a:gd name="T8" fmla="*/ 2166 w 543"/>
                  <a:gd name="T9" fmla="*/ 267 h 1277"/>
                  <a:gd name="T10" fmla="*/ 1830 w 543"/>
                  <a:gd name="T11" fmla="*/ 0 h 1277"/>
                  <a:gd name="T12" fmla="*/ 1734 w 543"/>
                  <a:gd name="T13" fmla="*/ 140 h 1277"/>
                  <a:gd name="T14" fmla="*/ 1709 w 543"/>
                  <a:gd name="T15" fmla="*/ 295 h 1277"/>
                  <a:gd name="T16" fmla="*/ 1426 w 543"/>
                  <a:gd name="T17" fmla="*/ 334 h 1277"/>
                  <a:gd name="T18" fmla="*/ 1269 w 543"/>
                  <a:gd name="T19" fmla="*/ 491 h 1277"/>
                  <a:gd name="T20" fmla="*/ 1106 w 543"/>
                  <a:gd name="T21" fmla="*/ 782 h 1277"/>
                  <a:gd name="T22" fmla="*/ 1074 w 543"/>
                  <a:gd name="T23" fmla="*/ 1054 h 1277"/>
                  <a:gd name="T24" fmla="*/ 913 w 543"/>
                  <a:gd name="T25" fmla="*/ 1383 h 1277"/>
                  <a:gd name="T26" fmla="*/ 789 w 543"/>
                  <a:gd name="T27" fmla="*/ 1834 h 1277"/>
                  <a:gd name="T28" fmla="*/ 684 w 543"/>
                  <a:gd name="T29" fmla="*/ 2166 h 1277"/>
                  <a:gd name="T30" fmla="*/ 633 w 543"/>
                  <a:gd name="T31" fmla="*/ 2347 h 1277"/>
                  <a:gd name="T32" fmla="*/ 474 w 543"/>
                  <a:gd name="T33" fmla="*/ 2395 h 1277"/>
                  <a:gd name="T34" fmla="*/ 315 w 543"/>
                  <a:gd name="T35" fmla="*/ 2515 h 1277"/>
                  <a:gd name="T36" fmla="*/ 315 w 543"/>
                  <a:gd name="T37" fmla="*/ 2783 h 1277"/>
                  <a:gd name="T38" fmla="*/ 286 w 543"/>
                  <a:gd name="T39" fmla="*/ 3238 h 1277"/>
                  <a:gd name="T40" fmla="*/ 410 w 543"/>
                  <a:gd name="T41" fmla="*/ 3546 h 1277"/>
                  <a:gd name="T42" fmla="*/ 286 w 543"/>
                  <a:gd name="T43" fmla="*/ 3761 h 1277"/>
                  <a:gd name="T44" fmla="*/ 286 w 543"/>
                  <a:gd name="T45" fmla="*/ 4217 h 1277"/>
                  <a:gd name="T46" fmla="*/ 125 w 543"/>
                  <a:gd name="T47" fmla="*/ 4388 h 1277"/>
                  <a:gd name="T48" fmla="*/ 104 w 543"/>
                  <a:gd name="T49" fmla="*/ 4723 h 1277"/>
                  <a:gd name="T50" fmla="*/ 0 w 543"/>
                  <a:gd name="T51" fmla="*/ 4754 h 1277"/>
                  <a:gd name="T52" fmla="*/ 246 w 543"/>
                  <a:gd name="T53" fmla="*/ 5671 h 1277"/>
                  <a:gd name="T54" fmla="*/ 315 w 543"/>
                  <a:gd name="T55" fmla="*/ 6021 h 1277"/>
                  <a:gd name="T56" fmla="*/ 389 w 543"/>
                  <a:gd name="T57" fmla="*/ 6386 h 1277"/>
                  <a:gd name="T58" fmla="*/ 684 w 543"/>
                  <a:gd name="T59" fmla="*/ 6215 h 1277"/>
                  <a:gd name="T60" fmla="*/ 1130 w 543"/>
                  <a:gd name="T61" fmla="*/ 6021 h 1277"/>
                  <a:gd name="T62" fmla="*/ 1300 w 543"/>
                  <a:gd name="T63" fmla="*/ 5307 h 1277"/>
                  <a:gd name="T64" fmla="*/ 1321 w 543"/>
                  <a:gd name="T65" fmla="*/ 4902 h 1277"/>
                  <a:gd name="T66" fmla="*/ 1643 w 543"/>
                  <a:gd name="T67" fmla="*/ 4614 h 1277"/>
                  <a:gd name="T68" fmla="*/ 1709 w 543"/>
                  <a:gd name="T69" fmla="*/ 4427 h 1277"/>
                  <a:gd name="T70" fmla="*/ 1709 w 543"/>
                  <a:gd name="T71" fmla="*/ 4157 h 1277"/>
                  <a:gd name="T72" fmla="*/ 1357 w 543"/>
                  <a:gd name="T73" fmla="*/ 3673 h 1277"/>
                  <a:gd name="T74" fmla="*/ 1570 w 543"/>
                  <a:gd name="T75" fmla="*/ 2847 h 1277"/>
                  <a:gd name="T76" fmla="*/ 2015 w 543"/>
                  <a:gd name="T77" fmla="*/ 2433 h 1277"/>
                  <a:gd name="T78" fmla="*/ 2166 w 543"/>
                  <a:gd name="T79" fmla="*/ 2100 h 1277"/>
                  <a:gd name="T80" fmla="*/ 2147 w 543"/>
                  <a:gd name="T81" fmla="*/ 1834 h 1277"/>
                  <a:gd name="T82" fmla="*/ 2204 w 543"/>
                  <a:gd name="T83" fmla="*/ 1639 h 1277"/>
                  <a:gd name="T84" fmla="*/ 2431 w 543"/>
                  <a:gd name="T85" fmla="*/ 1469 h 12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3"/>
                  <a:gd name="T130" fmla="*/ 0 h 1277"/>
                  <a:gd name="T131" fmla="*/ 543 w 543"/>
                  <a:gd name="T132" fmla="*/ 1277 h 12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3" h="1277">
                    <a:moveTo>
                      <a:pt x="543" y="276"/>
                    </a:moveTo>
                    <a:lnTo>
                      <a:pt x="535" y="269"/>
                    </a:lnTo>
                    <a:lnTo>
                      <a:pt x="528" y="228"/>
                    </a:lnTo>
                    <a:lnTo>
                      <a:pt x="528" y="203"/>
                    </a:lnTo>
                    <a:lnTo>
                      <a:pt x="516" y="184"/>
                    </a:lnTo>
                    <a:lnTo>
                      <a:pt x="509" y="164"/>
                    </a:lnTo>
                    <a:lnTo>
                      <a:pt x="502" y="105"/>
                    </a:lnTo>
                    <a:lnTo>
                      <a:pt x="495" y="78"/>
                    </a:lnTo>
                    <a:lnTo>
                      <a:pt x="475" y="59"/>
                    </a:lnTo>
                    <a:lnTo>
                      <a:pt x="461" y="53"/>
                    </a:lnTo>
                    <a:lnTo>
                      <a:pt x="443" y="46"/>
                    </a:lnTo>
                    <a:lnTo>
                      <a:pt x="388" y="0"/>
                    </a:lnTo>
                    <a:lnTo>
                      <a:pt x="374" y="0"/>
                    </a:lnTo>
                    <a:lnTo>
                      <a:pt x="368" y="27"/>
                    </a:lnTo>
                    <a:lnTo>
                      <a:pt x="374" y="53"/>
                    </a:lnTo>
                    <a:lnTo>
                      <a:pt x="363" y="59"/>
                    </a:lnTo>
                    <a:lnTo>
                      <a:pt x="315" y="53"/>
                    </a:lnTo>
                    <a:lnTo>
                      <a:pt x="303" y="66"/>
                    </a:lnTo>
                    <a:lnTo>
                      <a:pt x="303" y="98"/>
                    </a:lnTo>
                    <a:lnTo>
                      <a:pt x="269" y="98"/>
                    </a:lnTo>
                    <a:lnTo>
                      <a:pt x="255" y="112"/>
                    </a:lnTo>
                    <a:lnTo>
                      <a:pt x="235" y="157"/>
                    </a:lnTo>
                    <a:lnTo>
                      <a:pt x="240" y="178"/>
                    </a:lnTo>
                    <a:lnTo>
                      <a:pt x="228" y="210"/>
                    </a:lnTo>
                    <a:lnTo>
                      <a:pt x="202" y="250"/>
                    </a:lnTo>
                    <a:lnTo>
                      <a:pt x="194" y="276"/>
                    </a:lnTo>
                    <a:lnTo>
                      <a:pt x="175" y="281"/>
                    </a:lnTo>
                    <a:lnTo>
                      <a:pt x="168" y="367"/>
                    </a:lnTo>
                    <a:lnTo>
                      <a:pt x="141" y="413"/>
                    </a:lnTo>
                    <a:lnTo>
                      <a:pt x="146" y="433"/>
                    </a:lnTo>
                    <a:lnTo>
                      <a:pt x="155" y="464"/>
                    </a:lnTo>
                    <a:lnTo>
                      <a:pt x="134" y="470"/>
                    </a:lnTo>
                    <a:lnTo>
                      <a:pt x="121" y="470"/>
                    </a:lnTo>
                    <a:lnTo>
                      <a:pt x="100" y="479"/>
                    </a:lnTo>
                    <a:lnTo>
                      <a:pt x="87" y="486"/>
                    </a:lnTo>
                    <a:lnTo>
                      <a:pt x="68" y="504"/>
                    </a:lnTo>
                    <a:lnTo>
                      <a:pt x="61" y="530"/>
                    </a:lnTo>
                    <a:lnTo>
                      <a:pt x="68" y="557"/>
                    </a:lnTo>
                    <a:lnTo>
                      <a:pt x="61" y="616"/>
                    </a:lnTo>
                    <a:lnTo>
                      <a:pt x="61" y="648"/>
                    </a:lnTo>
                    <a:lnTo>
                      <a:pt x="61" y="680"/>
                    </a:lnTo>
                    <a:lnTo>
                      <a:pt x="87" y="709"/>
                    </a:lnTo>
                    <a:lnTo>
                      <a:pt x="82" y="741"/>
                    </a:lnTo>
                    <a:lnTo>
                      <a:pt x="61" y="753"/>
                    </a:lnTo>
                    <a:lnTo>
                      <a:pt x="68" y="787"/>
                    </a:lnTo>
                    <a:lnTo>
                      <a:pt x="61" y="844"/>
                    </a:lnTo>
                    <a:lnTo>
                      <a:pt x="48" y="851"/>
                    </a:lnTo>
                    <a:lnTo>
                      <a:pt x="27" y="878"/>
                    </a:lnTo>
                    <a:lnTo>
                      <a:pt x="27" y="910"/>
                    </a:lnTo>
                    <a:lnTo>
                      <a:pt x="22" y="944"/>
                    </a:lnTo>
                    <a:lnTo>
                      <a:pt x="8" y="951"/>
                    </a:lnTo>
                    <a:lnTo>
                      <a:pt x="0" y="951"/>
                    </a:lnTo>
                    <a:lnTo>
                      <a:pt x="8" y="981"/>
                    </a:lnTo>
                    <a:lnTo>
                      <a:pt x="53" y="1134"/>
                    </a:lnTo>
                    <a:lnTo>
                      <a:pt x="82" y="1172"/>
                    </a:lnTo>
                    <a:lnTo>
                      <a:pt x="68" y="1205"/>
                    </a:lnTo>
                    <a:lnTo>
                      <a:pt x="82" y="1243"/>
                    </a:lnTo>
                    <a:lnTo>
                      <a:pt x="82" y="1277"/>
                    </a:lnTo>
                    <a:lnTo>
                      <a:pt x="146" y="1277"/>
                    </a:lnTo>
                    <a:lnTo>
                      <a:pt x="146" y="1243"/>
                    </a:lnTo>
                    <a:lnTo>
                      <a:pt x="175" y="1205"/>
                    </a:lnTo>
                    <a:lnTo>
                      <a:pt x="240" y="1205"/>
                    </a:lnTo>
                    <a:lnTo>
                      <a:pt x="262" y="1152"/>
                    </a:lnTo>
                    <a:lnTo>
                      <a:pt x="276" y="1061"/>
                    </a:lnTo>
                    <a:lnTo>
                      <a:pt x="276" y="1008"/>
                    </a:lnTo>
                    <a:lnTo>
                      <a:pt x="281" y="981"/>
                    </a:lnTo>
                    <a:lnTo>
                      <a:pt x="315" y="951"/>
                    </a:lnTo>
                    <a:lnTo>
                      <a:pt x="349" y="924"/>
                    </a:lnTo>
                    <a:lnTo>
                      <a:pt x="334" y="910"/>
                    </a:lnTo>
                    <a:lnTo>
                      <a:pt x="363" y="885"/>
                    </a:lnTo>
                    <a:lnTo>
                      <a:pt x="374" y="858"/>
                    </a:lnTo>
                    <a:lnTo>
                      <a:pt x="363" y="832"/>
                    </a:lnTo>
                    <a:lnTo>
                      <a:pt x="296" y="771"/>
                    </a:lnTo>
                    <a:lnTo>
                      <a:pt x="288" y="734"/>
                    </a:lnTo>
                    <a:lnTo>
                      <a:pt x="296" y="643"/>
                    </a:lnTo>
                    <a:lnTo>
                      <a:pt x="334" y="570"/>
                    </a:lnTo>
                    <a:lnTo>
                      <a:pt x="397" y="511"/>
                    </a:lnTo>
                    <a:lnTo>
                      <a:pt x="427" y="486"/>
                    </a:lnTo>
                    <a:lnTo>
                      <a:pt x="443" y="452"/>
                    </a:lnTo>
                    <a:lnTo>
                      <a:pt x="461" y="420"/>
                    </a:lnTo>
                    <a:lnTo>
                      <a:pt x="434" y="401"/>
                    </a:lnTo>
                    <a:lnTo>
                      <a:pt x="456" y="367"/>
                    </a:lnTo>
                    <a:lnTo>
                      <a:pt x="449" y="342"/>
                    </a:lnTo>
                    <a:lnTo>
                      <a:pt x="468" y="328"/>
                    </a:lnTo>
                    <a:lnTo>
                      <a:pt x="482" y="294"/>
                    </a:lnTo>
                    <a:lnTo>
                      <a:pt x="516" y="294"/>
                    </a:lnTo>
                    <a:lnTo>
                      <a:pt x="543" y="276"/>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Freeform 86"/>
              <p:cNvSpPr>
                <a:spLocks noChangeArrowheads="1"/>
              </p:cNvSpPr>
              <p:nvPr/>
            </p:nvSpPr>
            <p:spPr bwMode="auto">
              <a:xfrm>
                <a:off x="3009" y="-5"/>
                <a:ext cx="593" cy="1114"/>
              </a:xfrm>
              <a:custGeom>
                <a:avLst/>
                <a:gdLst>
                  <a:gd name="T0" fmla="*/ 1889 w 508"/>
                  <a:gd name="T1" fmla="*/ 4258 h 949"/>
                  <a:gd name="T2" fmla="*/ 2254 w 508"/>
                  <a:gd name="T3" fmla="*/ 3601 h 949"/>
                  <a:gd name="T4" fmla="*/ 2386 w 508"/>
                  <a:gd name="T5" fmla="*/ 3185 h 949"/>
                  <a:gd name="T6" fmla="*/ 2300 w 508"/>
                  <a:gd name="T7" fmla="*/ 2990 h 949"/>
                  <a:gd name="T8" fmla="*/ 2139 w 508"/>
                  <a:gd name="T9" fmla="*/ 2892 h 949"/>
                  <a:gd name="T10" fmla="*/ 2104 w 508"/>
                  <a:gd name="T11" fmla="*/ 2662 h 949"/>
                  <a:gd name="T12" fmla="*/ 1977 w 508"/>
                  <a:gd name="T13" fmla="*/ 2435 h 949"/>
                  <a:gd name="T14" fmla="*/ 1855 w 508"/>
                  <a:gd name="T15" fmla="*/ 2206 h 949"/>
                  <a:gd name="T16" fmla="*/ 1818 w 508"/>
                  <a:gd name="T17" fmla="*/ 1778 h 949"/>
                  <a:gd name="T18" fmla="*/ 1694 w 508"/>
                  <a:gd name="T19" fmla="*/ 1625 h 949"/>
                  <a:gd name="T20" fmla="*/ 1606 w 508"/>
                  <a:gd name="T21" fmla="*/ 1323 h 949"/>
                  <a:gd name="T22" fmla="*/ 1635 w 508"/>
                  <a:gd name="T23" fmla="*/ 966 h 949"/>
                  <a:gd name="T24" fmla="*/ 1483 w 508"/>
                  <a:gd name="T25" fmla="*/ 817 h 949"/>
                  <a:gd name="T26" fmla="*/ 1320 w 508"/>
                  <a:gd name="T27" fmla="*/ 605 h 949"/>
                  <a:gd name="T28" fmla="*/ 1386 w 508"/>
                  <a:gd name="T29" fmla="*/ 419 h 949"/>
                  <a:gd name="T30" fmla="*/ 1386 w 508"/>
                  <a:gd name="T31" fmla="*/ 249 h 949"/>
                  <a:gd name="T32" fmla="*/ 1255 w 508"/>
                  <a:gd name="T33" fmla="*/ 89 h 949"/>
                  <a:gd name="T34" fmla="*/ 1130 w 508"/>
                  <a:gd name="T35" fmla="*/ 0 h 949"/>
                  <a:gd name="T36" fmla="*/ 983 w 508"/>
                  <a:gd name="T37" fmla="*/ 89 h 949"/>
                  <a:gd name="T38" fmla="*/ 817 w 508"/>
                  <a:gd name="T39" fmla="*/ 222 h 949"/>
                  <a:gd name="T40" fmla="*/ 817 w 508"/>
                  <a:gd name="T41" fmla="*/ 544 h 949"/>
                  <a:gd name="T42" fmla="*/ 621 w 508"/>
                  <a:gd name="T43" fmla="*/ 681 h 949"/>
                  <a:gd name="T44" fmla="*/ 502 w 508"/>
                  <a:gd name="T45" fmla="*/ 708 h 949"/>
                  <a:gd name="T46" fmla="*/ 342 w 508"/>
                  <a:gd name="T47" fmla="*/ 708 h 949"/>
                  <a:gd name="T48" fmla="*/ 259 w 508"/>
                  <a:gd name="T49" fmla="*/ 605 h 949"/>
                  <a:gd name="T50" fmla="*/ 103 w 508"/>
                  <a:gd name="T51" fmla="*/ 484 h 949"/>
                  <a:gd name="T52" fmla="*/ 0 w 508"/>
                  <a:gd name="T53" fmla="*/ 605 h 949"/>
                  <a:gd name="T54" fmla="*/ 342 w 508"/>
                  <a:gd name="T55" fmla="*/ 875 h 949"/>
                  <a:gd name="T56" fmla="*/ 502 w 508"/>
                  <a:gd name="T57" fmla="*/ 998 h 949"/>
                  <a:gd name="T58" fmla="*/ 570 w 508"/>
                  <a:gd name="T59" fmla="*/ 1429 h 949"/>
                  <a:gd name="T60" fmla="*/ 655 w 508"/>
                  <a:gd name="T61" fmla="*/ 1625 h 949"/>
                  <a:gd name="T62" fmla="*/ 695 w 508"/>
                  <a:gd name="T63" fmla="*/ 1946 h 949"/>
                  <a:gd name="T64" fmla="*/ 817 w 508"/>
                  <a:gd name="T65" fmla="*/ 2006 h 949"/>
                  <a:gd name="T66" fmla="*/ 1039 w 508"/>
                  <a:gd name="T67" fmla="*/ 2369 h 949"/>
                  <a:gd name="T68" fmla="*/ 846 w 508"/>
                  <a:gd name="T69" fmla="*/ 2723 h 949"/>
                  <a:gd name="T70" fmla="*/ 410 w 508"/>
                  <a:gd name="T71" fmla="*/ 3376 h 949"/>
                  <a:gd name="T72" fmla="*/ 375 w 508"/>
                  <a:gd name="T73" fmla="*/ 3864 h 949"/>
                  <a:gd name="T74" fmla="*/ 440 w 508"/>
                  <a:gd name="T75" fmla="*/ 4316 h 949"/>
                  <a:gd name="T76" fmla="*/ 621 w 508"/>
                  <a:gd name="T77" fmla="*/ 4548 h 949"/>
                  <a:gd name="T78" fmla="*/ 947 w 508"/>
                  <a:gd name="T79" fmla="*/ 4715 h 949"/>
                  <a:gd name="T80" fmla="*/ 1731 w 508"/>
                  <a:gd name="T81" fmla="*/ 4316 h 9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949"/>
                  <a:gd name="T125" fmla="*/ 508 w 508"/>
                  <a:gd name="T126" fmla="*/ 949 h 9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949">
                    <a:moveTo>
                      <a:pt x="387" y="869"/>
                    </a:moveTo>
                    <a:lnTo>
                      <a:pt x="402" y="857"/>
                    </a:lnTo>
                    <a:lnTo>
                      <a:pt x="455" y="771"/>
                    </a:lnTo>
                    <a:lnTo>
                      <a:pt x="480" y="725"/>
                    </a:lnTo>
                    <a:lnTo>
                      <a:pt x="502" y="675"/>
                    </a:lnTo>
                    <a:lnTo>
                      <a:pt x="508" y="641"/>
                    </a:lnTo>
                    <a:lnTo>
                      <a:pt x="502" y="609"/>
                    </a:lnTo>
                    <a:lnTo>
                      <a:pt x="489" y="602"/>
                    </a:lnTo>
                    <a:lnTo>
                      <a:pt x="475" y="587"/>
                    </a:lnTo>
                    <a:lnTo>
                      <a:pt x="455" y="582"/>
                    </a:lnTo>
                    <a:lnTo>
                      <a:pt x="443" y="561"/>
                    </a:lnTo>
                    <a:lnTo>
                      <a:pt x="448" y="536"/>
                    </a:lnTo>
                    <a:lnTo>
                      <a:pt x="443" y="502"/>
                    </a:lnTo>
                    <a:lnTo>
                      <a:pt x="421" y="490"/>
                    </a:lnTo>
                    <a:lnTo>
                      <a:pt x="414" y="465"/>
                    </a:lnTo>
                    <a:lnTo>
                      <a:pt x="395" y="444"/>
                    </a:lnTo>
                    <a:lnTo>
                      <a:pt x="387" y="417"/>
                    </a:lnTo>
                    <a:lnTo>
                      <a:pt x="387" y="358"/>
                    </a:lnTo>
                    <a:lnTo>
                      <a:pt x="375" y="340"/>
                    </a:lnTo>
                    <a:lnTo>
                      <a:pt x="361" y="326"/>
                    </a:lnTo>
                    <a:lnTo>
                      <a:pt x="349" y="301"/>
                    </a:lnTo>
                    <a:lnTo>
                      <a:pt x="342" y="267"/>
                    </a:lnTo>
                    <a:lnTo>
                      <a:pt x="349" y="235"/>
                    </a:lnTo>
                    <a:lnTo>
                      <a:pt x="349" y="194"/>
                    </a:lnTo>
                    <a:lnTo>
                      <a:pt x="327" y="176"/>
                    </a:lnTo>
                    <a:lnTo>
                      <a:pt x="315" y="164"/>
                    </a:lnTo>
                    <a:lnTo>
                      <a:pt x="288" y="157"/>
                    </a:lnTo>
                    <a:lnTo>
                      <a:pt x="281" y="123"/>
                    </a:lnTo>
                    <a:lnTo>
                      <a:pt x="281" y="98"/>
                    </a:lnTo>
                    <a:lnTo>
                      <a:pt x="295" y="84"/>
                    </a:lnTo>
                    <a:lnTo>
                      <a:pt x="281" y="66"/>
                    </a:lnTo>
                    <a:lnTo>
                      <a:pt x="295" y="50"/>
                    </a:lnTo>
                    <a:lnTo>
                      <a:pt x="281" y="25"/>
                    </a:lnTo>
                    <a:lnTo>
                      <a:pt x="267" y="18"/>
                    </a:lnTo>
                    <a:lnTo>
                      <a:pt x="261" y="11"/>
                    </a:lnTo>
                    <a:lnTo>
                      <a:pt x="240" y="0"/>
                    </a:lnTo>
                    <a:lnTo>
                      <a:pt x="227" y="0"/>
                    </a:lnTo>
                    <a:lnTo>
                      <a:pt x="208" y="18"/>
                    </a:lnTo>
                    <a:lnTo>
                      <a:pt x="181" y="25"/>
                    </a:lnTo>
                    <a:lnTo>
                      <a:pt x="174" y="44"/>
                    </a:lnTo>
                    <a:lnTo>
                      <a:pt x="174" y="77"/>
                    </a:lnTo>
                    <a:lnTo>
                      <a:pt x="174" y="110"/>
                    </a:lnTo>
                    <a:lnTo>
                      <a:pt x="155" y="137"/>
                    </a:lnTo>
                    <a:lnTo>
                      <a:pt x="133" y="137"/>
                    </a:lnTo>
                    <a:lnTo>
                      <a:pt x="121" y="128"/>
                    </a:lnTo>
                    <a:lnTo>
                      <a:pt x="107" y="143"/>
                    </a:lnTo>
                    <a:lnTo>
                      <a:pt x="94" y="150"/>
                    </a:lnTo>
                    <a:lnTo>
                      <a:pt x="73" y="143"/>
                    </a:lnTo>
                    <a:lnTo>
                      <a:pt x="61" y="143"/>
                    </a:lnTo>
                    <a:lnTo>
                      <a:pt x="55" y="123"/>
                    </a:lnTo>
                    <a:lnTo>
                      <a:pt x="34" y="103"/>
                    </a:lnTo>
                    <a:lnTo>
                      <a:pt x="21" y="98"/>
                    </a:lnTo>
                    <a:lnTo>
                      <a:pt x="9" y="116"/>
                    </a:lnTo>
                    <a:lnTo>
                      <a:pt x="0" y="123"/>
                    </a:lnTo>
                    <a:lnTo>
                      <a:pt x="55" y="169"/>
                    </a:lnTo>
                    <a:lnTo>
                      <a:pt x="73" y="176"/>
                    </a:lnTo>
                    <a:lnTo>
                      <a:pt x="87" y="182"/>
                    </a:lnTo>
                    <a:lnTo>
                      <a:pt x="107" y="201"/>
                    </a:lnTo>
                    <a:lnTo>
                      <a:pt x="114" y="228"/>
                    </a:lnTo>
                    <a:lnTo>
                      <a:pt x="121" y="287"/>
                    </a:lnTo>
                    <a:lnTo>
                      <a:pt x="128" y="307"/>
                    </a:lnTo>
                    <a:lnTo>
                      <a:pt x="140" y="326"/>
                    </a:lnTo>
                    <a:lnTo>
                      <a:pt x="140" y="351"/>
                    </a:lnTo>
                    <a:lnTo>
                      <a:pt x="147" y="392"/>
                    </a:lnTo>
                    <a:lnTo>
                      <a:pt x="155" y="399"/>
                    </a:lnTo>
                    <a:lnTo>
                      <a:pt x="174" y="404"/>
                    </a:lnTo>
                    <a:lnTo>
                      <a:pt x="215" y="431"/>
                    </a:lnTo>
                    <a:lnTo>
                      <a:pt x="221" y="477"/>
                    </a:lnTo>
                    <a:lnTo>
                      <a:pt x="194" y="495"/>
                    </a:lnTo>
                    <a:lnTo>
                      <a:pt x="181" y="549"/>
                    </a:lnTo>
                    <a:lnTo>
                      <a:pt x="121" y="641"/>
                    </a:lnTo>
                    <a:lnTo>
                      <a:pt x="87" y="680"/>
                    </a:lnTo>
                    <a:lnTo>
                      <a:pt x="73" y="732"/>
                    </a:lnTo>
                    <a:lnTo>
                      <a:pt x="80" y="778"/>
                    </a:lnTo>
                    <a:lnTo>
                      <a:pt x="102" y="817"/>
                    </a:lnTo>
                    <a:lnTo>
                      <a:pt x="94" y="869"/>
                    </a:lnTo>
                    <a:lnTo>
                      <a:pt x="94" y="894"/>
                    </a:lnTo>
                    <a:lnTo>
                      <a:pt x="133" y="916"/>
                    </a:lnTo>
                    <a:lnTo>
                      <a:pt x="162" y="935"/>
                    </a:lnTo>
                    <a:lnTo>
                      <a:pt x="201" y="949"/>
                    </a:lnTo>
                    <a:lnTo>
                      <a:pt x="249" y="935"/>
                    </a:lnTo>
                    <a:lnTo>
                      <a:pt x="368" y="869"/>
                    </a:lnTo>
                    <a:lnTo>
                      <a:pt x="387" y="8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Freeform 87"/>
              <p:cNvSpPr>
                <a:spLocks noChangeArrowheads="1"/>
              </p:cNvSpPr>
              <p:nvPr/>
            </p:nvSpPr>
            <p:spPr bwMode="auto">
              <a:xfrm>
                <a:off x="3009" y="-5"/>
                <a:ext cx="593" cy="1114"/>
              </a:xfrm>
              <a:custGeom>
                <a:avLst/>
                <a:gdLst>
                  <a:gd name="T0" fmla="*/ 1889 w 508"/>
                  <a:gd name="T1" fmla="*/ 4258 h 949"/>
                  <a:gd name="T2" fmla="*/ 2254 w 508"/>
                  <a:gd name="T3" fmla="*/ 3601 h 949"/>
                  <a:gd name="T4" fmla="*/ 2386 w 508"/>
                  <a:gd name="T5" fmla="*/ 3185 h 949"/>
                  <a:gd name="T6" fmla="*/ 2300 w 508"/>
                  <a:gd name="T7" fmla="*/ 2990 h 949"/>
                  <a:gd name="T8" fmla="*/ 2139 w 508"/>
                  <a:gd name="T9" fmla="*/ 2892 h 949"/>
                  <a:gd name="T10" fmla="*/ 2104 w 508"/>
                  <a:gd name="T11" fmla="*/ 2662 h 949"/>
                  <a:gd name="T12" fmla="*/ 1977 w 508"/>
                  <a:gd name="T13" fmla="*/ 2435 h 949"/>
                  <a:gd name="T14" fmla="*/ 1855 w 508"/>
                  <a:gd name="T15" fmla="*/ 2206 h 949"/>
                  <a:gd name="T16" fmla="*/ 1818 w 508"/>
                  <a:gd name="T17" fmla="*/ 1778 h 949"/>
                  <a:gd name="T18" fmla="*/ 1694 w 508"/>
                  <a:gd name="T19" fmla="*/ 1625 h 949"/>
                  <a:gd name="T20" fmla="*/ 1606 w 508"/>
                  <a:gd name="T21" fmla="*/ 1323 h 949"/>
                  <a:gd name="T22" fmla="*/ 1635 w 508"/>
                  <a:gd name="T23" fmla="*/ 966 h 949"/>
                  <a:gd name="T24" fmla="*/ 1483 w 508"/>
                  <a:gd name="T25" fmla="*/ 817 h 949"/>
                  <a:gd name="T26" fmla="*/ 1320 w 508"/>
                  <a:gd name="T27" fmla="*/ 605 h 949"/>
                  <a:gd name="T28" fmla="*/ 1386 w 508"/>
                  <a:gd name="T29" fmla="*/ 419 h 949"/>
                  <a:gd name="T30" fmla="*/ 1386 w 508"/>
                  <a:gd name="T31" fmla="*/ 249 h 949"/>
                  <a:gd name="T32" fmla="*/ 1255 w 508"/>
                  <a:gd name="T33" fmla="*/ 89 h 949"/>
                  <a:gd name="T34" fmla="*/ 1130 w 508"/>
                  <a:gd name="T35" fmla="*/ 0 h 949"/>
                  <a:gd name="T36" fmla="*/ 983 w 508"/>
                  <a:gd name="T37" fmla="*/ 89 h 949"/>
                  <a:gd name="T38" fmla="*/ 817 w 508"/>
                  <a:gd name="T39" fmla="*/ 222 h 949"/>
                  <a:gd name="T40" fmla="*/ 817 w 508"/>
                  <a:gd name="T41" fmla="*/ 544 h 949"/>
                  <a:gd name="T42" fmla="*/ 621 w 508"/>
                  <a:gd name="T43" fmla="*/ 681 h 949"/>
                  <a:gd name="T44" fmla="*/ 502 w 508"/>
                  <a:gd name="T45" fmla="*/ 708 h 949"/>
                  <a:gd name="T46" fmla="*/ 342 w 508"/>
                  <a:gd name="T47" fmla="*/ 708 h 949"/>
                  <a:gd name="T48" fmla="*/ 259 w 508"/>
                  <a:gd name="T49" fmla="*/ 605 h 949"/>
                  <a:gd name="T50" fmla="*/ 103 w 508"/>
                  <a:gd name="T51" fmla="*/ 484 h 949"/>
                  <a:gd name="T52" fmla="*/ 0 w 508"/>
                  <a:gd name="T53" fmla="*/ 605 h 949"/>
                  <a:gd name="T54" fmla="*/ 342 w 508"/>
                  <a:gd name="T55" fmla="*/ 875 h 949"/>
                  <a:gd name="T56" fmla="*/ 502 w 508"/>
                  <a:gd name="T57" fmla="*/ 998 h 949"/>
                  <a:gd name="T58" fmla="*/ 570 w 508"/>
                  <a:gd name="T59" fmla="*/ 1429 h 949"/>
                  <a:gd name="T60" fmla="*/ 655 w 508"/>
                  <a:gd name="T61" fmla="*/ 1625 h 949"/>
                  <a:gd name="T62" fmla="*/ 695 w 508"/>
                  <a:gd name="T63" fmla="*/ 1946 h 949"/>
                  <a:gd name="T64" fmla="*/ 817 w 508"/>
                  <a:gd name="T65" fmla="*/ 2006 h 949"/>
                  <a:gd name="T66" fmla="*/ 1039 w 508"/>
                  <a:gd name="T67" fmla="*/ 2369 h 949"/>
                  <a:gd name="T68" fmla="*/ 846 w 508"/>
                  <a:gd name="T69" fmla="*/ 2723 h 949"/>
                  <a:gd name="T70" fmla="*/ 410 w 508"/>
                  <a:gd name="T71" fmla="*/ 3376 h 949"/>
                  <a:gd name="T72" fmla="*/ 375 w 508"/>
                  <a:gd name="T73" fmla="*/ 3864 h 949"/>
                  <a:gd name="T74" fmla="*/ 440 w 508"/>
                  <a:gd name="T75" fmla="*/ 4316 h 949"/>
                  <a:gd name="T76" fmla="*/ 621 w 508"/>
                  <a:gd name="T77" fmla="*/ 4548 h 949"/>
                  <a:gd name="T78" fmla="*/ 947 w 508"/>
                  <a:gd name="T79" fmla="*/ 4715 h 949"/>
                  <a:gd name="T80" fmla="*/ 1731 w 508"/>
                  <a:gd name="T81" fmla="*/ 4316 h 9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949"/>
                  <a:gd name="T125" fmla="*/ 508 w 508"/>
                  <a:gd name="T126" fmla="*/ 949 h 9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949">
                    <a:moveTo>
                      <a:pt x="387" y="869"/>
                    </a:moveTo>
                    <a:lnTo>
                      <a:pt x="402" y="857"/>
                    </a:lnTo>
                    <a:lnTo>
                      <a:pt x="455" y="771"/>
                    </a:lnTo>
                    <a:lnTo>
                      <a:pt x="480" y="725"/>
                    </a:lnTo>
                    <a:lnTo>
                      <a:pt x="502" y="675"/>
                    </a:lnTo>
                    <a:lnTo>
                      <a:pt x="508" y="641"/>
                    </a:lnTo>
                    <a:lnTo>
                      <a:pt x="502" y="609"/>
                    </a:lnTo>
                    <a:lnTo>
                      <a:pt x="489" y="602"/>
                    </a:lnTo>
                    <a:lnTo>
                      <a:pt x="475" y="587"/>
                    </a:lnTo>
                    <a:lnTo>
                      <a:pt x="455" y="582"/>
                    </a:lnTo>
                    <a:lnTo>
                      <a:pt x="443" y="561"/>
                    </a:lnTo>
                    <a:lnTo>
                      <a:pt x="448" y="536"/>
                    </a:lnTo>
                    <a:lnTo>
                      <a:pt x="443" y="502"/>
                    </a:lnTo>
                    <a:lnTo>
                      <a:pt x="421" y="490"/>
                    </a:lnTo>
                    <a:lnTo>
                      <a:pt x="414" y="465"/>
                    </a:lnTo>
                    <a:lnTo>
                      <a:pt x="395" y="444"/>
                    </a:lnTo>
                    <a:lnTo>
                      <a:pt x="387" y="417"/>
                    </a:lnTo>
                    <a:lnTo>
                      <a:pt x="387" y="358"/>
                    </a:lnTo>
                    <a:lnTo>
                      <a:pt x="375" y="340"/>
                    </a:lnTo>
                    <a:lnTo>
                      <a:pt x="361" y="326"/>
                    </a:lnTo>
                    <a:lnTo>
                      <a:pt x="349" y="301"/>
                    </a:lnTo>
                    <a:lnTo>
                      <a:pt x="342" y="267"/>
                    </a:lnTo>
                    <a:lnTo>
                      <a:pt x="349" y="235"/>
                    </a:lnTo>
                    <a:lnTo>
                      <a:pt x="349" y="194"/>
                    </a:lnTo>
                    <a:lnTo>
                      <a:pt x="327" y="176"/>
                    </a:lnTo>
                    <a:lnTo>
                      <a:pt x="315" y="164"/>
                    </a:lnTo>
                    <a:lnTo>
                      <a:pt x="288" y="157"/>
                    </a:lnTo>
                    <a:lnTo>
                      <a:pt x="281" y="123"/>
                    </a:lnTo>
                    <a:lnTo>
                      <a:pt x="281" y="98"/>
                    </a:lnTo>
                    <a:lnTo>
                      <a:pt x="295" y="84"/>
                    </a:lnTo>
                    <a:lnTo>
                      <a:pt x="281" y="66"/>
                    </a:lnTo>
                    <a:lnTo>
                      <a:pt x="295" y="50"/>
                    </a:lnTo>
                    <a:lnTo>
                      <a:pt x="281" y="25"/>
                    </a:lnTo>
                    <a:lnTo>
                      <a:pt x="267" y="18"/>
                    </a:lnTo>
                    <a:lnTo>
                      <a:pt x="261" y="11"/>
                    </a:lnTo>
                    <a:lnTo>
                      <a:pt x="240" y="0"/>
                    </a:lnTo>
                    <a:lnTo>
                      <a:pt x="227" y="0"/>
                    </a:lnTo>
                    <a:lnTo>
                      <a:pt x="208" y="18"/>
                    </a:lnTo>
                    <a:lnTo>
                      <a:pt x="181" y="25"/>
                    </a:lnTo>
                    <a:lnTo>
                      <a:pt x="174" y="44"/>
                    </a:lnTo>
                    <a:lnTo>
                      <a:pt x="174" y="77"/>
                    </a:lnTo>
                    <a:lnTo>
                      <a:pt x="174" y="110"/>
                    </a:lnTo>
                    <a:lnTo>
                      <a:pt x="155" y="137"/>
                    </a:lnTo>
                    <a:lnTo>
                      <a:pt x="133" y="137"/>
                    </a:lnTo>
                    <a:lnTo>
                      <a:pt x="121" y="128"/>
                    </a:lnTo>
                    <a:lnTo>
                      <a:pt x="107" y="143"/>
                    </a:lnTo>
                    <a:lnTo>
                      <a:pt x="94" y="150"/>
                    </a:lnTo>
                    <a:lnTo>
                      <a:pt x="73" y="143"/>
                    </a:lnTo>
                    <a:lnTo>
                      <a:pt x="61" y="143"/>
                    </a:lnTo>
                    <a:lnTo>
                      <a:pt x="55" y="123"/>
                    </a:lnTo>
                    <a:lnTo>
                      <a:pt x="34" y="103"/>
                    </a:lnTo>
                    <a:lnTo>
                      <a:pt x="21" y="98"/>
                    </a:lnTo>
                    <a:lnTo>
                      <a:pt x="9" y="116"/>
                    </a:lnTo>
                    <a:lnTo>
                      <a:pt x="0" y="123"/>
                    </a:lnTo>
                    <a:lnTo>
                      <a:pt x="55" y="169"/>
                    </a:lnTo>
                    <a:lnTo>
                      <a:pt x="73" y="176"/>
                    </a:lnTo>
                    <a:lnTo>
                      <a:pt x="87" y="182"/>
                    </a:lnTo>
                    <a:lnTo>
                      <a:pt x="107" y="201"/>
                    </a:lnTo>
                    <a:lnTo>
                      <a:pt x="114" y="228"/>
                    </a:lnTo>
                    <a:lnTo>
                      <a:pt x="121" y="287"/>
                    </a:lnTo>
                    <a:lnTo>
                      <a:pt x="128" y="307"/>
                    </a:lnTo>
                    <a:lnTo>
                      <a:pt x="140" y="326"/>
                    </a:lnTo>
                    <a:lnTo>
                      <a:pt x="140" y="351"/>
                    </a:lnTo>
                    <a:lnTo>
                      <a:pt x="147" y="392"/>
                    </a:lnTo>
                    <a:lnTo>
                      <a:pt x="155" y="399"/>
                    </a:lnTo>
                    <a:lnTo>
                      <a:pt x="174" y="404"/>
                    </a:lnTo>
                    <a:lnTo>
                      <a:pt x="215" y="431"/>
                    </a:lnTo>
                    <a:lnTo>
                      <a:pt x="221" y="477"/>
                    </a:lnTo>
                    <a:lnTo>
                      <a:pt x="194" y="495"/>
                    </a:lnTo>
                    <a:lnTo>
                      <a:pt x="181" y="549"/>
                    </a:lnTo>
                    <a:lnTo>
                      <a:pt x="121" y="641"/>
                    </a:lnTo>
                    <a:lnTo>
                      <a:pt x="87" y="680"/>
                    </a:lnTo>
                    <a:lnTo>
                      <a:pt x="73" y="732"/>
                    </a:lnTo>
                    <a:lnTo>
                      <a:pt x="80" y="778"/>
                    </a:lnTo>
                    <a:lnTo>
                      <a:pt x="102" y="817"/>
                    </a:lnTo>
                    <a:lnTo>
                      <a:pt x="94" y="869"/>
                    </a:lnTo>
                    <a:lnTo>
                      <a:pt x="94" y="894"/>
                    </a:lnTo>
                    <a:lnTo>
                      <a:pt x="133" y="916"/>
                    </a:lnTo>
                    <a:lnTo>
                      <a:pt x="162" y="935"/>
                    </a:lnTo>
                    <a:lnTo>
                      <a:pt x="201" y="949"/>
                    </a:lnTo>
                    <a:lnTo>
                      <a:pt x="249" y="935"/>
                    </a:lnTo>
                    <a:lnTo>
                      <a:pt x="368" y="869"/>
                    </a:lnTo>
                    <a:lnTo>
                      <a:pt x="387" y="869"/>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Freeform 88"/>
              <p:cNvSpPr>
                <a:spLocks noChangeArrowheads="1"/>
              </p:cNvSpPr>
              <p:nvPr/>
            </p:nvSpPr>
            <p:spPr bwMode="auto">
              <a:xfrm>
                <a:off x="4396" y="3546"/>
                <a:ext cx="186" cy="146"/>
              </a:xfrm>
              <a:custGeom>
                <a:avLst/>
                <a:gdLst>
                  <a:gd name="T0" fmla="*/ 0 w 160"/>
                  <a:gd name="T1" fmla="*/ 509 h 124"/>
                  <a:gd name="T2" fmla="*/ 102 w 160"/>
                  <a:gd name="T3" fmla="*/ 636 h 124"/>
                  <a:gd name="T4" fmla="*/ 301 w 160"/>
                  <a:gd name="T5" fmla="*/ 599 h 124"/>
                  <a:gd name="T6" fmla="*/ 481 w 160"/>
                  <a:gd name="T7" fmla="*/ 509 h 124"/>
                  <a:gd name="T8" fmla="*/ 515 w 160"/>
                  <a:gd name="T9" fmla="*/ 399 h 124"/>
                  <a:gd name="T10" fmla="*/ 666 w 160"/>
                  <a:gd name="T11" fmla="*/ 334 h 124"/>
                  <a:gd name="T12" fmla="*/ 580 w 160"/>
                  <a:gd name="T13" fmla="*/ 227 h 124"/>
                  <a:gd name="T14" fmla="*/ 718 w 160"/>
                  <a:gd name="T15" fmla="*/ 0 h 124"/>
                  <a:gd name="T16" fmla="*/ 550 w 160"/>
                  <a:gd name="T17" fmla="*/ 139 h 124"/>
                  <a:gd name="T18" fmla="*/ 394 w 160"/>
                  <a:gd name="T19" fmla="*/ 227 h 124"/>
                  <a:gd name="T20" fmla="*/ 244 w 160"/>
                  <a:gd name="T21" fmla="*/ 312 h 124"/>
                  <a:gd name="T22" fmla="*/ 186 w 160"/>
                  <a:gd name="T23" fmla="*/ 399 h 124"/>
                  <a:gd name="T24" fmla="*/ 0 w 160"/>
                  <a:gd name="T25" fmla="*/ 509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0"/>
                  <a:gd name="T40" fmla="*/ 0 h 124"/>
                  <a:gd name="T41" fmla="*/ 160 w 160"/>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0" h="124">
                    <a:moveTo>
                      <a:pt x="0" y="99"/>
                    </a:moveTo>
                    <a:lnTo>
                      <a:pt x="22" y="124"/>
                    </a:lnTo>
                    <a:lnTo>
                      <a:pt x="66" y="117"/>
                    </a:lnTo>
                    <a:lnTo>
                      <a:pt x="107" y="99"/>
                    </a:lnTo>
                    <a:lnTo>
                      <a:pt x="114" y="78"/>
                    </a:lnTo>
                    <a:lnTo>
                      <a:pt x="148" y="65"/>
                    </a:lnTo>
                    <a:lnTo>
                      <a:pt x="129" y="44"/>
                    </a:lnTo>
                    <a:lnTo>
                      <a:pt x="160" y="0"/>
                    </a:lnTo>
                    <a:lnTo>
                      <a:pt x="122" y="26"/>
                    </a:lnTo>
                    <a:lnTo>
                      <a:pt x="88" y="44"/>
                    </a:lnTo>
                    <a:lnTo>
                      <a:pt x="54" y="60"/>
                    </a:lnTo>
                    <a:lnTo>
                      <a:pt x="41" y="78"/>
                    </a:lnTo>
                    <a:lnTo>
                      <a:pt x="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Freeform 89"/>
              <p:cNvSpPr>
                <a:spLocks noChangeArrowheads="1"/>
              </p:cNvSpPr>
              <p:nvPr/>
            </p:nvSpPr>
            <p:spPr bwMode="auto">
              <a:xfrm>
                <a:off x="4396" y="3546"/>
                <a:ext cx="186" cy="146"/>
              </a:xfrm>
              <a:custGeom>
                <a:avLst/>
                <a:gdLst>
                  <a:gd name="T0" fmla="*/ 0 w 160"/>
                  <a:gd name="T1" fmla="*/ 509 h 124"/>
                  <a:gd name="T2" fmla="*/ 102 w 160"/>
                  <a:gd name="T3" fmla="*/ 636 h 124"/>
                  <a:gd name="T4" fmla="*/ 301 w 160"/>
                  <a:gd name="T5" fmla="*/ 599 h 124"/>
                  <a:gd name="T6" fmla="*/ 481 w 160"/>
                  <a:gd name="T7" fmla="*/ 509 h 124"/>
                  <a:gd name="T8" fmla="*/ 515 w 160"/>
                  <a:gd name="T9" fmla="*/ 399 h 124"/>
                  <a:gd name="T10" fmla="*/ 666 w 160"/>
                  <a:gd name="T11" fmla="*/ 334 h 124"/>
                  <a:gd name="T12" fmla="*/ 580 w 160"/>
                  <a:gd name="T13" fmla="*/ 227 h 124"/>
                  <a:gd name="T14" fmla="*/ 718 w 160"/>
                  <a:gd name="T15" fmla="*/ 0 h 124"/>
                  <a:gd name="T16" fmla="*/ 550 w 160"/>
                  <a:gd name="T17" fmla="*/ 139 h 124"/>
                  <a:gd name="T18" fmla="*/ 394 w 160"/>
                  <a:gd name="T19" fmla="*/ 227 h 124"/>
                  <a:gd name="T20" fmla="*/ 244 w 160"/>
                  <a:gd name="T21" fmla="*/ 312 h 124"/>
                  <a:gd name="T22" fmla="*/ 186 w 160"/>
                  <a:gd name="T23" fmla="*/ 399 h 124"/>
                  <a:gd name="T24" fmla="*/ 0 w 160"/>
                  <a:gd name="T25" fmla="*/ 509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0"/>
                  <a:gd name="T40" fmla="*/ 0 h 124"/>
                  <a:gd name="T41" fmla="*/ 160 w 160"/>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0" h="124">
                    <a:moveTo>
                      <a:pt x="0" y="99"/>
                    </a:moveTo>
                    <a:lnTo>
                      <a:pt x="22" y="124"/>
                    </a:lnTo>
                    <a:lnTo>
                      <a:pt x="66" y="117"/>
                    </a:lnTo>
                    <a:lnTo>
                      <a:pt x="107" y="99"/>
                    </a:lnTo>
                    <a:lnTo>
                      <a:pt x="114" y="78"/>
                    </a:lnTo>
                    <a:lnTo>
                      <a:pt x="148" y="65"/>
                    </a:lnTo>
                    <a:lnTo>
                      <a:pt x="129" y="44"/>
                    </a:lnTo>
                    <a:lnTo>
                      <a:pt x="160" y="0"/>
                    </a:lnTo>
                    <a:lnTo>
                      <a:pt x="122" y="26"/>
                    </a:lnTo>
                    <a:lnTo>
                      <a:pt x="88" y="44"/>
                    </a:lnTo>
                    <a:lnTo>
                      <a:pt x="54" y="60"/>
                    </a:lnTo>
                    <a:lnTo>
                      <a:pt x="41" y="78"/>
                    </a:lnTo>
                    <a:lnTo>
                      <a:pt x="0" y="99"/>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Freeform 90"/>
              <p:cNvSpPr>
                <a:spLocks noChangeArrowheads="1"/>
              </p:cNvSpPr>
              <p:nvPr/>
            </p:nvSpPr>
            <p:spPr bwMode="auto">
              <a:xfrm>
                <a:off x="3073" y="1632"/>
                <a:ext cx="200" cy="107"/>
              </a:xfrm>
              <a:custGeom>
                <a:avLst/>
                <a:gdLst>
                  <a:gd name="T0" fmla="*/ 269 w 172"/>
                  <a:gd name="T1" fmla="*/ 0 h 91"/>
                  <a:gd name="T2" fmla="*/ 269 w 172"/>
                  <a:gd name="T3" fmla="*/ 65 h 91"/>
                  <a:gd name="T4" fmla="*/ 80 w 172"/>
                  <a:gd name="T5" fmla="*/ 194 h 91"/>
                  <a:gd name="T6" fmla="*/ 0 w 172"/>
                  <a:gd name="T7" fmla="*/ 423 h 91"/>
                  <a:gd name="T8" fmla="*/ 330 w 172"/>
                  <a:gd name="T9" fmla="*/ 461 h 91"/>
                  <a:gd name="T10" fmla="*/ 572 w 172"/>
                  <a:gd name="T11" fmla="*/ 423 h 91"/>
                  <a:gd name="T12" fmla="*/ 779 w 172"/>
                  <a:gd name="T13" fmla="*/ 368 h 91"/>
                  <a:gd name="T14" fmla="*/ 745 w 172"/>
                  <a:gd name="T15" fmla="*/ 335 h 91"/>
                  <a:gd name="T16" fmla="*/ 745 w 172"/>
                  <a:gd name="T17" fmla="*/ 252 h 91"/>
                  <a:gd name="T18" fmla="*/ 779 w 172"/>
                  <a:gd name="T19" fmla="*/ 194 h 91"/>
                  <a:gd name="T20" fmla="*/ 722 w 172"/>
                  <a:gd name="T21" fmla="*/ 65 h 91"/>
                  <a:gd name="T22" fmla="*/ 694 w 172"/>
                  <a:gd name="T23" fmla="*/ 65 h 91"/>
                  <a:gd name="T24" fmla="*/ 597 w 172"/>
                  <a:gd name="T25" fmla="*/ 65 h 91"/>
                  <a:gd name="T26" fmla="*/ 534 w 172"/>
                  <a:gd name="T27" fmla="*/ 65 h 91"/>
                  <a:gd name="T28" fmla="*/ 453 w 172"/>
                  <a:gd name="T29" fmla="*/ 29 h 91"/>
                  <a:gd name="T30" fmla="*/ 414 w 172"/>
                  <a:gd name="T31" fmla="*/ 0 h 91"/>
                  <a:gd name="T32" fmla="*/ 269 w 172"/>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91"/>
                  <a:gd name="T53" fmla="*/ 172 w 172"/>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91">
                    <a:moveTo>
                      <a:pt x="59" y="0"/>
                    </a:moveTo>
                    <a:lnTo>
                      <a:pt x="59" y="13"/>
                    </a:lnTo>
                    <a:lnTo>
                      <a:pt x="18" y="38"/>
                    </a:lnTo>
                    <a:lnTo>
                      <a:pt x="0" y="84"/>
                    </a:lnTo>
                    <a:lnTo>
                      <a:pt x="73" y="91"/>
                    </a:lnTo>
                    <a:lnTo>
                      <a:pt x="126" y="84"/>
                    </a:lnTo>
                    <a:lnTo>
                      <a:pt x="172" y="72"/>
                    </a:lnTo>
                    <a:lnTo>
                      <a:pt x="166" y="66"/>
                    </a:lnTo>
                    <a:lnTo>
                      <a:pt x="166" y="50"/>
                    </a:lnTo>
                    <a:lnTo>
                      <a:pt x="172" y="38"/>
                    </a:lnTo>
                    <a:lnTo>
                      <a:pt x="160" y="13"/>
                    </a:lnTo>
                    <a:lnTo>
                      <a:pt x="153" y="13"/>
                    </a:lnTo>
                    <a:lnTo>
                      <a:pt x="132" y="13"/>
                    </a:lnTo>
                    <a:lnTo>
                      <a:pt x="119" y="13"/>
                    </a:lnTo>
                    <a:lnTo>
                      <a:pt x="100" y="6"/>
                    </a:lnTo>
                    <a:lnTo>
                      <a:pt x="92" y="0"/>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Freeform 91"/>
              <p:cNvSpPr>
                <a:spLocks noChangeArrowheads="1"/>
              </p:cNvSpPr>
              <p:nvPr/>
            </p:nvSpPr>
            <p:spPr bwMode="auto">
              <a:xfrm>
                <a:off x="3073" y="1632"/>
                <a:ext cx="200" cy="107"/>
              </a:xfrm>
              <a:custGeom>
                <a:avLst/>
                <a:gdLst>
                  <a:gd name="T0" fmla="*/ 269 w 172"/>
                  <a:gd name="T1" fmla="*/ 0 h 91"/>
                  <a:gd name="T2" fmla="*/ 269 w 172"/>
                  <a:gd name="T3" fmla="*/ 65 h 91"/>
                  <a:gd name="T4" fmla="*/ 80 w 172"/>
                  <a:gd name="T5" fmla="*/ 194 h 91"/>
                  <a:gd name="T6" fmla="*/ 0 w 172"/>
                  <a:gd name="T7" fmla="*/ 423 h 91"/>
                  <a:gd name="T8" fmla="*/ 330 w 172"/>
                  <a:gd name="T9" fmla="*/ 461 h 91"/>
                  <a:gd name="T10" fmla="*/ 572 w 172"/>
                  <a:gd name="T11" fmla="*/ 423 h 91"/>
                  <a:gd name="T12" fmla="*/ 779 w 172"/>
                  <a:gd name="T13" fmla="*/ 368 h 91"/>
                  <a:gd name="T14" fmla="*/ 745 w 172"/>
                  <a:gd name="T15" fmla="*/ 335 h 91"/>
                  <a:gd name="T16" fmla="*/ 745 w 172"/>
                  <a:gd name="T17" fmla="*/ 252 h 91"/>
                  <a:gd name="T18" fmla="*/ 779 w 172"/>
                  <a:gd name="T19" fmla="*/ 194 h 91"/>
                  <a:gd name="T20" fmla="*/ 722 w 172"/>
                  <a:gd name="T21" fmla="*/ 65 h 91"/>
                  <a:gd name="T22" fmla="*/ 694 w 172"/>
                  <a:gd name="T23" fmla="*/ 65 h 91"/>
                  <a:gd name="T24" fmla="*/ 597 w 172"/>
                  <a:gd name="T25" fmla="*/ 65 h 91"/>
                  <a:gd name="T26" fmla="*/ 534 w 172"/>
                  <a:gd name="T27" fmla="*/ 65 h 91"/>
                  <a:gd name="T28" fmla="*/ 453 w 172"/>
                  <a:gd name="T29" fmla="*/ 29 h 91"/>
                  <a:gd name="T30" fmla="*/ 414 w 172"/>
                  <a:gd name="T31" fmla="*/ 0 h 91"/>
                  <a:gd name="T32" fmla="*/ 269 w 172"/>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91"/>
                  <a:gd name="T53" fmla="*/ 172 w 172"/>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91">
                    <a:moveTo>
                      <a:pt x="59" y="0"/>
                    </a:moveTo>
                    <a:lnTo>
                      <a:pt x="59" y="13"/>
                    </a:lnTo>
                    <a:lnTo>
                      <a:pt x="18" y="38"/>
                    </a:lnTo>
                    <a:lnTo>
                      <a:pt x="0" y="84"/>
                    </a:lnTo>
                    <a:lnTo>
                      <a:pt x="73" y="91"/>
                    </a:lnTo>
                    <a:lnTo>
                      <a:pt x="126" y="84"/>
                    </a:lnTo>
                    <a:lnTo>
                      <a:pt x="172" y="72"/>
                    </a:lnTo>
                    <a:lnTo>
                      <a:pt x="166" y="66"/>
                    </a:lnTo>
                    <a:lnTo>
                      <a:pt x="166" y="50"/>
                    </a:lnTo>
                    <a:lnTo>
                      <a:pt x="172" y="38"/>
                    </a:lnTo>
                    <a:lnTo>
                      <a:pt x="160" y="13"/>
                    </a:lnTo>
                    <a:lnTo>
                      <a:pt x="153" y="13"/>
                    </a:lnTo>
                    <a:lnTo>
                      <a:pt x="132" y="13"/>
                    </a:lnTo>
                    <a:lnTo>
                      <a:pt x="119" y="13"/>
                    </a:lnTo>
                    <a:lnTo>
                      <a:pt x="100" y="6"/>
                    </a:lnTo>
                    <a:lnTo>
                      <a:pt x="92" y="0"/>
                    </a:lnTo>
                    <a:lnTo>
                      <a:pt x="59" y="0"/>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Freeform 92"/>
              <p:cNvSpPr>
                <a:spLocks noChangeArrowheads="1"/>
              </p:cNvSpPr>
              <p:nvPr/>
            </p:nvSpPr>
            <p:spPr bwMode="auto">
              <a:xfrm>
                <a:off x="3142" y="1323"/>
                <a:ext cx="453" cy="247"/>
              </a:xfrm>
              <a:custGeom>
                <a:avLst/>
                <a:gdLst>
                  <a:gd name="T0" fmla="*/ 1479 w 388"/>
                  <a:gd name="T1" fmla="*/ 1063 h 210"/>
                  <a:gd name="T2" fmla="*/ 1507 w 388"/>
                  <a:gd name="T3" fmla="*/ 1063 h 210"/>
                  <a:gd name="T4" fmla="*/ 1546 w 388"/>
                  <a:gd name="T5" fmla="*/ 959 h 210"/>
                  <a:gd name="T6" fmla="*/ 1635 w 388"/>
                  <a:gd name="T7" fmla="*/ 959 h 210"/>
                  <a:gd name="T8" fmla="*/ 1663 w 388"/>
                  <a:gd name="T9" fmla="*/ 959 h 210"/>
                  <a:gd name="T10" fmla="*/ 1698 w 388"/>
                  <a:gd name="T11" fmla="*/ 867 h 210"/>
                  <a:gd name="T12" fmla="*/ 1723 w 388"/>
                  <a:gd name="T13" fmla="*/ 802 h 210"/>
                  <a:gd name="T14" fmla="*/ 1828 w 388"/>
                  <a:gd name="T15" fmla="*/ 728 h 210"/>
                  <a:gd name="T16" fmla="*/ 1798 w 388"/>
                  <a:gd name="T17" fmla="*/ 637 h 210"/>
                  <a:gd name="T18" fmla="*/ 1765 w 388"/>
                  <a:gd name="T19" fmla="*/ 566 h 210"/>
                  <a:gd name="T20" fmla="*/ 1663 w 388"/>
                  <a:gd name="T21" fmla="*/ 470 h 210"/>
                  <a:gd name="T22" fmla="*/ 1663 w 388"/>
                  <a:gd name="T23" fmla="*/ 438 h 210"/>
                  <a:gd name="T24" fmla="*/ 1605 w 388"/>
                  <a:gd name="T25" fmla="*/ 438 h 210"/>
                  <a:gd name="T26" fmla="*/ 1605 w 388"/>
                  <a:gd name="T27" fmla="*/ 268 h 210"/>
                  <a:gd name="T28" fmla="*/ 1605 w 388"/>
                  <a:gd name="T29" fmla="*/ 233 h 210"/>
                  <a:gd name="T30" fmla="*/ 1546 w 388"/>
                  <a:gd name="T31" fmla="*/ 198 h 210"/>
                  <a:gd name="T32" fmla="*/ 1507 w 388"/>
                  <a:gd name="T33" fmla="*/ 140 h 210"/>
                  <a:gd name="T34" fmla="*/ 1413 w 388"/>
                  <a:gd name="T35" fmla="*/ 140 h 210"/>
                  <a:gd name="T36" fmla="*/ 1284 w 388"/>
                  <a:gd name="T37" fmla="*/ 172 h 210"/>
                  <a:gd name="T38" fmla="*/ 1197 w 388"/>
                  <a:gd name="T39" fmla="*/ 105 h 210"/>
                  <a:gd name="T40" fmla="*/ 1162 w 388"/>
                  <a:gd name="T41" fmla="*/ 68 h 210"/>
                  <a:gd name="T42" fmla="*/ 1074 w 388"/>
                  <a:gd name="T43" fmla="*/ 47 h 210"/>
                  <a:gd name="T44" fmla="*/ 1036 w 388"/>
                  <a:gd name="T45" fmla="*/ 0 h 210"/>
                  <a:gd name="T46" fmla="*/ 947 w 388"/>
                  <a:gd name="T47" fmla="*/ 0 h 210"/>
                  <a:gd name="T48" fmla="*/ 849 w 388"/>
                  <a:gd name="T49" fmla="*/ 47 h 210"/>
                  <a:gd name="T50" fmla="*/ 788 w 388"/>
                  <a:gd name="T51" fmla="*/ 105 h 210"/>
                  <a:gd name="T52" fmla="*/ 754 w 388"/>
                  <a:gd name="T53" fmla="*/ 105 h 210"/>
                  <a:gd name="T54" fmla="*/ 754 w 388"/>
                  <a:gd name="T55" fmla="*/ 329 h 210"/>
                  <a:gd name="T56" fmla="*/ 670 w 388"/>
                  <a:gd name="T57" fmla="*/ 470 h 210"/>
                  <a:gd name="T58" fmla="*/ 502 w 388"/>
                  <a:gd name="T59" fmla="*/ 438 h 210"/>
                  <a:gd name="T60" fmla="*/ 410 w 388"/>
                  <a:gd name="T61" fmla="*/ 306 h 210"/>
                  <a:gd name="T62" fmla="*/ 285 w 388"/>
                  <a:gd name="T63" fmla="*/ 198 h 210"/>
                  <a:gd name="T64" fmla="*/ 121 w 388"/>
                  <a:gd name="T65" fmla="*/ 268 h 210"/>
                  <a:gd name="T66" fmla="*/ 65 w 388"/>
                  <a:gd name="T67" fmla="*/ 496 h 210"/>
                  <a:gd name="T68" fmla="*/ 0 w 388"/>
                  <a:gd name="T69" fmla="*/ 665 h 210"/>
                  <a:gd name="T70" fmla="*/ 0 w 388"/>
                  <a:gd name="T71" fmla="*/ 935 h 210"/>
                  <a:gd name="T72" fmla="*/ 34 w 388"/>
                  <a:gd name="T73" fmla="*/ 1032 h 210"/>
                  <a:gd name="T74" fmla="*/ 65 w 388"/>
                  <a:gd name="T75" fmla="*/ 1032 h 210"/>
                  <a:gd name="T76" fmla="*/ 121 w 388"/>
                  <a:gd name="T77" fmla="*/ 959 h 210"/>
                  <a:gd name="T78" fmla="*/ 285 w 388"/>
                  <a:gd name="T79" fmla="*/ 867 h 210"/>
                  <a:gd name="T80" fmla="*/ 410 w 388"/>
                  <a:gd name="T81" fmla="*/ 830 h 210"/>
                  <a:gd name="T82" fmla="*/ 440 w 388"/>
                  <a:gd name="T83" fmla="*/ 867 h 210"/>
                  <a:gd name="T84" fmla="*/ 502 w 388"/>
                  <a:gd name="T85" fmla="*/ 830 h 210"/>
                  <a:gd name="T86" fmla="*/ 670 w 388"/>
                  <a:gd name="T87" fmla="*/ 830 h 210"/>
                  <a:gd name="T88" fmla="*/ 818 w 388"/>
                  <a:gd name="T89" fmla="*/ 867 h 210"/>
                  <a:gd name="T90" fmla="*/ 884 w 388"/>
                  <a:gd name="T91" fmla="*/ 830 h 210"/>
                  <a:gd name="T92" fmla="*/ 947 w 388"/>
                  <a:gd name="T93" fmla="*/ 765 h 210"/>
                  <a:gd name="T94" fmla="*/ 969 w 388"/>
                  <a:gd name="T95" fmla="*/ 765 h 210"/>
                  <a:gd name="T96" fmla="*/ 1036 w 388"/>
                  <a:gd name="T97" fmla="*/ 867 h 210"/>
                  <a:gd name="T98" fmla="*/ 1162 w 388"/>
                  <a:gd name="T99" fmla="*/ 867 h 210"/>
                  <a:gd name="T100" fmla="*/ 1284 w 388"/>
                  <a:gd name="T101" fmla="*/ 935 h 210"/>
                  <a:gd name="T102" fmla="*/ 1388 w 388"/>
                  <a:gd name="T103" fmla="*/ 1032 h 210"/>
                  <a:gd name="T104" fmla="*/ 1479 w 388"/>
                  <a:gd name="T105" fmla="*/ 1063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8"/>
                  <a:gd name="T160" fmla="*/ 0 h 210"/>
                  <a:gd name="T161" fmla="*/ 388 w 38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8" h="210">
                    <a:moveTo>
                      <a:pt x="314" y="210"/>
                    </a:moveTo>
                    <a:lnTo>
                      <a:pt x="320" y="210"/>
                    </a:lnTo>
                    <a:lnTo>
                      <a:pt x="329" y="190"/>
                    </a:lnTo>
                    <a:lnTo>
                      <a:pt x="348" y="190"/>
                    </a:lnTo>
                    <a:lnTo>
                      <a:pt x="354" y="190"/>
                    </a:lnTo>
                    <a:lnTo>
                      <a:pt x="361" y="171"/>
                    </a:lnTo>
                    <a:lnTo>
                      <a:pt x="366" y="158"/>
                    </a:lnTo>
                    <a:lnTo>
                      <a:pt x="388" y="144"/>
                    </a:lnTo>
                    <a:lnTo>
                      <a:pt x="382" y="126"/>
                    </a:lnTo>
                    <a:lnTo>
                      <a:pt x="375" y="112"/>
                    </a:lnTo>
                    <a:lnTo>
                      <a:pt x="354" y="93"/>
                    </a:lnTo>
                    <a:lnTo>
                      <a:pt x="354" y="87"/>
                    </a:lnTo>
                    <a:lnTo>
                      <a:pt x="341" y="87"/>
                    </a:lnTo>
                    <a:lnTo>
                      <a:pt x="341" y="53"/>
                    </a:lnTo>
                    <a:lnTo>
                      <a:pt x="341" y="46"/>
                    </a:lnTo>
                    <a:lnTo>
                      <a:pt x="329" y="39"/>
                    </a:lnTo>
                    <a:lnTo>
                      <a:pt x="320" y="27"/>
                    </a:lnTo>
                    <a:lnTo>
                      <a:pt x="300" y="27"/>
                    </a:lnTo>
                    <a:lnTo>
                      <a:pt x="273" y="34"/>
                    </a:lnTo>
                    <a:lnTo>
                      <a:pt x="254" y="21"/>
                    </a:lnTo>
                    <a:lnTo>
                      <a:pt x="247" y="14"/>
                    </a:lnTo>
                    <a:lnTo>
                      <a:pt x="228" y="9"/>
                    </a:lnTo>
                    <a:lnTo>
                      <a:pt x="220" y="0"/>
                    </a:lnTo>
                    <a:lnTo>
                      <a:pt x="201" y="0"/>
                    </a:lnTo>
                    <a:lnTo>
                      <a:pt x="181" y="9"/>
                    </a:lnTo>
                    <a:lnTo>
                      <a:pt x="167" y="21"/>
                    </a:lnTo>
                    <a:lnTo>
                      <a:pt x="160" y="21"/>
                    </a:lnTo>
                    <a:lnTo>
                      <a:pt x="160" y="65"/>
                    </a:lnTo>
                    <a:lnTo>
                      <a:pt x="142" y="93"/>
                    </a:lnTo>
                    <a:lnTo>
                      <a:pt x="107" y="87"/>
                    </a:lnTo>
                    <a:lnTo>
                      <a:pt x="87" y="60"/>
                    </a:lnTo>
                    <a:lnTo>
                      <a:pt x="60" y="39"/>
                    </a:lnTo>
                    <a:lnTo>
                      <a:pt x="26" y="53"/>
                    </a:lnTo>
                    <a:lnTo>
                      <a:pt x="14" y="98"/>
                    </a:lnTo>
                    <a:lnTo>
                      <a:pt x="0" y="131"/>
                    </a:lnTo>
                    <a:lnTo>
                      <a:pt x="0" y="185"/>
                    </a:lnTo>
                    <a:lnTo>
                      <a:pt x="7" y="203"/>
                    </a:lnTo>
                    <a:lnTo>
                      <a:pt x="14" y="203"/>
                    </a:lnTo>
                    <a:lnTo>
                      <a:pt x="26" y="190"/>
                    </a:lnTo>
                    <a:lnTo>
                      <a:pt x="60" y="171"/>
                    </a:lnTo>
                    <a:lnTo>
                      <a:pt x="87" y="164"/>
                    </a:lnTo>
                    <a:lnTo>
                      <a:pt x="94" y="171"/>
                    </a:lnTo>
                    <a:lnTo>
                      <a:pt x="107" y="164"/>
                    </a:lnTo>
                    <a:lnTo>
                      <a:pt x="142" y="164"/>
                    </a:lnTo>
                    <a:lnTo>
                      <a:pt x="174" y="171"/>
                    </a:lnTo>
                    <a:lnTo>
                      <a:pt x="188" y="164"/>
                    </a:lnTo>
                    <a:lnTo>
                      <a:pt x="201" y="151"/>
                    </a:lnTo>
                    <a:lnTo>
                      <a:pt x="206" y="151"/>
                    </a:lnTo>
                    <a:lnTo>
                      <a:pt x="220" y="171"/>
                    </a:lnTo>
                    <a:lnTo>
                      <a:pt x="247" y="171"/>
                    </a:lnTo>
                    <a:lnTo>
                      <a:pt x="273" y="185"/>
                    </a:lnTo>
                    <a:lnTo>
                      <a:pt x="295" y="203"/>
                    </a:lnTo>
                    <a:lnTo>
                      <a:pt x="314"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Freeform 93"/>
              <p:cNvSpPr>
                <a:spLocks noChangeArrowheads="1"/>
              </p:cNvSpPr>
              <p:nvPr/>
            </p:nvSpPr>
            <p:spPr bwMode="auto">
              <a:xfrm>
                <a:off x="3142" y="1323"/>
                <a:ext cx="453" cy="247"/>
              </a:xfrm>
              <a:custGeom>
                <a:avLst/>
                <a:gdLst>
                  <a:gd name="T0" fmla="*/ 1479 w 388"/>
                  <a:gd name="T1" fmla="*/ 1063 h 210"/>
                  <a:gd name="T2" fmla="*/ 1507 w 388"/>
                  <a:gd name="T3" fmla="*/ 1063 h 210"/>
                  <a:gd name="T4" fmla="*/ 1546 w 388"/>
                  <a:gd name="T5" fmla="*/ 959 h 210"/>
                  <a:gd name="T6" fmla="*/ 1635 w 388"/>
                  <a:gd name="T7" fmla="*/ 959 h 210"/>
                  <a:gd name="T8" fmla="*/ 1663 w 388"/>
                  <a:gd name="T9" fmla="*/ 959 h 210"/>
                  <a:gd name="T10" fmla="*/ 1698 w 388"/>
                  <a:gd name="T11" fmla="*/ 867 h 210"/>
                  <a:gd name="T12" fmla="*/ 1723 w 388"/>
                  <a:gd name="T13" fmla="*/ 802 h 210"/>
                  <a:gd name="T14" fmla="*/ 1828 w 388"/>
                  <a:gd name="T15" fmla="*/ 728 h 210"/>
                  <a:gd name="T16" fmla="*/ 1798 w 388"/>
                  <a:gd name="T17" fmla="*/ 637 h 210"/>
                  <a:gd name="T18" fmla="*/ 1765 w 388"/>
                  <a:gd name="T19" fmla="*/ 566 h 210"/>
                  <a:gd name="T20" fmla="*/ 1663 w 388"/>
                  <a:gd name="T21" fmla="*/ 470 h 210"/>
                  <a:gd name="T22" fmla="*/ 1663 w 388"/>
                  <a:gd name="T23" fmla="*/ 438 h 210"/>
                  <a:gd name="T24" fmla="*/ 1605 w 388"/>
                  <a:gd name="T25" fmla="*/ 438 h 210"/>
                  <a:gd name="T26" fmla="*/ 1605 w 388"/>
                  <a:gd name="T27" fmla="*/ 268 h 210"/>
                  <a:gd name="T28" fmla="*/ 1605 w 388"/>
                  <a:gd name="T29" fmla="*/ 233 h 210"/>
                  <a:gd name="T30" fmla="*/ 1546 w 388"/>
                  <a:gd name="T31" fmla="*/ 198 h 210"/>
                  <a:gd name="T32" fmla="*/ 1507 w 388"/>
                  <a:gd name="T33" fmla="*/ 140 h 210"/>
                  <a:gd name="T34" fmla="*/ 1413 w 388"/>
                  <a:gd name="T35" fmla="*/ 140 h 210"/>
                  <a:gd name="T36" fmla="*/ 1284 w 388"/>
                  <a:gd name="T37" fmla="*/ 172 h 210"/>
                  <a:gd name="T38" fmla="*/ 1197 w 388"/>
                  <a:gd name="T39" fmla="*/ 105 h 210"/>
                  <a:gd name="T40" fmla="*/ 1162 w 388"/>
                  <a:gd name="T41" fmla="*/ 68 h 210"/>
                  <a:gd name="T42" fmla="*/ 1074 w 388"/>
                  <a:gd name="T43" fmla="*/ 47 h 210"/>
                  <a:gd name="T44" fmla="*/ 1036 w 388"/>
                  <a:gd name="T45" fmla="*/ 0 h 210"/>
                  <a:gd name="T46" fmla="*/ 947 w 388"/>
                  <a:gd name="T47" fmla="*/ 0 h 210"/>
                  <a:gd name="T48" fmla="*/ 849 w 388"/>
                  <a:gd name="T49" fmla="*/ 47 h 210"/>
                  <a:gd name="T50" fmla="*/ 788 w 388"/>
                  <a:gd name="T51" fmla="*/ 105 h 210"/>
                  <a:gd name="T52" fmla="*/ 754 w 388"/>
                  <a:gd name="T53" fmla="*/ 105 h 210"/>
                  <a:gd name="T54" fmla="*/ 754 w 388"/>
                  <a:gd name="T55" fmla="*/ 329 h 210"/>
                  <a:gd name="T56" fmla="*/ 670 w 388"/>
                  <a:gd name="T57" fmla="*/ 470 h 210"/>
                  <a:gd name="T58" fmla="*/ 502 w 388"/>
                  <a:gd name="T59" fmla="*/ 438 h 210"/>
                  <a:gd name="T60" fmla="*/ 410 w 388"/>
                  <a:gd name="T61" fmla="*/ 306 h 210"/>
                  <a:gd name="T62" fmla="*/ 285 w 388"/>
                  <a:gd name="T63" fmla="*/ 198 h 210"/>
                  <a:gd name="T64" fmla="*/ 121 w 388"/>
                  <a:gd name="T65" fmla="*/ 268 h 210"/>
                  <a:gd name="T66" fmla="*/ 65 w 388"/>
                  <a:gd name="T67" fmla="*/ 496 h 210"/>
                  <a:gd name="T68" fmla="*/ 0 w 388"/>
                  <a:gd name="T69" fmla="*/ 665 h 210"/>
                  <a:gd name="T70" fmla="*/ 0 w 388"/>
                  <a:gd name="T71" fmla="*/ 935 h 210"/>
                  <a:gd name="T72" fmla="*/ 34 w 388"/>
                  <a:gd name="T73" fmla="*/ 1032 h 210"/>
                  <a:gd name="T74" fmla="*/ 65 w 388"/>
                  <a:gd name="T75" fmla="*/ 1032 h 210"/>
                  <a:gd name="T76" fmla="*/ 121 w 388"/>
                  <a:gd name="T77" fmla="*/ 959 h 210"/>
                  <a:gd name="T78" fmla="*/ 285 w 388"/>
                  <a:gd name="T79" fmla="*/ 867 h 210"/>
                  <a:gd name="T80" fmla="*/ 410 w 388"/>
                  <a:gd name="T81" fmla="*/ 830 h 210"/>
                  <a:gd name="T82" fmla="*/ 440 w 388"/>
                  <a:gd name="T83" fmla="*/ 867 h 210"/>
                  <a:gd name="T84" fmla="*/ 502 w 388"/>
                  <a:gd name="T85" fmla="*/ 830 h 210"/>
                  <a:gd name="T86" fmla="*/ 670 w 388"/>
                  <a:gd name="T87" fmla="*/ 830 h 210"/>
                  <a:gd name="T88" fmla="*/ 818 w 388"/>
                  <a:gd name="T89" fmla="*/ 867 h 210"/>
                  <a:gd name="T90" fmla="*/ 884 w 388"/>
                  <a:gd name="T91" fmla="*/ 830 h 210"/>
                  <a:gd name="T92" fmla="*/ 947 w 388"/>
                  <a:gd name="T93" fmla="*/ 765 h 210"/>
                  <a:gd name="T94" fmla="*/ 969 w 388"/>
                  <a:gd name="T95" fmla="*/ 765 h 210"/>
                  <a:gd name="T96" fmla="*/ 1036 w 388"/>
                  <a:gd name="T97" fmla="*/ 867 h 210"/>
                  <a:gd name="T98" fmla="*/ 1162 w 388"/>
                  <a:gd name="T99" fmla="*/ 867 h 210"/>
                  <a:gd name="T100" fmla="*/ 1284 w 388"/>
                  <a:gd name="T101" fmla="*/ 935 h 210"/>
                  <a:gd name="T102" fmla="*/ 1388 w 388"/>
                  <a:gd name="T103" fmla="*/ 1032 h 210"/>
                  <a:gd name="T104" fmla="*/ 1479 w 388"/>
                  <a:gd name="T105" fmla="*/ 1063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8"/>
                  <a:gd name="T160" fmla="*/ 0 h 210"/>
                  <a:gd name="T161" fmla="*/ 388 w 38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8" h="210">
                    <a:moveTo>
                      <a:pt x="314" y="210"/>
                    </a:moveTo>
                    <a:lnTo>
                      <a:pt x="320" y="210"/>
                    </a:lnTo>
                    <a:lnTo>
                      <a:pt x="329" y="190"/>
                    </a:lnTo>
                    <a:lnTo>
                      <a:pt x="348" y="190"/>
                    </a:lnTo>
                    <a:lnTo>
                      <a:pt x="354" y="190"/>
                    </a:lnTo>
                    <a:lnTo>
                      <a:pt x="361" y="171"/>
                    </a:lnTo>
                    <a:lnTo>
                      <a:pt x="366" y="158"/>
                    </a:lnTo>
                    <a:lnTo>
                      <a:pt x="388" y="144"/>
                    </a:lnTo>
                    <a:lnTo>
                      <a:pt x="382" y="126"/>
                    </a:lnTo>
                    <a:lnTo>
                      <a:pt x="375" y="112"/>
                    </a:lnTo>
                    <a:lnTo>
                      <a:pt x="354" y="93"/>
                    </a:lnTo>
                    <a:lnTo>
                      <a:pt x="354" y="87"/>
                    </a:lnTo>
                    <a:lnTo>
                      <a:pt x="341" y="87"/>
                    </a:lnTo>
                    <a:lnTo>
                      <a:pt x="341" y="53"/>
                    </a:lnTo>
                    <a:lnTo>
                      <a:pt x="341" y="46"/>
                    </a:lnTo>
                    <a:lnTo>
                      <a:pt x="329" y="39"/>
                    </a:lnTo>
                    <a:lnTo>
                      <a:pt x="320" y="27"/>
                    </a:lnTo>
                    <a:lnTo>
                      <a:pt x="300" y="27"/>
                    </a:lnTo>
                    <a:lnTo>
                      <a:pt x="273" y="34"/>
                    </a:lnTo>
                    <a:lnTo>
                      <a:pt x="254" y="21"/>
                    </a:lnTo>
                    <a:lnTo>
                      <a:pt x="247" y="14"/>
                    </a:lnTo>
                    <a:lnTo>
                      <a:pt x="228" y="9"/>
                    </a:lnTo>
                    <a:lnTo>
                      <a:pt x="220" y="0"/>
                    </a:lnTo>
                    <a:lnTo>
                      <a:pt x="201" y="0"/>
                    </a:lnTo>
                    <a:lnTo>
                      <a:pt x="181" y="9"/>
                    </a:lnTo>
                    <a:lnTo>
                      <a:pt x="167" y="21"/>
                    </a:lnTo>
                    <a:lnTo>
                      <a:pt x="160" y="21"/>
                    </a:lnTo>
                    <a:lnTo>
                      <a:pt x="160" y="65"/>
                    </a:lnTo>
                    <a:lnTo>
                      <a:pt x="142" y="93"/>
                    </a:lnTo>
                    <a:lnTo>
                      <a:pt x="107" y="87"/>
                    </a:lnTo>
                    <a:lnTo>
                      <a:pt x="87" y="60"/>
                    </a:lnTo>
                    <a:lnTo>
                      <a:pt x="60" y="39"/>
                    </a:lnTo>
                    <a:lnTo>
                      <a:pt x="26" y="53"/>
                    </a:lnTo>
                    <a:lnTo>
                      <a:pt x="14" y="98"/>
                    </a:lnTo>
                    <a:lnTo>
                      <a:pt x="0" y="131"/>
                    </a:lnTo>
                    <a:lnTo>
                      <a:pt x="0" y="185"/>
                    </a:lnTo>
                    <a:lnTo>
                      <a:pt x="7" y="203"/>
                    </a:lnTo>
                    <a:lnTo>
                      <a:pt x="14" y="203"/>
                    </a:lnTo>
                    <a:lnTo>
                      <a:pt x="26" y="190"/>
                    </a:lnTo>
                    <a:lnTo>
                      <a:pt x="60" y="171"/>
                    </a:lnTo>
                    <a:lnTo>
                      <a:pt x="87" y="164"/>
                    </a:lnTo>
                    <a:lnTo>
                      <a:pt x="94" y="171"/>
                    </a:lnTo>
                    <a:lnTo>
                      <a:pt x="107" y="164"/>
                    </a:lnTo>
                    <a:lnTo>
                      <a:pt x="142" y="164"/>
                    </a:lnTo>
                    <a:lnTo>
                      <a:pt x="174" y="171"/>
                    </a:lnTo>
                    <a:lnTo>
                      <a:pt x="188" y="164"/>
                    </a:lnTo>
                    <a:lnTo>
                      <a:pt x="201" y="151"/>
                    </a:lnTo>
                    <a:lnTo>
                      <a:pt x="206" y="151"/>
                    </a:lnTo>
                    <a:lnTo>
                      <a:pt x="220" y="171"/>
                    </a:lnTo>
                    <a:lnTo>
                      <a:pt x="247" y="171"/>
                    </a:lnTo>
                    <a:lnTo>
                      <a:pt x="273" y="185"/>
                    </a:lnTo>
                    <a:lnTo>
                      <a:pt x="295" y="203"/>
                    </a:lnTo>
                    <a:lnTo>
                      <a:pt x="314" y="210"/>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Freeform 94"/>
              <p:cNvSpPr>
                <a:spLocks noChangeArrowheads="1"/>
              </p:cNvSpPr>
              <p:nvPr/>
            </p:nvSpPr>
            <p:spPr bwMode="auto">
              <a:xfrm>
                <a:off x="3260" y="1131"/>
                <a:ext cx="266" cy="233"/>
              </a:xfrm>
              <a:custGeom>
                <a:avLst/>
                <a:gdLst>
                  <a:gd name="T0" fmla="*/ 1027 w 228"/>
                  <a:gd name="T1" fmla="*/ 974 h 198"/>
                  <a:gd name="T2" fmla="*/ 996 w 228"/>
                  <a:gd name="T3" fmla="*/ 943 h 198"/>
                  <a:gd name="T4" fmla="*/ 1027 w 228"/>
                  <a:gd name="T5" fmla="*/ 836 h 198"/>
                  <a:gd name="T6" fmla="*/ 1064 w 228"/>
                  <a:gd name="T7" fmla="*/ 806 h 198"/>
                  <a:gd name="T8" fmla="*/ 1064 w 228"/>
                  <a:gd name="T9" fmla="*/ 730 h 198"/>
                  <a:gd name="T10" fmla="*/ 996 w 228"/>
                  <a:gd name="T11" fmla="*/ 692 h 198"/>
                  <a:gd name="T12" fmla="*/ 932 w 228"/>
                  <a:gd name="T13" fmla="*/ 605 h 198"/>
                  <a:gd name="T14" fmla="*/ 905 w 228"/>
                  <a:gd name="T15" fmla="*/ 605 h 198"/>
                  <a:gd name="T16" fmla="*/ 870 w 228"/>
                  <a:gd name="T17" fmla="*/ 471 h 198"/>
                  <a:gd name="T18" fmla="*/ 807 w 228"/>
                  <a:gd name="T19" fmla="*/ 408 h 198"/>
                  <a:gd name="T20" fmla="*/ 807 w 228"/>
                  <a:gd name="T21" fmla="*/ 371 h 198"/>
                  <a:gd name="T22" fmla="*/ 844 w 228"/>
                  <a:gd name="T23" fmla="*/ 335 h 198"/>
                  <a:gd name="T24" fmla="*/ 996 w 228"/>
                  <a:gd name="T25" fmla="*/ 268 h 198"/>
                  <a:gd name="T26" fmla="*/ 1064 w 228"/>
                  <a:gd name="T27" fmla="*/ 105 h 198"/>
                  <a:gd name="T28" fmla="*/ 964 w 228"/>
                  <a:gd name="T29" fmla="*/ 0 h 198"/>
                  <a:gd name="T30" fmla="*/ 721 w 228"/>
                  <a:gd name="T31" fmla="*/ 68 h 198"/>
                  <a:gd name="T32" fmla="*/ 492 w 228"/>
                  <a:gd name="T33" fmla="*/ 34 h 198"/>
                  <a:gd name="T34" fmla="*/ 120 w 228"/>
                  <a:gd name="T35" fmla="*/ 172 h 198"/>
                  <a:gd name="T36" fmla="*/ 0 w 228"/>
                  <a:gd name="T37" fmla="*/ 297 h 198"/>
                  <a:gd name="T38" fmla="*/ 27 w 228"/>
                  <a:gd name="T39" fmla="*/ 512 h 198"/>
                  <a:gd name="T40" fmla="*/ 88 w 228"/>
                  <a:gd name="T41" fmla="*/ 672 h 198"/>
                  <a:gd name="T42" fmla="*/ 245 w 228"/>
                  <a:gd name="T43" fmla="*/ 692 h 198"/>
                  <a:gd name="T44" fmla="*/ 282 w 228"/>
                  <a:gd name="T45" fmla="*/ 943 h 198"/>
                  <a:gd name="T46" fmla="*/ 310 w 228"/>
                  <a:gd name="T47" fmla="*/ 943 h 198"/>
                  <a:gd name="T48" fmla="*/ 375 w 228"/>
                  <a:gd name="T49" fmla="*/ 883 h 198"/>
                  <a:gd name="T50" fmla="*/ 468 w 228"/>
                  <a:gd name="T51" fmla="*/ 836 h 198"/>
                  <a:gd name="T52" fmla="*/ 558 w 228"/>
                  <a:gd name="T53" fmla="*/ 836 h 198"/>
                  <a:gd name="T54" fmla="*/ 596 w 228"/>
                  <a:gd name="T55" fmla="*/ 883 h 198"/>
                  <a:gd name="T56" fmla="*/ 678 w 228"/>
                  <a:gd name="T57" fmla="*/ 903 h 198"/>
                  <a:gd name="T58" fmla="*/ 721 w 228"/>
                  <a:gd name="T59" fmla="*/ 943 h 198"/>
                  <a:gd name="T60" fmla="*/ 807 w 228"/>
                  <a:gd name="T61" fmla="*/ 1007 h 198"/>
                  <a:gd name="T62" fmla="*/ 932 w 228"/>
                  <a:gd name="T63" fmla="*/ 974 h 198"/>
                  <a:gd name="T64" fmla="*/ 1027 w 228"/>
                  <a:gd name="T65" fmla="*/ 974 h 1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198"/>
                  <a:gd name="T101" fmla="*/ 228 w 228"/>
                  <a:gd name="T102" fmla="*/ 198 h 1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198">
                    <a:moveTo>
                      <a:pt x="219" y="191"/>
                    </a:moveTo>
                    <a:lnTo>
                      <a:pt x="213" y="185"/>
                    </a:lnTo>
                    <a:lnTo>
                      <a:pt x="219" y="164"/>
                    </a:lnTo>
                    <a:lnTo>
                      <a:pt x="228" y="158"/>
                    </a:lnTo>
                    <a:lnTo>
                      <a:pt x="228" y="144"/>
                    </a:lnTo>
                    <a:lnTo>
                      <a:pt x="213" y="137"/>
                    </a:lnTo>
                    <a:lnTo>
                      <a:pt x="199" y="119"/>
                    </a:lnTo>
                    <a:lnTo>
                      <a:pt x="194" y="119"/>
                    </a:lnTo>
                    <a:lnTo>
                      <a:pt x="187" y="93"/>
                    </a:lnTo>
                    <a:lnTo>
                      <a:pt x="172" y="80"/>
                    </a:lnTo>
                    <a:lnTo>
                      <a:pt x="172" y="73"/>
                    </a:lnTo>
                    <a:lnTo>
                      <a:pt x="180" y="66"/>
                    </a:lnTo>
                    <a:lnTo>
                      <a:pt x="213" y="53"/>
                    </a:lnTo>
                    <a:lnTo>
                      <a:pt x="228" y="21"/>
                    </a:lnTo>
                    <a:lnTo>
                      <a:pt x="206" y="0"/>
                    </a:lnTo>
                    <a:lnTo>
                      <a:pt x="153" y="14"/>
                    </a:lnTo>
                    <a:lnTo>
                      <a:pt x="105" y="7"/>
                    </a:lnTo>
                    <a:lnTo>
                      <a:pt x="25" y="34"/>
                    </a:lnTo>
                    <a:lnTo>
                      <a:pt x="0" y="59"/>
                    </a:lnTo>
                    <a:lnTo>
                      <a:pt x="6" y="100"/>
                    </a:lnTo>
                    <a:lnTo>
                      <a:pt x="18" y="132"/>
                    </a:lnTo>
                    <a:lnTo>
                      <a:pt x="52" y="137"/>
                    </a:lnTo>
                    <a:lnTo>
                      <a:pt x="59" y="185"/>
                    </a:lnTo>
                    <a:lnTo>
                      <a:pt x="66" y="185"/>
                    </a:lnTo>
                    <a:lnTo>
                      <a:pt x="80" y="173"/>
                    </a:lnTo>
                    <a:lnTo>
                      <a:pt x="100" y="164"/>
                    </a:lnTo>
                    <a:lnTo>
                      <a:pt x="119" y="164"/>
                    </a:lnTo>
                    <a:lnTo>
                      <a:pt x="127" y="173"/>
                    </a:lnTo>
                    <a:lnTo>
                      <a:pt x="146" y="178"/>
                    </a:lnTo>
                    <a:lnTo>
                      <a:pt x="153" y="185"/>
                    </a:lnTo>
                    <a:lnTo>
                      <a:pt x="172" y="198"/>
                    </a:lnTo>
                    <a:lnTo>
                      <a:pt x="199" y="191"/>
                    </a:lnTo>
                    <a:lnTo>
                      <a:pt x="219"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Freeform 95"/>
              <p:cNvSpPr>
                <a:spLocks noChangeArrowheads="1"/>
              </p:cNvSpPr>
              <p:nvPr/>
            </p:nvSpPr>
            <p:spPr bwMode="auto">
              <a:xfrm>
                <a:off x="3260" y="1131"/>
                <a:ext cx="266" cy="233"/>
              </a:xfrm>
              <a:custGeom>
                <a:avLst/>
                <a:gdLst>
                  <a:gd name="T0" fmla="*/ 1027 w 228"/>
                  <a:gd name="T1" fmla="*/ 974 h 198"/>
                  <a:gd name="T2" fmla="*/ 996 w 228"/>
                  <a:gd name="T3" fmla="*/ 943 h 198"/>
                  <a:gd name="T4" fmla="*/ 1027 w 228"/>
                  <a:gd name="T5" fmla="*/ 836 h 198"/>
                  <a:gd name="T6" fmla="*/ 1064 w 228"/>
                  <a:gd name="T7" fmla="*/ 806 h 198"/>
                  <a:gd name="T8" fmla="*/ 1064 w 228"/>
                  <a:gd name="T9" fmla="*/ 730 h 198"/>
                  <a:gd name="T10" fmla="*/ 996 w 228"/>
                  <a:gd name="T11" fmla="*/ 692 h 198"/>
                  <a:gd name="T12" fmla="*/ 932 w 228"/>
                  <a:gd name="T13" fmla="*/ 605 h 198"/>
                  <a:gd name="T14" fmla="*/ 905 w 228"/>
                  <a:gd name="T15" fmla="*/ 605 h 198"/>
                  <a:gd name="T16" fmla="*/ 870 w 228"/>
                  <a:gd name="T17" fmla="*/ 471 h 198"/>
                  <a:gd name="T18" fmla="*/ 807 w 228"/>
                  <a:gd name="T19" fmla="*/ 408 h 198"/>
                  <a:gd name="T20" fmla="*/ 807 w 228"/>
                  <a:gd name="T21" fmla="*/ 371 h 198"/>
                  <a:gd name="T22" fmla="*/ 844 w 228"/>
                  <a:gd name="T23" fmla="*/ 335 h 198"/>
                  <a:gd name="T24" fmla="*/ 996 w 228"/>
                  <a:gd name="T25" fmla="*/ 268 h 198"/>
                  <a:gd name="T26" fmla="*/ 1064 w 228"/>
                  <a:gd name="T27" fmla="*/ 105 h 198"/>
                  <a:gd name="T28" fmla="*/ 964 w 228"/>
                  <a:gd name="T29" fmla="*/ 0 h 198"/>
                  <a:gd name="T30" fmla="*/ 721 w 228"/>
                  <a:gd name="T31" fmla="*/ 68 h 198"/>
                  <a:gd name="T32" fmla="*/ 492 w 228"/>
                  <a:gd name="T33" fmla="*/ 34 h 198"/>
                  <a:gd name="T34" fmla="*/ 120 w 228"/>
                  <a:gd name="T35" fmla="*/ 172 h 198"/>
                  <a:gd name="T36" fmla="*/ 0 w 228"/>
                  <a:gd name="T37" fmla="*/ 297 h 198"/>
                  <a:gd name="T38" fmla="*/ 27 w 228"/>
                  <a:gd name="T39" fmla="*/ 512 h 198"/>
                  <a:gd name="T40" fmla="*/ 88 w 228"/>
                  <a:gd name="T41" fmla="*/ 672 h 198"/>
                  <a:gd name="T42" fmla="*/ 245 w 228"/>
                  <a:gd name="T43" fmla="*/ 692 h 198"/>
                  <a:gd name="T44" fmla="*/ 282 w 228"/>
                  <a:gd name="T45" fmla="*/ 943 h 198"/>
                  <a:gd name="T46" fmla="*/ 310 w 228"/>
                  <a:gd name="T47" fmla="*/ 943 h 198"/>
                  <a:gd name="T48" fmla="*/ 375 w 228"/>
                  <a:gd name="T49" fmla="*/ 883 h 198"/>
                  <a:gd name="T50" fmla="*/ 468 w 228"/>
                  <a:gd name="T51" fmla="*/ 836 h 198"/>
                  <a:gd name="T52" fmla="*/ 558 w 228"/>
                  <a:gd name="T53" fmla="*/ 836 h 198"/>
                  <a:gd name="T54" fmla="*/ 596 w 228"/>
                  <a:gd name="T55" fmla="*/ 883 h 198"/>
                  <a:gd name="T56" fmla="*/ 678 w 228"/>
                  <a:gd name="T57" fmla="*/ 903 h 198"/>
                  <a:gd name="T58" fmla="*/ 721 w 228"/>
                  <a:gd name="T59" fmla="*/ 943 h 198"/>
                  <a:gd name="T60" fmla="*/ 807 w 228"/>
                  <a:gd name="T61" fmla="*/ 1007 h 198"/>
                  <a:gd name="T62" fmla="*/ 932 w 228"/>
                  <a:gd name="T63" fmla="*/ 974 h 198"/>
                  <a:gd name="T64" fmla="*/ 1027 w 228"/>
                  <a:gd name="T65" fmla="*/ 974 h 1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198"/>
                  <a:gd name="T101" fmla="*/ 228 w 228"/>
                  <a:gd name="T102" fmla="*/ 198 h 1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198">
                    <a:moveTo>
                      <a:pt x="219" y="191"/>
                    </a:moveTo>
                    <a:lnTo>
                      <a:pt x="213" y="185"/>
                    </a:lnTo>
                    <a:lnTo>
                      <a:pt x="219" y="164"/>
                    </a:lnTo>
                    <a:lnTo>
                      <a:pt x="228" y="158"/>
                    </a:lnTo>
                    <a:lnTo>
                      <a:pt x="228" y="144"/>
                    </a:lnTo>
                    <a:lnTo>
                      <a:pt x="213" y="137"/>
                    </a:lnTo>
                    <a:lnTo>
                      <a:pt x="199" y="119"/>
                    </a:lnTo>
                    <a:lnTo>
                      <a:pt x="194" y="119"/>
                    </a:lnTo>
                    <a:lnTo>
                      <a:pt x="187" y="93"/>
                    </a:lnTo>
                    <a:lnTo>
                      <a:pt x="172" y="80"/>
                    </a:lnTo>
                    <a:lnTo>
                      <a:pt x="172" y="73"/>
                    </a:lnTo>
                    <a:lnTo>
                      <a:pt x="180" y="66"/>
                    </a:lnTo>
                    <a:lnTo>
                      <a:pt x="213" y="53"/>
                    </a:lnTo>
                    <a:lnTo>
                      <a:pt x="228" y="21"/>
                    </a:lnTo>
                    <a:lnTo>
                      <a:pt x="206" y="0"/>
                    </a:lnTo>
                    <a:lnTo>
                      <a:pt x="153" y="14"/>
                    </a:lnTo>
                    <a:lnTo>
                      <a:pt x="105" y="7"/>
                    </a:lnTo>
                    <a:lnTo>
                      <a:pt x="25" y="34"/>
                    </a:lnTo>
                    <a:lnTo>
                      <a:pt x="0" y="59"/>
                    </a:lnTo>
                    <a:lnTo>
                      <a:pt x="6" y="100"/>
                    </a:lnTo>
                    <a:lnTo>
                      <a:pt x="18" y="132"/>
                    </a:lnTo>
                    <a:lnTo>
                      <a:pt x="52" y="137"/>
                    </a:lnTo>
                    <a:lnTo>
                      <a:pt x="59" y="185"/>
                    </a:lnTo>
                    <a:lnTo>
                      <a:pt x="66" y="185"/>
                    </a:lnTo>
                    <a:lnTo>
                      <a:pt x="80" y="173"/>
                    </a:lnTo>
                    <a:lnTo>
                      <a:pt x="100" y="164"/>
                    </a:lnTo>
                    <a:lnTo>
                      <a:pt x="119" y="164"/>
                    </a:lnTo>
                    <a:lnTo>
                      <a:pt x="127" y="173"/>
                    </a:lnTo>
                    <a:lnTo>
                      <a:pt x="146" y="178"/>
                    </a:lnTo>
                    <a:lnTo>
                      <a:pt x="153" y="185"/>
                    </a:lnTo>
                    <a:lnTo>
                      <a:pt x="172" y="198"/>
                    </a:lnTo>
                    <a:lnTo>
                      <a:pt x="199" y="191"/>
                    </a:lnTo>
                    <a:lnTo>
                      <a:pt x="219" y="191"/>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Freeform 96"/>
              <p:cNvSpPr>
                <a:spLocks noChangeArrowheads="1"/>
              </p:cNvSpPr>
              <p:nvPr/>
            </p:nvSpPr>
            <p:spPr bwMode="auto">
              <a:xfrm>
                <a:off x="2143" y="1677"/>
                <a:ext cx="623" cy="823"/>
              </a:xfrm>
              <a:custGeom>
                <a:avLst/>
                <a:gdLst>
                  <a:gd name="T0" fmla="*/ 1030 w 534"/>
                  <a:gd name="T1" fmla="*/ 0 h 701"/>
                  <a:gd name="T2" fmla="*/ 1010 w 534"/>
                  <a:gd name="T3" fmla="*/ 201 h 701"/>
                  <a:gd name="T4" fmla="*/ 1010 w 534"/>
                  <a:gd name="T5" fmla="*/ 390 h 701"/>
                  <a:gd name="T6" fmla="*/ 847 w 534"/>
                  <a:gd name="T7" fmla="*/ 630 h 701"/>
                  <a:gd name="T8" fmla="*/ 532 w 534"/>
                  <a:gd name="T9" fmla="*/ 517 h 701"/>
                  <a:gd name="T10" fmla="*/ 376 w 534"/>
                  <a:gd name="T11" fmla="*/ 951 h 701"/>
                  <a:gd name="T12" fmla="*/ 376 w 534"/>
                  <a:gd name="T13" fmla="*/ 1142 h 701"/>
                  <a:gd name="T14" fmla="*/ 191 w 534"/>
                  <a:gd name="T15" fmla="*/ 1341 h 701"/>
                  <a:gd name="T16" fmla="*/ 57 w 534"/>
                  <a:gd name="T17" fmla="*/ 1536 h 701"/>
                  <a:gd name="T18" fmla="*/ 26 w 534"/>
                  <a:gd name="T19" fmla="*/ 1831 h 701"/>
                  <a:gd name="T20" fmla="*/ 0 w 534"/>
                  <a:gd name="T21" fmla="*/ 2090 h 701"/>
                  <a:gd name="T22" fmla="*/ 26 w 534"/>
                  <a:gd name="T23" fmla="*/ 2381 h 701"/>
                  <a:gd name="T24" fmla="*/ 191 w 534"/>
                  <a:gd name="T25" fmla="*/ 2542 h 701"/>
                  <a:gd name="T26" fmla="*/ 498 w 534"/>
                  <a:gd name="T27" fmla="*/ 2759 h 701"/>
                  <a:gd name="T28" fmla="*/ 308 w 534"/>
                  <a:gd name="T29" fmla="*/ 3197 h 701"/>
                  <a:gd name="T30" fmla="*/ 467 w 534"/>
                  <a:gd name="T31" fmla="*/ 3326 h 701"/>
                  <a:gd name="T32" fmla="*/ 881 w 534"/>
                  <a:gd name="T33" fmla="*/ 3420 h 701"/>
                  <a:gd name="T34" fmla="*/ 1030 w 534"/>
                  <a:gd name="T35" fmla="*/ 3420 h 701"/>
                  <a:gd name="T36" fmla="*/ 1185 w 534"/>
                  <a:gd name="T37" fmla="*/ 3420 h 701"/>
                  <a:gd name="T38" fmla="*/ 1724 w 534"/>
                  <a:gd name="T39" fmla="*/ 3358 h 701"/>
                  <a:gd name="T40" fmla="*/ 1937 w 534"/>
                  <a:gd name="T41" fmla="*/ 3387 h 701"/>
                  <a:gd name="T42" fmla="*/ 2059 w 534"/>
                  <a:gd name="T43" fmla="*/ 2967 h 701"/>
                  <a:gd name="T44" fmla="*/ 1970 w 534"/>
                  <a:gd name="T45" fmla="*/ 2671 h 701"/>
                  <a:gd name="T46" fmla="*/ 1776 w 534"/>
                  <a:gd name="T47" fmla="*/ 2381 h 701"/>
                  <a:gd name="T48" fmla="*/ 1689 w 534"/>
                  <a:gd name="T49" fmla="*/ 2163 h 701"/>
                  <a:gd name="T50" fmla="*/ 2059 w 534"/>
                  <a:gd name="T51" fmla="*/ 2052 h 701"/>
                  <a:gd name="T52" fmla="*/ 2280 w 534"/>
                  <a:gd name="T53" fmla="*/ 1923 h 701"/>
                  <a:gd name="T54" fmla="*/ 2469 w 534"/>
                  <a:gd name="T55" fmla="*/ 1923 h 701"/>
                  <a:gd name="T56" fmla="*/ 2469 w 534"/>
                  <a:gd name="T57" fmla="*/ 1664 h 701"/>
                  <a:gd name="T58" fmla="*/ 2376 w 534"/>
                  <a:gd name="T59" fmla="*/ 1079 h 701"/>
                  <a:gd name="T60" fmla="*/ 2333 w 534"/>
                  <a:gd name="T61" fmla="*/ 852 h 701"/>
                  <a:gd name="T62" fmla="*/ 2310 w 534"/>
                  <a:gd name="T63" fmla="*/ 594 h 701"/>
                  <a:gd name="T64" fmla="*/ 2093 w 534"/>
                  <a:gd name="T65" fmla="*/ 390 h 701"/>
                  <a:gd name="T66" fmla="*/ 2119 w 534"/>
                  <a:gd name="T67" fmla="*/ 168 h 701"/>
                  <a:gd name="T68" fmla="*/ 1847 w 534"/>
                  <a:gd name="T69" fmla="*/ 325 h 701"/>
                  <a:gd name="T70" fmla="*/ 1437 w 534"/>
                  <a:gd name="T71" fmla="*/ 463 h 701"/>
                  <a:gd name="T72" fmla="*/ 1256 w 534"/>
                  <a:gd name="T73" fmla="*/ 201 h 701"/>
                  <a:gd name="T74" fmla="*/ 1154 w 534"/>
                  <a:gd name="T75" fmla="*/ 0 h 7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4"/>
                  <a:gd name="T115" fmla="*/ 0 h 701"/>
                  <a:gd name="T116" fmla="*/ 534 w 534"/>
                  <a:gd name="T117" fmla="*/ 701 h 7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4" h="701">
                    <a:moveTo>
                      <a:pt x="248" y="0"/>
                    </a:moveTo>
                    <a:lnTo>
                      <a:pt x="221" y="0"/>
                    </a:lnTo>
                    <a:lnTo>
                      <a:pt x="201" y="0"/>
                    </a:lnTo>
                    <a:lnTo>
                      <a:pt x="216" y="41"/>
                    </a:lnTo>
                    <a:lnTo>
                      <a:pt x="194" y="53"/>
                    </a:lnTo>
                    <a:lnTo>
                      <a:pt x="216" y="78"/>
                    </a:lnTo>
                    <a:lnTo>
                      <a:pt x="189" y="100"/>
                    </a:lnTo>
                    <a:lnTo>
                      <a:pt x="182" y="126"/>
                    </a:lnTo>
                    <a:lnTo>
                      <a:pt x="155" y="112"/>
                    </a:lnTo>
                    <a:lnTo>
                      <a:pt x="114" y="105"/>
                    </a:lnTo>
                    <a:lnTo>
                      <a:pt x="100" y="144"/>
                    </a:lnTo>
                    <a:lnTo>
                      <a:pt x="81" y="192"/>
                    </a:lnTo>
                    <a:lnTo>
                      <a:pt x="66" y="203"/>
                    </a:lnTo>
                    <a:lnTo>
                      <a:pt x="81" y="229"/>
                    </a:lnTo>
                    <a:lnTo>
                      <a:pt x="61" y="242"/>
                    </a:lnTo>
                    <a:lnTo>
                      <a:pt x="41" y="269"/>
                    </a:lnTo>
                    <a:lnTo>
                      <a:pt x="20" y="269"/>
                    </a:lnTo>
                    <a:lnTo>
                      <a:pt x="13" y="308"/>
                    </a:lnTo>
                    <a:lnTo>
                      <a:pt x="6" y="335"/>
                    </a:lnTo>
                    <a:lnTo>
                      <a:pt x="6" y="368"/>
                    </a:lnTo>
                    <a:lnTo>
                      <a:pt x="13" y="393"/>
                    </a:lnTo>
                    <a:lnTo>
                      <a:pt x="0" y="420"/>
                    </a:lnTo>
                    <a:lnTo>
                      <a:pt x="6" y="452"/>
                    </a:lnTo>
                    <a:lnTo>
                      <a:pt x="6" y="478"/>
                    </a:lnTo>
                    <a:lnTo>
                      <a:pt x="29" y="500"/>
                    </a:lnTo>
                    <a:lnTo>
                      <a:pt x="41" y="511"/>
                    </a:lnTo>
                    <a:lnTo>
                      <a:pt x="95" y="530"/>
                    </a:lnTo>
                    <a:lnTo>
                      <a:pt x="107" y="555"/>
                    </a:lnTo>
                    <a:lnTo>
                      <a:pt x="88" y="577"/>
                    </a:lnTo>
                    <a:lnTo>
                      <a:pt x="66" y="643"/>
                    </a:lnTo>
                    <a:lnTo>
                      <a:pt x="66" y="662"/>
                    </a:lnTo>
                    <a:lnTo>
                      <a:pt x="100" y="669"/>
                    </a:lnTo>
                    <a:lnTo>
                      <a:pt x="155" y="669"/>
                    </a:lnTo>
                    <a:lnTo>
                      <a:pt x="189" y="687"/>
                    </a:lnTo>
                    <a:lnTo>
                      <a:pt x="201" y="681"/>
                    </a:lnTo>
                    <a:lnTo>
                      <a:pt x="221" y="687"/>
                    </a:lnTo>
                    <a:lnTo>
                      <a:pt x="235" y="701"/>
                    </a:lnTo>
                    <a:lnTo>
                      <a:pt x="255" y="687"/>
                    </a:lnTo>
                    <a:lnTo>
                      <a:pt x="287" y="701"/>
                    </a:lnTo>
                    <a:lnTo>
                      <a:pt x="369" y="675"/>
                    </a:lnTo>
                    <a:lnTo>
                      <a:pt x="388" y="681"/>
                    </a:lnTo>
                    <a:lnTo>
                      <a:pt x="415" y="681"/>
                    </a:lnTo>
                    <a:lnTo>
                      <a:pt x="402" y="643"/>
                    </a:lnTo>
                    <a:lnTo>
                      <a:pt x="441" y="596"/>
                    </a:lnTo>
                    <a:lnTo>
                      <a:pt x="470" y="584"/>
                    </a:lnTo>
                    <a:lnTo>
                      <a:pt x="422" y="537"/>
                    </a:lnTo>
                    <a:lnTo>
                      <a:pt x="388" y="511"/>
                    </a:lnTo>
                    <a:lnTo>
                      <a:pt x="381" y="478"/>
                    </a:lnTo>
                    <a:lnTo>
                      <a:pt x="369" y="459"/>
                    </a:lnTo>
                    <a:lnTo>
                      <a:pt x="362" y="434"/>
                    </a:lnTo>
                    <a:lnTo>
                      <a:pt x="381" y="434"/>
                    </a:lnTo>
                    <a:lnTo>
                      <a:pt x="441" y="413"/>
                    </a:lnTo>
                    <a:lnTo>
                      <a:pt x="463" y="400"/>
                    </a:lnTo>
                    <a:lnTo>
                      <a:pt x="488" y="386"/>
                    </a:lnTo>
                    <a:lnTo>
                      <a:pt x="500" y="368"/>
                    </a:lnTo>
                    <a:lnTo>
                      <a:pt x="529" y="386"/>
                    </a:lnTo>
                    <a:lnTo>
                      <a:pt x="534" y="361"/>
                    </a:lnTo>
                    <a:lnTo>
                      <a:pt x="529" y="335"/>
                    </a:lnTo>
                    <a:lnTo>
                      <a:pt x="516" y="315"/>
                    </a:lnTo>
                    <a:lnTo>
                      <a:pt x="509" y="217"/>
                    </a:lnTo>
                    <a:lnTo>
                      <a:pt x="495" y="197"/>
                    </a:lnTo>
                    <a:lnTo>
                      <a:pt x="500" y="171"/>
                    </a:lnTo>
                    <a:lnTo>
                      <a:pt x="500" y="144"/>
                    </a:lnTo>
                    <a:lnTo>
                      <a:pt x="495" y="119"/>
                    </a:lnTo>
                    <a:lnTo>
                      <a:pt x="482" y="100"/>
                    </a:lnTo>
                    <a:lnTo>
                      <a:pt x="448" y="78"/>
                    </a:lnTo>
                    <a:lnTo>
                      <a:pt x="470" y="66"/>
                    </a:lnTo>
                    <a:lnTo>
                      <a:pt x="454" y="34"/>
                    </a:lnTo>
                    <a:lnTo>
                      <a:pt x="429" y="60"/>
                    </a:lnTo>
                    <a:lnTo>
                      <a:pt x="395" y="66"/>
                    </a:lnTo>
                    <a:lnTo>
                      <a:pt x="349" y="100"/>
                    </a:lnTo>
                    <a:lnTo>
                      <a:pt x="308" y="94"/>
                    </a:lnTo>
                    <a:lnTo>
                      <a:pt x="321" y="66"/>
                    </a:lnTo>
                    <a:lnTo>
                      <a:pt x="269" y="41"/>
                    </a:lnTo>
                    <a:lnTo>
                      <a:pt x="276" y="21"/>
                    </a:lnTo>
                    <a:lnTo>
                      <a:pt x="2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Freeform 97"/>
              <p:cNvSpPr>
                <a:spLocks noChangeArrowheads="1"/>
              </p:cNvSpPr>
              <p:nvPr/>
            </p:nvSpPr>
            <p:spPr bwMode="auto">
              <a:xfrm>
                <a:off x="2143" y="1677"/>
                <a:ext cx="623" cy="823"/>
              </a:xfrm>
              <a:custGeom>
                <a:avLst/>
                <a:gdLst>
                  <a:gd name="T0" fmla="*/ 1030 w 534"/>
                  <a:gd name="T1" fmla="*/ 0 h 701"/>
                  <a:gd name="T2" fmla="*/ 1010 w 534"/>
                  <a:gd name="T3" fmla="*/ 201 h 701"/>
                  <a:gd name="T4" fmla="*/ 1010 w 534"/>
                  <a:gd name="T5" fmla="*/ 390 h 701"/>
                  <a:gd name="T6" fmla="*/ 847 w 534"/>
                  <a:gd name="T7" fmla="*/ 630 h 701"/>
                  <a:gd name="T8" fmla="*/ 532 w 534"/>
                  <a:gd name="T9" fmla="*/ 517 h 701"/>
                  <a:gd name="T10" fmla="*/ 376 w 534"/>
                  <a:gd name="T11" fmla="*/ 951 h 701"/>
                  <a:gd name="T12" fmla="*/ 376 w 534"/>
                  <a:gd name="T13" fmla="*/ 1142 h 701"/>
                  <a:gd name="T14" fmla="*/ 191 w 534"/>
                  <a:gd name="T15" fmla="*/ 1341 h 701"/>
                  <a:gd name="T16" fmla="*/ 57 w 534"/>
                  <a:gd name="T17" fmla="*/ 1536 h 701"/>
                  <a:gd name="T18" fmla="*/ 26 w 534"/>
                  <a:gd name="T19" fmla="*/ 1831 h 701"/>
                  <a:gd name="T20" fmla="*/ 0 w 534"/>
                  <a:gd name="T21" fmla="*/ 2090 h 701"/>
                  <a:gd name="T22" fmla="*/ 26 w 534"/>
                  <a:gd name="T23" fmla="*/ 2381 h 701"/>
                  <a:gd name="T24" fmla="*/ 191 w 534"/>
                  <a:gd name="T25" fmla="*/ 2542 h 701"/>
                  <a:gd name="T26" fmla="*/ 498 w 534"/>
                  <a:gd name="T27" fmla="*/ 2759 h 701"/>
                  <a:gd name="T28" fmla="*/ 308 w 534"/>
                  <a:gd name="T29" fmla="*/ 3197 h 701"/>
                  <a:gd name="T30" fmla="*/ 467 w 534"/>
                  <a:gd name="T31" fmla="*/ 3326 h 701"/>
                  <a:gd name="T32" fmla="*/ 881 w 534"/>
                  <a:gd name="T33" fmla="*/ 3420 h 701"/>
                  <a:gd name="T34" fmla="*/ 1030 w 534"/>
                  <a:gd name="T35" fmla="*/ 3420 h 701"/>
                  <a:gd name="T36" fmla="*/ 1185 w 534"/>
                  <a:gd name="T37" fmla="*/ 3420 h 701"/>
                  <a:gd name="T38" fmla="*/ 1724 w 534"/>
                  <a:gd name="T39" fmla="*/ 3358 h 701"/>
                  <a:gd name="T40" fmla="*/ 1937 w 534"/>
                  <a:gd name="T41" fmla="*/ 3387 h 701"/>
                  <a:gd name="T42" fmla="*/ 2059 w 534"/>
                  <a:gd name="T43" fmla="*/ 2967 h 701"/>
                  <a:gd name="T44" fmla="*/ 1970 w 534"/>
                  <a:gd name="T45" fmla="*/ 2671 h 701"/>
                  <a:gd name="T46" fmla="*/ 1776 w 534"/>
                  <a:gd name="T47" fmla="*/ 2381 h 701"/>
                  <a:gd name="T48" fmla="*/ 1689 w 534"/>
                  <a:gd name="T49" fmla="*/ 2163 h 701"/>
                  <a:gd name="T50" fmla="*/ 2059 w 534"/>
                  <a:gd name="T51" fmla="*/ 2052 h 701"/>
                  <a:gd name="T52" fmla="*/ 2280 w 534"/>
                  <a:gd name="T53" fmla="*/ 1923 h 701"/>
                  <a:gd name="T54" fmla="*/ 2469 w 534"/>
                  <a:gd name="T55" fmla="*/ 1923 h 701"/>
                  <a:gd name="T56" fmla="*/ 2469 w 534"/>
                  <a:gd name="T57" fmla="*/ 1664 h 701"/>
                  <a:gd name="T58" fmla="*/ 2376 w 534"/>
                  <a:gd name="T59" fmla="*/ 1079 h 701"/>
                  <a:gd name="T60" fmla="*/ 2333 w 534"/>
                  <a:gd name="T61" fmla="*/ 852 h 701"/>
                  <a:gd name="T62" fmla="*/ 2310 w 534"/>
                  <a:gd name="T63" fmla="*/ 594 h 701"/>
                  <a:gd name="T64" fmla="*/ 2093 w 534"/>
                  <a:gd name="T65" fmla="*/ 390 h 701"/>
                  <a:gd name="T66" fmla="*/ 2119 w 534"/>
                  <a:gd name="T67" fmla="*/ 168 h 701"/>
                  <a:gd name="T68" fmla="*/ 1847 w 534"/>
                  <a:gd name="T69" fmla="*/ 325 h 701"/>
                  <a:gd name="T70" fmla="*/ 1437 w 534"/>
                  <a:gd name="T71" fmla="*/ 463 h 701"/>
                  <a:gd name="T72" fmla="*/ 1256 w 534"/>
                  <a:gd name="T73" fmla="*/ 201 h 701"/>
                  <a:gd name="T74" fmla="*/ 1154 w 534"/>
                  <a:gd name="T75" fmla="*/ 0 h 7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4"/>
                  <a:gd name="T115" fmla="*/ 0 h 701"/>
                  <a:gd name="T116" fmla="*/ 534 w 534"/>
                  <a:gd name="T117" fmla="*/ 701 h 7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4" h="701">
                    <a:moveTo>
                      <a:pt x="248" y="0"/>
                    </a:moveTo>
                    <a:lnTo>
                      <a:pt x="221" y="0"/>
                    </a:lnTo>
                    <a:lnTo>
                      <a:pt x="201" y="0"/>
                    </a:lnTo>
                    <a:lnTo>
                      <a:pt x="216" y="41"/>
                    </a:lnTo>
                    <a:lnTo>
                      <a:pt x="194" y="53"/>
                    </a:lnTo>
                    <a:lnTo>
                      <a:pt x="216" y="78"/>
                    </a:lnTo>
                    <a:lnTo>
                      <a:pt x="189" y="100"/>
                    </a:lnTo>
                    <a:lnTo>
                      <a:pt x="182" y="126"/>
                    </a:lnTo>
                    <a:lnTo>
                      <a:pt x="155" y="112"/>
                    </a:lnTo>
                    <a:lnTo>
                      <a:pt x="114" y="105"/>
                    </a:lnTo>
                    <a:lnTo>
                      <a:pt x="100" y="144"/>
                    </a:lnTo>
                    <a:lnTo>
                      <a:pt x="81" y="192"/>
                    </a:lnTo>
                    <a:lnTo>
                      <a:pt x="66" y="203"/>
                    </a:lnTo>
                    <a:lnTo>
                      <a:pt x="81" y="229"/>
                    </a:lnTo>
                    <a:lnTo>
                      <a:pt x="61" y="242"/>
                    </a:lnTo>
                    <a:lnTo>
                      <a:pt x="41" y="269"/>
                    </a:lnTo>
                    <a:lnTo>
                      <a:pt x="20" y="269"/>
                    </a:lnTo>
                    <a:lnTo>
                      <a:pt x="13" y="308"/>
                    </a:lnTo>
                    <a:lnTo>
                      <a:pt x="6" y="335"/>
                    </a:lnTo>
                    <a:lnTo>
                      <a:pt x="6" y="368"/>
                    </a:lnTo>
                    <a:lnTo>
                      <a:pt x="13" y="393"/>
                    </a:lnTo>
                    <a:lnTo>
                      <a:pt x="0" y="420"/>
                    </a:lnTo>
                    <a:lnTo>
                      <a:pt x="6" y="452"/>
                    </a:lnTo>
                    <a:lnTo>
                      <a:pt x="6" y="478"/>
                    </a:lnTo>
                    <a:lnTo>
                      <a:pt x="29" y="500"/>
                    </a:lnTo>
                    <a:lnTo>
                      <a:pt x="41" y="511"/>
                    </a:lnTo>
                    <a:lnTo>
                      <a:pt x="95" y="530"/>
                    </a:lnTo>
                    <a:lnTo>
                      <a:pt x="107" y="555"/>
                    </a:lnTo>
                    <a:lnTo>
                      <a:pt x="88" y="577"/>
                    </a:lnTo>
                    <a:lnTo>
                      <a:pt x="66" y="643"/>
                    </a:lnTo>
                    <a:lnTo>
                      <a:pt x="66" y="662"/>
                    </a:lnTo>
                    <a:lnTo>
                      <a:pt x="100" y="669"/>
                    </a:lnTo>
                    <a:lnTo>
                      <a:pt x="155" y="669"/>
                    </a:lnTo>
                    <a:lnTo>
                      <a:pt x="189" y="687"/>
                    </a:lnTo>
                    <a:lnTo>
                      <a:pt x="201" y="681"/>
                    </a:lnTo>
                    <a:lnTo>
                      <a:pt x="221" y="687"/>
                    </a:lnTo>
                    <a:lnTo>
                      <a:pt x="235" y="701"/>
                    </a:lnTo>
                    <a:lnTo>
                      <a:pt x="255" y="687"/>
                    </a:lnTo>
                    <a:lnTo>
                      <a:pt x="287" y="701"/>
                    </a:lnTo>
                    <a:lnTo>
                      <a:pt x="369" y="675"/>
                    </a:lnTo>
                    <a:lnTo>
                      <a:pt x="388" y="681"/>
                    </a:lnTo>
                    <a:lnTo>
                      <a:pt x="415" y="681"/>
                    </a:lnTo>
                    <a:lnTo>
                      <a:pt x="402" y="643"/>
                    </a:lnTo>
                    <a:lnTo>
                      <a:pt x="441" y="596"/>
                    </a:lnTo>
                    <a:lnTo>
                      <a:pt x="470" y="584"/>
                    </a:lnTo>
                    <a:lnTo>
                      <a:pt x="422" y="537"/>
                    </a:lnTo>
                    <a:lnTo>
                      <a:pt x="388" y="511"/>
                    </a:lnTo>
                    <a:lnTo>
                      <a:pt x="381" y="478"/>
                    </a:lnTo>
                    <a:lnTo>
                      <a:pt x="369" y="459"/>
                    </a:lnTo>
                    <a:lnTo>
                      <a:pt x="362" y="434"/>
                    </a:lnTo>
                    <a:lnTo>
                      <a:pt x="381" y="434"/>
                    </a:lnTo>
                    <a:lnTo>
                      <a:pt x="441" y="413"/>
                    </a:lnTo>
                    <a:lnTo>
                      <a:pt x="463" y="400"/>
                    </a:lnTo>
                    <a:lnTo>
                      <a:pt x="488" y="386"/>
                    </a:lnTo>
                    <a:lnTo>
                      <a:pt x="500" y="368"/>
                    </a:lnTo>
                    <a:lnTo>
                      <a:pt x="529" y="386"/>
                    </a:lnTo>
                    <a:lnTo>
                      <a:pt x="534" y="361"/>
                    </a:lnTo>
                    <a:lnTo>
                      <a:pt x="529" y="335"/>
                    </a:lnTo>
                    <a:lnTo>
                      <a:pt x="516" y="315"/>
                    </a:lnTo>
                    <a:lnTo>
                      <a:pt x="509" y="217"/>
                    </a:lnTo>
                    <a:lnTo>
                      <a:pt x="495" y="197"/>
                    </a:lnTo>
                    <a:lnTo>
                      <a:pt x="500" y="171"/>
                    </a:lnTo>
                    <a:lnTo>
                      <a:pt x="500" y="144"/>
                    </a:lnTo>
                    <a:lnTo>
                      <a:pt x="495" y="119"/>
                    </a:lnTo>
                    <a:lnTo>
                      <a:pt x="482" y="100"/>
                    </a:lnTo>
                    <a:lnTo>
                      <a:pt x="448" y="78"/>
                    </a:lnTo>
                    <a:lnTo>
                      <a:pt x="470" y="66"/>
                    </a:lnTo>
                    <a:lnTo>
                      <a:pt x="454" y="34"/>
                    </a:lnTo>
                    <a:lnTo>
                      <a:pt x="429" y="60"/>
                    </a:lnTo>
                    <a:lnTo>
                      <a:pt x="395" y="66"/>
                    </a:lnTo>
                    <a:lnTo>
                      <a:pt x="349" y="100"/>
                    </a:lnTo>
                    <a:lnTo>
                      <a:pt x="308" y="94"/>
                    </a:lnTo>
                    <a:lnTo>
                      <a:pt x="321" y="66"/>
                    </a:lnTo>
                    <a:lnTo>
                      <a:pt x="269" y="41"/>
                    </a:lnTo>
                    <a:lnTo>
                      <a:pt x="276" y="21"/>
                    </a:lnTo>
                    <a:lnTo>
                      <a:pt x="248" y="0"/>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Freeform 98"/>
              <p:cNvSpPr>
                <a:spLocks noChangeArrowheads="1"/>
              </p:cNvSpPr>
              <p:nvPr/>
            </p:nvSpPr>
            <p:spPr bwMode="auto">
              <a:xfrm>
                <a:off x="2566" y="2109"/>
                <a:ext cx="452" cy="268"/>
              </a:xfrm>
              <a:custGeom>
                <a:avLst/>
                <a:gdLst>
                  <a:gd name="T0" fmla="*/ 788 w 387"/>
                  <a:gd name="T1" fmla="*/ 89 h 228"/>
                  <a:gd name="T2" fmla="*/ 652 w 387"/>
                  <a:gd name="T3" fmla="*/ 0 h 228"/>
                  <a:gd name="T4" fmla="*/ 596 w 387"/>
                  <a:gd name="T5" fmla="*/ 89 h 228"/>
                  <a:gd name="T6" fmla="*/ 478 w 387"/>
                  <a:gd name="T7" fmla="*/ 165 h 228"/>
                  <a:gd name="T8" fmla="*/ 373 w 387"/>
                  <a:gd name="T9" fmla="*/ 228 h 228"/>
                  <a:gd name="T10" fmla="*/ 89 w 387"/>
                  <a:gd name="T11" fmla="*/ 334 h 228"/>
                  <a:gd name="T12" fmla="*/ 0 w 387"/>
                  <a:gd name="T13" fmla="*/ 334 h 228"/>
                  <a:gd name="T14" fmla="*/ 34 w 387"/>
                  <a:gd name="T15" fmla="*/ 460 h 228"/>
                  <a:gd name="T16" fmla="*/ 89 w 387"/>
                  <a:gd name="T17" fmla="*/ 554 h 228"/>
                  <a:gd name="T18" fmla="*/ 121 w 387"/>
                  <a:gd name="T19" fmla="*/ 719 h 228"/>
                  <a:gd name="T20" fmla="*/ 285 w 387"/>
                  <a:gd name="T21" fmla="*/ 852 h 228"/>
                  <a:gd name="T22" fmla="*/ 510 w 387"/>
                  <a:gd name="T23" fmla="*/ 1088 h 228"/>
                  <a:gd name="T24" fmla="*/ 652 w 387"/>
                  <a:gd name="T25" fmla="*/ 1147 h 228"/>
                  <a:gd name="T26" fmla="*/ 756 w 387"/>
                  <a:gd name="T27" fmla="*/ 1124 h 228"/>
                  <a:gd name="T28" fmla="*/ 876 w 387"/>
                  <a:gd name="T29" fmla="*/ 983 h 228"/>
                  <a:gd name="T30" fmla="*/ 1098 w 387"/>
                  <a:gd name="T31" fmla="*/ 1024 h 228"/>
                  <a:gd name="T32" fmla="*/ 1163 w 387"/>
                  <a:gd name="T33" fmla="*/ 1088 h 228"/>
                  <a:gd name="T34" fmla="*/ 1358 w 387"/>
                  <a:gd name="T35" fmla="*/ 1054 h 228"/>
                  <a:gd name="T36" fmla="*/ 1829 w 387"/>
                  <a:gd name="T37" fmla="*/ 602 h 228"/>
                  <a:gd name="T38" fmla="*/ 1678 w 387"/>
                  <a:gd name="T39" fmla="*/ 482 h 228"/>
                  <a:gd name="T40" fmla="*/ 1569 w 387"/>
                  <a:gd name="T41" fmla="*/ 357 h 228"/>
                  <a:gd name="T42" fmla="*/ 1396 w 387"/>
                  <a:gd name="T43" fmla="*/ 296 h 228"/>
                  <a:gd name="T44" fmla="*/ 1358 w 387"/>
                  <a:gd name="T45" fmla="*/ 423 h 228"/>
                  <a:gd name="T46" fmla="*/ 1267 w 387"/>
                  <a:gd name="T47" fmla="*/ 357 h 228"/>
                  <a:gd name="T48" fmla="*/ 1163 w 387"/>
                  <a:gd name="T49" fmla="*/ 200 h 228"/>
                  <a:gd name="T50" fmla="*/ 1073 w 387"/>
                  <a:gd name="T51" fmla="*/ 123 h 228"/>
                  <a:gd name="T52" fmla="*/ 972 w 387"/>
                  <a:gd name="T53" fmla="*/ 123 h 228"/>
                  <a:gd name="T54" fmla="*/ 876 w 387"/>
                  <a:gd name="T55" fmla="*/ 25 h 228"/>
                  <a:gd name="T56" fmla="*/ 788 w 387"/>
                  <a:gd name="T57" fmla="*/ 89 h 2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7"/>
                  <a:gd name="T88" fmla="*/ 0 h 228"/>
                  <a:gd name="T89" fmla="*/ 387 w 387"/>
                  <a:gd name="T90" fmla="*/ 228 h 2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7" h="228">
                    <a:moveTo>
                      <a:pt x="167" y="18"/>
                    </a:moveTo>
                    <a:lnTo>
                      <a:pt x="138" y="0"/>
                    </a:lnTo>
                    <a:lnTo>
                      <a:pt x="126" y="18"/>
                    </a:lnTo>
                    <a:lnTo>
                      <a:pt x="101" y="32"/>
                    </a:lnTo>
                    <a:lnTo>
                      <a:pt x="79" y="45"/>
                    </a:lnTo>
                    <a:lnTo>
                      <a:pt x="19" y="66"/>
                    </a:lnTo>
                    <a:lnTo>
                      <a:pt x="0" y="66"/>
                    </a:lnTo>
                    <a:lnTo>
                      <a:pt x="7" y="91"/>
                    </a:lnTo>
                    <a:lnTo>
                      <a:pt x="19" y="110"/>
                    </a:lnTo>
                    <a:lnTo>
                      <a:pt x="26" y="143"/>
                    </a:lnTo>
                    <a:lnTo>
                      <a:pt x="60" y="169"/>
                    </a:lnTo>
                    <a:lnTo>
                      <a:pt x="108" y="216"/>
                    </a:lnTo>
                    <a:lnTo>
                      <a:pt x="138" y="228"/>
                    </a:lnTo>
                    <a:lnTo>
                      <a:pt x="160" y="223"/>
                    </a:lnTo>
                    <a:lnTo>
                      <a:pt x="186" y="196"/>
                    </a:lnTo>
                    <a:lnTo>
                      <a:pt x="232" y="203"/>
                    </a:lnTo>
                    <a:lnTo>
                      <a:pt x="247" y="216"/>
                    </a:lnTo>
                    <a:lnTo>
                      <a:pt x="288" y="209"/>
                    </a:lnTo>
                    <a:lnTo>
                      <a:pt x="387" y="120"/>
                    </a:lnTo>
                    <a:lnTo>
                      <a:pt x="355" y="96"/>
                    </a:lnTo>
                    <a:lnTo>
                      <a:pt x="332" y="71"/>
                    </a:lnTo>
                    <a:lnTo>
                      <a:pt x="295" y="59"/>
                    </a:lnTo>
                    <a:lnTo>
                      <a:pt x="288" y="84"/>
                    </a:lnTo>
                    <a:lnTo>
                      <a:pt x="268" y="71"/>
                    </a:lnTo>
                    <a:lnTo>
                      <a:pt x="247" y="40"/>
                    </a:lnTo>
                    <a:lnTo>
                      <a:pt x="227" y="25"/>
                    </a:lnTo>
                    <a:lnTo>
                      <a:pt x="206" y="25"/>
                    </a:lnTo>
                    <a:lnTo>
                      <a:pt x="186" y="5"/>
                    </a:lnTo>
                    <a:lnTo>
                      <a:pt x="16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Freeform 99"/>
              <p:cNvSpPr>
                <a:spLocks noChangeArrowheads="1"/>
              </p:cNvSpPr>
              <p:nvPr/>
            </p:nvSpPr>
            <p:spPr bwMode="auto">
              <a:xfrm>
                <a:off x="2566" y="2109"/>
                <a:ext cx="452" cy="268"/>
              </a:xfrm>
              <a:custGeom>
                <a:avLst/>
                <a:gdLst>
                  <a:gd name="T0" fmla="*/ 788 w 387"/>
                  <a:gd name="T1" fmla="*/ 89 h 228"/>
                  <a:gd name="T2" fmla="*/ 652 w 387"/>
                  <a:gd name="T3" fmla="*/ 0 h 228"/>
                  <a:gd name="T4" fmla="*/ 596 w 387"/>
                  <a:gd name="T5" fmla="*/ 89 h 228"/>
                  <a:gd name="T6" fmla="*/ 478 w 387"/>
                  <a:gd name="T7" fmla="*/ 165 h 228"/>
                  <a:gd name="T8" fmla="*/ 373 w 387"/>
                  <a:gd name="T9" fmla="*/ 228 h 228"/>
                  <a:gd name="T10" fmla="*/ 89 w 387"/>
                  <a:gd name="T11" fmla="*/ 334 h 228"/>
                  <a:gd name="T12" fmla="*/ 0 w 387"/>
                  <a:gd name="T13" fmla="*/ 334 h 228"/>
                  <a:gd name="T14" fmla="*/ 34 w 387"/>
                  <a:gd name="T15" fmla="*/ 460 h 228"/>
                  <a:gd name="T16" fmla="*/ 89 w 387"/>
                  <a:gd name="T17" fmla="*/ 554 h 228"/>
                  <a:gd name="T18" fmla="*/ 121 w 387"/>
                  <a:gd name="T19" fmla="*/ 719 h 228"/>
                  <a:gd name="T20" fmla="*/ 285 w 387"/>
                  <a:gd name="T21" fmla="*/ 852 h 228"/>
                  <a:gd name="T22" fmla="*/ 510 w 387"/>
                  <a:gd name="T23" fmla="*/ 1088 h 228"/>
                  <a:gd name="T24" fmla="*/ 652 w 387"/>
                  <a:gd name="T25" fmla="*/ 1147 h 228"/>
                  <a:gd name="T26" fmla="*/ 756 w 387"/>
                  <a:gd name="T27" fmla="*/ 1124 h 228"/>
                  <a:gd name="T28" fmla="*/ 876 w 387"/>
                  <a:gd name="T29" fmla="*/ 983 h 228"/>
                  <a:gd name="T30" fmla="*/ 1098 w 387"/>
                  <a:gd name="T31" fmla="*/ 1024 h 228"/>
                  <a:gd name="T32" fmla="*/ 1163 w 387"/>
                  <a:gd name="T33" fmla="*/ 1088 h 228"/>
                  <a:gd name="T34" fmla="*/ 1358 w 387"/>
                  <a:gd name="T35" fmla="*/ 1054 h 228"/>
                  <a:gd name="T36" fmla="*/ 1829 w 387"/>
                  <a:gd name="T37" fmla="*/ 602 h 228"/>
                  <a:gd name="T38" fmla="*/ 1678 w 387"/>
                  <a:gd name="T39" fmla="*/ 482 h 228"/>
                  <a:gd name="T40" fmla="*/ 1569 w 387"/>
                  <a:gd name="T41" fmla="*/ 357 h 228"/>
                  <a:gd name="T42" fmla="*/ 1396 w 387"/>
                  <a:gd name="T43" fmla="*/ 296 h 228"/>
                  <a:gd name="T44" fmla="*/ 1358 w 387"/>
                  <a:gd name="T45" fmla="*/ 423 h 228"/>
                  <a:gd name="T46" fmla="*/ 1267 w 387"/>
                  <a:gd name="T47" fmla="*/ 357 h 228"/>
                  <a:gd name="T48" fmla="*/ 1163 w 387"/>
                  <a:gd name="T49" fmla="*/ 200 h 228"/>
                  <a:gd name="T50" fmla="*/ 1073 w 387"/>
                  <a:gd name="T51" fmla="*/ 123 h 228"/>
                  <a:gd name="T52" fmla="*/ 972 w 387"/>
                  <a:gd name="T53" fmla="*/ 123 h 228"/>
                  <a:gd name="T54" fmla="*/ 876 w 387"/>
                  <a:gd name="T55" fmla="*/ 25 h 228"/>
                  <a:gd name="T56" fmla="*/ 788 w 387"/>
                  <a:gd name="T57" fmla="*/ 89 h 2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7"/>
                  <a:gd name="T88" fmla="*/ 0 h 228"/>
                  <a:gd name="T89" fmla="*/ 387 w 387"/>
                  <a:gd name="T90" fmla="*/ 228 h 2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7" h="228">
                    <a:moveTo>
                      <a:pt x="167" y="18"/>
                    </a:moveTo>
                    <a:lnTo>
                      <a:pt x="138" y="0"/>
                    </a:lnTo>
                    <a:lnTo>
                      <a:pt x="126" y="18"/>
                    </a:lnTo>
                    <a:lnTo>
                      <a:pt x="101" y="32"/>
                    </a:lnTo>
                    <a:lnTo>
                      <a:pt x="79" y="45"/>
                    </a:lnTo>
                    <a:lnTo>
                      <a:pt x="19" y="66"/>
                    </a:lnTo>
                    <a:lnTo>
                      <a:pt x="0" y="66"/>
                    </a:lnTo>
                    <a:lnTo>
                      <a:pt x="7" y="91"/>
                    </a:lnTo>
                    <a:lnTo>
                      <a:pt x="19" y="110"/>
                    </a:lnTo>
                    <a:lnTo>
                      <a:pt x="26" y="143"/>
                    </a:lnTo>
                    <a:lnTo>
                      <a:pt x="60" y="169"/>
                    </a:lnTo>
                    <a:lnTo>
                      <a:pt x="108" y="216"/>
                    </a:lnTo>
                    <a:lnTo>
                      <a:pt x="138" y="228"/>
                    </a:lnTo>
                    <a:lnTo>
                      <a:pt x="160" y="223"/>
                    </a:lnTo>
                    <a:lnTo>
                      <a:pt x="186" y="196"/>
                    </a:lnTo>
                    <a:lnTo>
                      <a:pt x="232" y="203"/>
                    </a:lnTo>
                    <a:lnTo>
                      <a:pt x="247" y="216"/>
                    </a:lnTo>
                    <a:lnTo>
                      <a:pt x="288" y="209"/>
                    </a:lnTo>
                    <a:lnTo>
                      <a:pt x="387" y="120"/>
                    </a:lnTo>
                    <a:lnTo>
                      <a:pt x="355" y="96"/>
                    </a:lnTo>
                    <a:lnTo>
                      <a:pt x="332" y="71"/>
                    </a:lnTo>
                    <a:lnTo>
                      <a:pt x="295" y="59"/>
                    </a:lnTo>
                    <a:lnTo>
                      <a:pt x="288" y="84"/>
                    </a:lnTo>
                    <a:lnTo>
                      <a:pt x="268" y="71"/>
                    </a:lnTo>
                    <a:lnTo>
                      <a:pt x="247" y="40"/>
                    </a:lnTo>
                    <a:lnTo>
                      <a:pt x="227" y="25"/>
                    </a:lnTo>
                    <a:lnTo>
                      <a:pt x="206" y="25"/>
                    </a:lnTo>
                    <a:lnTo>
                      <a:pt x="186" y="5"/>
                    </a:lnTo>
                    <a:lnTo>
                      <a:pt x="167" y="18"/>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1" name="Rectangle 100"/>
              <p:cNvSpPr>
                <a:spLocks noChangeArrowheads="1"/>
              </p:cNvSpPr>
              <p:nvPr/>
            </p:nvSpPr>
            <p:spPr bwMode="auto">
              <a:xfrm>
                <a:off x="2604" y="1592"/>
                <a:ext cx="14" cy="18"/>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Rectangle 101"/>
              <p:cNvSpPr>
                <a:spLocks noChangeArrowheads="1"/>
              </p:cNvSpPr>
              <p:nvPr/>
            </p:nvSpPr>
            <p:spPr bwMode="auto">
              <a:xfrm>
                <a:off x="2604" y="1592"/>
                <a:ext cx="14" cy="18"/>
              </a:xfrm>
              <a:prstGeom prst="rect">
                <a:avLst/>
              </a:prstGeom>
              <a:grpFill/>
              <a:ln w="3240">
                <a:solidFill>
                  <a:srgbClr val="000000"/>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Freeform 102"/>
              <p:cNvSpPr>
                <a:spLocks noChangeArrowheads="1"/>
              </p:cNvSpPr>
              <p:nvPr/>
            </p:nvSpPr>
            <p:spPr bwMode="auto">
              <a:xfrm>
                <a:off x="1342" y="1463"/>
                <a:ext cx="140" cy="129"/>
              </a:xfrm>
              <a:custGeom>
                <a:avLst/>
                <a:gdLst>
                  <a:gd name="T0" fmla="*/ 190 w 120"/>
                  <a:gd name="T1" fmla="*/ 0 h 110"/>
                  <a:gd name="T2" fmla="*/ 0 w 120"/>
                  <a:gd name="T3" fmla="*/ 162 h 110"/>
                  <a:gd name="T4" fmla="*/ 25 w 120"/>
                  <a:gd name="T5" fmla="*/ 256 h 110"/>
                  <a:gd name="T6" fmla="*/ 89 w 120"/>
                  <a:gd name="T7" fmla="*/ 382 h 110"/>
                  <a:gd name="T8" fmla="*/ 190 w 120"/>
                  <a:gd name="T9" fmla="*/ 320 h 110"/>
                  <a:gd name="T10" fmla="*/ 285 w 120"/>
                  <a:gd name="T11" fmla="*/ 320 h 110"/>
                  <a:gd name="T12" fmla="*/ 368 w 120"/>
                  <a:gd name="T13" fmla="*/ 348 h 110"/>
                  <a:gd name="T14" fmla="*/ 368 w 120"/>
                  <a:gd name="T15" fmla="*/ 511 h 110"/>
                  <a:gd name="T16" fmla="*/ 368 w 120"/>
                  <a:gd name="T17" fmla="*/ 541 h 110"/>
                  <a:gd name="T18" fmla="*/ 531 w 120"/>
                  <a:gd name="T19" fmla="*/ 480 h 110"/>
                  <a:gd name="T20" fmla="*/ 560 w 120"/>
                  <a:gd name="T21" fmla="*/ 223 h 110"/>
                  <a:gd name="T22" fmla="*/ 531 w 120"/>
                  <a:gd name="T23" fmla="*/ 89 h 110"/>
                  <a:gd name="T24" fmla="*/ 190 w 120"/>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10"/>
                  <a:gd name="T41" fmla="*/ 120 w 120"/>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10">
                    <a:moveTo>
                      <a:pt x="40" y="0"/>
                    </a:moveTo>
                    <a:lnTo>
                      <a:pt x="0" y="32"/>
                    </a:lnTo>
                    <a:lnTo>
                      <a:pt x="5" y="52"/>
                    </a:lnTo>
                    <a:lnTo>
                      <a:pt x="19" y="78"/>
                    </a:lnTo>
                    <a:lnTo>
                      <a:pt x="40" y="66"/>
                    </a:lnTo>
                    <a:lnTo>
                      <a:pt x="60" y="66"/>
                    </a:lnTo>
                    <a:lnTo>
                      <a:pt x="79" y="71"/>
                    </a:lnTo>
                    <a:lnTo>
                      <a:pt x="79" y="103"/>
                    </a:lnTo>
                    <a:lnTo>
                      <a:pt x="79" y="110"/>
                    </a:lnTo>
                    <a:lnTo>
                      <a:pt x="113" y="98"/>
                    </a:lnTo>
                    <a:lnTo>
                      <a:pt x="120" y="45"/>
                    </a:lnTo>
                    <a:lnTo>
                      <a:pt x="113" y="18"/>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Freeform 103"/>
              <p:cNvSpPr>
                <a:spLocks noChangeArrowheads="1"/>
              </p:cNvSpPr>
              <p:nvPr/>
            </p:nvSpPr>
            <p:spPr bwMode="auto">
              <a:xfrm>
                <a:off x="1342" y="1463"/>
                <a:ext cx="140" cy="129"/>
              </a:xfrm>
              <a:custGeom>
                <a:avLst/>
                <a:gdLst>
                  <a:gd name="T0" fmla="*/ 190 w 120"/>
                  <a:gd name="T1" fmla="*/ 0 h 110"/>
                  <a:gd name="T2" fmla="*/ 0 w 120"/>
                  <a:gd name="T3" fmla="*/ 162 h 110"/>
                  <a:gd name="T4" fmla="*/ 25 w 120"/>
                  <a:gd name="T5" fmla="*/ 256 h 110"/>
                  <a:gd name="T6" fmla="*/ 89 w 120"/>
                  <a:gd name="T7" fmla="*/ 382 h 110"/>
                  <a:gd name="T8" fmla="*/ 190 w 120"/>
                  <a:gd name="T9" fmla="*/ 320 h 110"/>
                  <a:gd name="T10" fmla="*/ 285 w 120"/>
                  <a:gd name="T11" fmla="*/ 320 h 110"/>
                  <a:gd name="T12" fmla="*/ 368 w 120"/>
                  <a:gd name="T13" fmla="*/ 348 h 110"/>
                  <a:gd name="T14" fmla="*/ 368 w 120"/>
                  <a:gd name="T15" fmla="*/ 511 h 110"/>
                  <a:gd name="T16" fmla="*/ 368 w 120"/>
                  <a:gd name="T17" fmla="*/ 541 h 110"/>
                  <a:gd name="T18" fmla="*/ 531 w 120"/>
                  <a:gd name="T19" fmla="*/ 480 h 110"/>
                  <a:gd name="T20" fmla="*/ 560 w 120"/>
                  <a:gd name="T21" fmla="*/ 223 h 110"/>
                  <a:gd name="T22" fmla="*/ 531 w 120"/>
                  <a:gd name="T23" fmla="*/ 89 h 110"/>
                  <a:gd name="T24" fmla="*/ 190 w 120"/>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10"/>
                  <a:gd name="T41" fmla="*/ 120 w 120"/>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10">
                    <a:moveTo>
                      <a:pt x="40" y="0"/>
                    </a:moveTo>
                    <a:lnTo>
                      <a:pt x="0" y="32"/>
                    </a:lnTo>
                    <a:lnTo>
                      <a:pt x="5" y="52"/>
                    </a:lnTo>
                    <a:lnTo>
                      <a:pt x="19" y="78"/>
                    </a:lnTo>
                    <a:lnTo>
                      <a:pt x="40" y="66"/>
                    </a:lnTo>
                    <a:lnTo>
                      <a:pt x="60" y="66"/>
                    </a:lnTo>
                    <a:lnTo>
                      <a:pt x="79" y="71"/>
                    </a:lnTo>
                    <a:lnTo>
                      <a:pt x="79" y="103"/>
                    </a:lnTo>
                    <a:lnTo>
                      <a:pt x="79" y="110"/>
                    </a:lnTo>
                    <a:lnTo>
                      <a:pt x="113" y="98"/>
                    </a:lnTo>
                    <a:lnTo>
                      <a:pt x="120" y="45"/>
                    </a:lnTo>
                    <a:lnTo>
                      <a:pt x="113" y="18"/>
                    </a:lnTo>
                    <a:lnTo>
                      <a:pt x="40" y="0"/>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Freeform 104"/>
              <p:cNvSpPr>
                <a:spLocks noChangeArrowheads="1"/>
              </p:cNvSpPr>
              <p:nvPr/>
            </p:nvSpPr>
            <p:spPr bwMode="auto">
              <a:xfrm>
                <a:off x="1489" y="1122"/>
                <a:ext cx="86" cy="71"/>
              </a:xfrm>
              <a:custGeom>
                <a:avLst/>
                <a:gdLst>
                  <a:gd name="T0" fmla="*/ 0 w 74"/>
                  <a:gd name="T1" fmla="*/ 320 h 60"/>
                  <a:gd name="T2" fmla="*/ 246 w 74"/>
                  <a:gd name="T3" fmla="*/ 226 h 60"/>
                  <a:gd name="T4" fmla="*/ 332 w 74"/>
                  <a:gd name="T5" fmla="*/ 0 h 60"/>
                  <a:gd name="T6" fmla="*/ 126 w 74"/>
                  <a:gd name="T7" fmla="*/ 76 h 60"/>
                  <a:gd name="T8" fmla="*/ 93 w 74"/>
                  <a:gd name="T9" fmla="*/ 254 h 60"/>
                  <a:gd name="T10" fmla="*/ 0 w 74"/>
                  <a:gd name="T11" fmla="*/ 320 h 60"/>
                  <a:gd name="T12" fmla="*/ 0 60000 65536"/>
                  <a:gd name="T13" fmla="*/ 0 60000 65536"/>
                  <a:gd name="T14" fmla="*/ 0 60000 65536"/>
                  <a:gd name="T15" fmla="*/ 0 60000 65536"/>
                  <a:gd name="T16" fmla="*/ 0 60000 65536"/>
                  <a:gd name="T17" fmla="*/ 0 60000 65536"/>
                  <a:gd name="T18" fmla="*/ 0 w 74"/>
                  <a:gd name="T19" fmla="*/ 0 h 60"/>
                  <a:gd name="T20" fmla="*/ 74 w 74"/>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74" h="60">
                    <a:moveTo>
                      <a:pt x="0" y="60"/>
                    </a:moveTo>
                    <a:lnTo>
                      <a:pt x="55" y="41"/>
                    </a:lnTo>
                    <a:lnTo>
                      <a:pt x="74" y="0"/>
                    </a:lnTo>
                    <a:lnTo>
                      <a:pt x="28" y="14"/>
                    </a:lnTo>
                    <a:lnTo>
                      <a:pt x="21" y="48"/>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Freeform 105"/>
              <p:cNvSpPr>
                <a:spLocks noChangeArrowheads="1"/>
              </p:cNvSpPr>
              <p:nvPr/>
            </p:nvSpPr>
            <p:spPr bwMode="auto">
              <a:xfrm>
                <a:off x="1489" y="1122"/>
                <a:ext cx="86" cy="71"/>
              </a:xfrm>
              <a:custGeom>
                <a:avLst/>
                <a:gdLst>
                  <a:gd name="T0" fmla="*/ 0 w 74"/>
                  <a:gd name="T1" fmla="*/ 320 h 60"/>
                  <a:gd name="T2" fmla="*/ 246 w 74"/>
                  <a:gd name="T3" fmla="*/ 226 h 60"/>
                  <a:gd name="T4" fmla="*/ 332 w 74"/>
                  <a:gd name="T5" fmla="*/ 0 h 60"/>
                  <a:gd name="T6" fmla="*/ 126 w 74"/>
                  <a:gd name="T7" fmla="*/ 76 h 60"/>
                  <a:gd name="T8" fmla="*/ 93 w 74"/>
                  <a:gd name="T9" fmla="*/ 254 h 60"/>
                  <a:gd name="T10" fmla="*/ 0 w 74"/>
                  <a:gd name="T11" fmla="*/ 320 h 60"/>
                  <a:gd name="T12" fmla="*/ 0 60000 65536"/>
                  <a:gd name="T13" fmla="*/ 0 60000 65536"/>
                  <a:gd name="T14" fmla="*/ 0 60000 65536"/>
                  <a:gd name="T15" fmla="*/ 0 60000 65536"/>
                  <a:gd name="T16" fmla="*/ 0 60000 65536"/>
                  <a:gd name="T17" fmla="*/ 0 60000 65536"/>
                  <a:gd name="T18" fmla="*/ 0 w 74"/>
                  <a:gd name="T19" fmla="*/ 0 h 60"/>
                  <a:gd name="T20" fmla="*/ 74 w 74"/>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74" h="60">
                    <a:moveTo>
                      <a:pt x="0" y="60"/>
                    </a:moveTo>
                    <a:lnTo>
                      <a:pt x="55" y="41"/>
                    </a:lnTo>
                    <a:lnTo>
                      <a:pt x="74" y="0"/>
                    </a:lnTo>
                    <a:lnTo>
                      <a:pt x="28" y="14"/>
                    </a:lnTo>
                    <a:lnTo>
                      <a:pt x="21" y="48"/>
                    </a:lnTo>
                    <a:lnTo>
                      <a:pt x="0" y="60"/>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Freeform 106"/>
              <p:cNvSpPr>
                <a:spLocks noChangeArrowheads="1"/>
              </p:cNvSpPr>
              <p:nvPr/>
            </p:nvSpPr>
            <p:spPr bwMode="auto">
              <a:xfrm>
                <a:off x="2356" y="1394"/>
                <a:ext cx="272" cy="331"/>
              </a:xfrm>
              <a:custGeom>
                <a:avLst/>
                <a:gdLst>
                  <a:gd name="T0" fmla="*/ 89 w 233"/>
                  <a:gd name="T1" fmla="*/ 1198 h 282"/>
                  <a:gd name="T2" fmla="*/ 187 w 233"/>
                  <a:gd name="T3" fmla="*/ 1198 h 282"/>
                  <a:gd name="T4" fmla="*/ 312 w 233"/>
                  <a:gd name="T5" fmla="*/ 1198 h 282"/>
                  <a:gd name="T6" fmla="*/ 496 w 233"/>
                  <a:gd name="T7" fmla="*/ 708 h 282"/>
                  <a:gd name="T8" fmla="*/ 684 w 233"/>
                  <a:gd name="T9" fmla="*/ 649 h 282"/>
                  <a:gd name="T10" fmla="*/ 684 w 233"/>
                  <a:gd name="T11" fmla="*/ 484 h 282"/>
                  <a:gd name="T12" fmla="*/ 530 w 233"/>
                  <a:gd name="T13" fmla="*/ 484 h 282"/>
                  <a:gd name="T14" fmla="*/ 559 w 233"/>
                  <a:gd name="T15" fmla="*/ 325 h 282"/>
                  <a:gd name="T16" fmla="*/ 621 w 233"/>
                  <a:gd name="T17" fmla="*/ 166 h 282"/>
                  <a:gd name="T18" fmla="*/ 621 w 233"/>
                  <a:gd name="T19" fmla="*/ 0 h 282"/>
                  <a:gd name="T20" fmla="*/ 473 w 233"/>
                  <a:gd name="T21" fmla="*/ 25 h 282"/>
                  <a:gd name="T22" fmla="*/ 365 w 233"/>
                  <a:gd name="T23" fmla="*/ 166 h 282"/>
                  <a:gd name="T24" fmla="*/ 187 w 233"/>
                  <a:gd name="T25" fmla="*/ 192 h 282"/>
                  <a:gd name="T26" fmla="*/ 56 w 233"/>
                  <a:gd name="T27" fmla="*/ 292 h 282"/>
                  <a:gd name="T28" fmla="*/ 34 w 233"/>
                  <a:gd name="T29" fmla="*/ 454 h 282"/>
                  <a:gd name="T30" fmla="*/ 0 w 233"/>
                  <a:gd name="T31" fmla="*/ 681 h 282"/>
                  <a:gd name="T32" fmla="*/ 0 w 233"/>
                  <a:gd name="T33" fmla="*/ 870 h 282"/>
                  <a:gd name="T34" fmla="*/ 120 w 233"/>
                  <a:gd name="T35" fmla="*/ 1005 h 282"/>
                  <a:gd name="T36" fmla="*/ 89 w 233"/>
                  <a:gd name="T37" fmla="*/ 1198 h 282"/>
                  <a:gd name="T38" fmla="*/ 440 w 233"/>
                  <a:gd name="T39" fmla="*/ 974 h 282"/>
                  <a:gd name="T40" fmla="*/ 473 w 233"/>
                  <a:gd name="T41" fmla="*/ 1166 h 282"/>
                  <a:gd name="T42" fmla="*/ 621 w 233"/>
                  <a:gd name="T43" fmla="*/ 1166 h 282"/>
                  <a:gd name="T44" fmla="*/ 621 w 233"/>
                  <a:gd name="T45" fmla="*/ 1005 h 282"/>
                  <a:gd name="T46" fmla="*/ 559 w 233"/>
                  <a:gd name="T47" fmla="*/ 950 h 282"/>
                  <a:gd name="T48" fmla="*/ 440 w 233"/>
                  <a:gd name="T49" fmla="*/ 974 h 282"/>
                  <a:gd name="T50" fmla="*/ 723 w 233"/>
                  <a:gd name="T51" fmla="*/ 870 h 282"/>
                  <a:gd name="T52" fmla="*/ 752 w 233"/>
                  <a:gd name="T53" fmla="*/ 1095 h 282"/>
                  <a:gd name="T54" fmla="*/ 911 w 233"/>
                  <a:gd name="T55" fmla="*/ 1134 h 282"/>
                  <a:gd name="T56" fmla="*/ 1058 w 233"/>
                  <a:gd name="T57" fmla="*/ 1073 h 282"/>
                  <a:gd name="T58" fmla="*/ 1002 w 233"/>
                  <a:gd name="T59" fmla="*/ 1005 h 282"/>
                  <a:gd name="T60" fmla="*/ 1096 w 233"/>
                  <a:gd name="T61" fmla="*/ 870 h 282"/>
                  <a:gd name="T62" fmla="*/ 1058 w 233"/>
                  <a:gd name="T63" fmla="*/ 708 h 282"/>
                  <a:gd name="T64" fmla="*/ 723 w 233"/>
                  <a:gd name="T65" fmla="*/ 870 h 282"/>
                  <a:gd name="T66" fmla="*/ 684 w 233"/>
                  <a:gd name="T67" fmla="*/ 1258 h 282"/>
                  <a:gd name="T68" fmla="*/ 752 w 233"/>
                  <a:gd name="T69" fmla="*/ 1400 h 282"/>
                  <a:gd name="T70" fmla="*/ 878 w 233"/>
                  <a:gd name="T71" fmla="*/ 1366 h 282"/>
                  <a:gd name="T72" fmla="*/ 968 w 233"/>
                  <a:gd name="T73" fmla="*/ 1306 h 282"/>
                  <a:gd name="T74" fmla="*/ 845 w 233"/>
                  <a:gd name="T75" fmla="*/ 1231 h 282"/>
                  <a:gd name="T76" fmla="*/ 684 w 233"/>
                  <a:gd name="T77" fmla="*/ 1258 h 2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3"/>
                  <a:gd name="T118" fmla="*/ 0 h 282"/>
                  <a:gd name="T119" fmla="*/ 233 w 233"/>
                  <a:gd name="T120" fmla="*/ 282 h 2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3" h="282">
                    <a:moveTo>
                      <a:pt x="19" y="241"/>
                    </a:moveTo>
                    <a:lnTo>
                      <a:pt x="39" y="241"/>
                    </a:lnTo>
                    <a:lnTo>
                      <a:pt x="66" y="241"/>
                    </a:lnTo>
                    <a:lnTo>
                      <a:pt x="105" y="143"/>
                    </a:lnTo>
                    <a:lnTo>
                      <a:pt x="146" y="130"/>
                    </a:lnTo>
                    <a:lnTo>
                      <a:pt x="146" y="98"/>
                    </a:lnTo>
                    <a:lnTo>
                      <a:pt x="112" y="98"/>
                    </a:lnTo>
                    <a:lnTo>
                      <a:pt x="119" y="66"/>
                    </a:lnTo>
                    <a:lnTo>
                      <a:pt x="133" y="33"/>
                    </a:lnTo>
                    <a:lnTo>
                      <a:pt x="133" y="0"/>
                    </a:lnTo>
                    <a:lnTo>
                      <a:pt x="100" y="5"/>
                    </a:lnTo>
                    <a:lnTo>
                      <a:pt x="78" y="33"/>
                    </a:lnTo>
                    <a:lnTo>
                      <a:pt x="39" y="38"/>
                    </a:lnTo>
                    <a:lnTo>
                      <a:pt x="12" y="59"/>
                    </a:lnTo>
                    <a:lnTo>
                      <a:pt x="7" y="91"/>
                    </a:lnTo>
                    <a:lnTo>
                      <a:pt x="0" y="137"/>
                    </a:lnTo>
                    <a:lnTo>
                      <a:pt x="0" y="175"/>
                    </a:lnTo>
                    <a:lnTo>
                      <a:pt x="25" y="203"/>
                    </a:lnTo>
                    <a:lnTo>
                      <a:pt x="19" y="241"/>
                    </a:lnTo>
                    <a:close/>
                    <a:moveTo>
                      <a:pt x="94" y="196"/>
                    </a:moveTo>
                    <a:lnTo>
                      <a:pt x="100" y="235"/>
                    </a:lnTo>
                    <a:lnTo>
                      <a:pt x="133" y="235"/>
                    </a:lnTo>
                    <a:lnTo>
                      <a:pt x="133" y="203"/>
                    </a:lnTo>
                    <a:lnTo>
                      <a:pt x="119" y="191"/>
                    </a:lnTo>
                    <a:lnTo>
                      <a:pt x="94" y="196"/>
                    </a:lnTo>
                    <a:close/>
                    <a:moveTo>
                      <a:pt x="153" y="175"/>
                    </a:moveTo>
                    <a:lnTo>
                      <a:pt x="160" y="221"/>
                    </a:lnTo>
                    <a:lnTo>
                      <a:pt x="194" y="228"/>
                    </a:lnTo>
                    <a:lnTo>
                      <a:pt x="225" y="216"/>
                    </a:lnTo>
                    <a:lnTo>
                      <a:pt x="213" y="203"/>
                    </a:lnTo>
                    <a:lnTo>
                      <a:pt x="233" y="175"/>
                    </a:lnTo>
                    <a:lnTo>
                      <a:pt x="225" y="143"/>
                    </a:lnTo>
                    <a:lnTo>
                      <a:pt x="153" y="175"/>
                    </a:lnTo>
                    <a:close/>
                    <a:moveTo>
                      <a:pt x="146" y="253"/>
                    </a:moveTo>
                    <a:lnTo>
                      <a:pt x="160" y="282"/>
                    </a:lnTo>
                    <a:lnTo>
                      <a:pt x="187" y="275"/>
                    </a:lnTo>
                    <a:lnTo>
                      <a:pt x="206" y="262"/>
                    </a:lnTo>
                    <a:lnTo>
                      <a:pt x="180" y="248"/>
                    </a:lnTo>
                    <a:lnTo>
                      <a:pt x="146"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Freeform 107"/>
              <p:cNvSpPr>
                <a:spLocks noChangeArrowheads="1"/>
              </p:cNvSpPr>
              <p:nvPr/>
            </p:nvSpPr>
            <p:spPr bwMode="auto">
              <a:xfrm>
                <a:off x="2356" y="1394"/>
                <a:ext cx="171" cy="283"/>
              </a:xfrm>
              <a:custGeom>
                <a:avLst/>
                <a:gdLst>
                  <a:gd name="T0" fmla="*/ 90 w 146"/>
                  <a:gd name="T1" fmla="*/ 1201 h 241"/>
                  <a:gd name="T2" fmla="*/ 191 w 146"/>
                  <a:gd name="T3" fmla="*/ 1201 h 241"/>
                  <a:gd name="T4" fmla="*/ 319 w 146"/>
                  <a:gd name="T5" fmla="*/ 1201 h 241"/>
                  <a:gd name="T6" fmla="*/ 513 w 146"/>
                  <a:gd name="T7" fmla="*/ 709 h 241"/>
                  <a:gd name="T8" fmla="*/ 706 w 146"/>
                  <a:gd name="T9" fmla="*/ 651 h 241"/>
                  <a:gd name="T10" fmla="*/ 706 w 146"/>
                  <a:gd name="T11" fmla="*/ 491 h 241"/>
                  <a:gd name="T12" fmla="*/ 542 w 146"/>
                  <a:gd name="T13" fmla="*/ 491 h 241"/>
                  <a:gd name="T14" fmla="*/ 579 w 146"/>
                  <a:gd name="T15" fmla="*/ 332 h 241"/>
                  <a:gd name="T16" fmla="*/ 648 w 146"/>
                  <a:gd name="T17" fmla="*/ 166 h 241"/>
                  <a:gd name="T18" fmla="*/ 648 w 146"/>
                  <a:gd name="T19" fmla="*/ 0 h 241"/>
                  <a:gd name="T20" fmla="*/ 481 w 146"/>
                  <a:gd name="T21" fmla="*/ 25 h 241"/>
                  <a:gd name="T22" fmla="*/ 376 w 146"/>
                  <a:gd name="T23" fmla="*/ 166 h 241"/>
                  <a:gd name="T24" fmla="*/ 191 w 146"/>
                  <a:gd name="T25" fmla="*/ 193 h 241"/>
                  <a:gd name="T26" fmla="*/ 56 w 146"/>
                  <a:gd name="T27" fmla="*/ 295 h 241"/>
                  <a:gd name="T28" fmla="*/ 34 w 146"/>
                  <a:gd name="T29" fmla="*/ 457 h 241"/>
                  <a:gd name="T30" fmla="*/ 0 w 146"/>
                  <a:gd name="T31" fmla="*/ 683 h 241"/>
                  <a:gd name="T32" fmla="*/ 0 w 146"/>
                  <a:gd name="T33" fmla="*/ 871 h 241"/>
                  <a:gd name="T34" fmla="*/ 121 w 146"/>
                  <a:gd name="T35" fmla="*/ 1011 h 241"/>
                  <a:gd name="T36" fmla="*/ 90 w 146"/>
                  <a:gd name="T37" fmla="*/ 1201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241"/>
                  <a:gd name="T59" fmla="*/ 146 w 146"/>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241">
                    <a:moveTo>
                      <a:pt x="19" y="241"/>
                    </a:moveTo>
                    <a:lnTo>
                      <a:pt x="39" y="241"/>
                    </a:lnTo>
                    <a:lnTo>
                      <a:pt x="66" y="241"/>
                    </a:lnTo>
                    <a:lnTo>
                      <a:pt x="105" y="143"/>
                    </a:lnTo>
                    <a:lnTo>
                      <a:pt x="146" y="130"/>
                    </a:lnTo>
                    <a:lnTo>
                      <a:pt x="146" y="98"/>
                    </a:lnTo>
                    <a:lnTo>
                      <a:pt x="112" y="98"/>
                    </a:lnTo>
                    <a:lnTo>
                      <a:pt x="119" y="66"/>
                    </a:lnTo>
                    <a:lnTo>
                      <a:pt x="133" y="33"/>
                    </a:lnTo>
                    <a:lnTo>
                      <a:pt x="133" y="0"/>
                    </a:lnTo>
                    <a:lnTo>
                      <a:pt x="100" y="5"/>
                    </a:lnTo>
                    <a:lnTo>
                      <a:pt x="78" y="33"/>
                    </a:lnTo>
                    <a:lnTo>
                      <a:pt x="39" y="38"/>
                    </a:lnTo>
                    <a:lnTo>
                      <a:pt x="12" y="59"/>
                    </a:lnTo>
                    <a:lnTo>
                      <a:pt x="7" y="91"/>
                    </a:lnTo>
                    <a:lnTo>
                      <a:pt x="0" y="137"/>
                    </a:lnTo>
                    <a:lnTo>
                      <a:pt x="0" y="175"/>
                    </a:lnTo>
                    <a:lnTo>
                      <a:pt x="25" y="203"/>
                    </a:lnTo>
                    <a:lnTo>
                      <a:pt x="19" y="241"/>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Freeform 108"/>
              <p:cNvSpPr>
                <a:spLocks noChangeArrowheads="1"/>
              </p:cNvSpPr>
              <p:nvPr/>
            </p:nvSpPr>
            <p:spPr bwMode="auto">
              <a:xfrm>
                <a:off x="2466" y="1618"/>
                <a:ext cx="45" cy="52"/>
              </a:xfrm>
              <a:custGeom>
                <a:avLst/>
                <a:gdLst>
                  <a:gd name="T0" fmla="*/ 0 w 39"/>
                  <a:gd name="T1" fmla="*/ 25 h 44"/>
                  <a:gd name="T2" fmla="*/ 24 w 39"/>
                  <a:gd name="T3" fmla="*/ 229 h 44"/>
                  <a:gd name="T4" fmla="*/ 163 w 39"/>
                  <a:gd name="T5" fmla="*/ 229 h 44"/>
                  <a:gd name="T6" fmla="*/ 163 w 39"/>
                  <a:gd name="T7" fmla="*/ 64 h 44"/>
                  <a:gd name="T8" fmla="*/ 104 w 39"/>
                  <a:gd name="T9" fmla="*/ 0 h 44"/>
                  <a:gd name="T10" fmla="*/ 0 w 39"/>
                  <a:gd name="T11" fmla="*/ 25 h 44"/>
                  <a:gd name="T12" fmla="*/ 0 60000 65536"/>
                  <a:gd name="T13" fmla="*/ 0 60000 65536"/>
                  <a:gd name="T14" fmla="*/ 0 60000 65536"/>
                  <a:gd name="T15" fmla="*/ 0 60000 65536"/>
                  <a:gd name="T16" fmla="*/ 0 60000 65536"/>
                  <a:gd name="T17" fmla="*/ 0 60000 65536"/>
                  <a:gd name="T18" fmla="*/ 0 w 39"/>
                  <a:gd name="T19" fmla="*/ 0 h 44"/>
                  <a:gd name="T20" fmla="*/ 39 w 39"/>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9" h="44">
                    <a:moveTo>
                      <a:pt x="0" y="5"/>
                    </a:moveTo>
                    <a:lnTo>
                      <a:pt x="6" y="44"/>
                    </a:lnTo>
                    <a:lnTo>
                      <a:pt x="39" y="44"/>
                    </a:lnTo>
                    <a:lnTo>
                      <a:pt x="39" y="12"/>
                    </a:lnTo>
                    <a:lnTo>
                      <a:pt x="25" y="0"/>
                    </a:lnTo>
                    <a:lnTo>
                      <a:pt x="0" y="5"/>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Freeform 109"/>
              <p:cNvSpPr>
                <a:spLocks noChangeArrowheads="1"/>
              </p:cNvSpPr>
              <p:nvPr/>
            </p:nvSpPr>
            <p:spPr bwMode="auto">
              <a:xfrm>
                <a:off x="2534" y="1561"/>
                <a:ext cx="93" cy="100"/>
              </a:xfrm>
              <a:custGeom>
                <a:avLst/>
                <a:gdLst>
                  <a:gd name="T0" fmla="*/ 0 w 80"/>
                  <a:gd name="T1" fmla="*/ 165 h 85"/>
                  <a:gd name="T2" fmla="*/ 30 w 80"/>
                  <a:gd name="T3" fmla="*/ 394 h 85"/>
                  <a:gd name="T4" fmla="*/ 186 w 80"/>
                  <a:gd name="T5" fmla="*/ 434 h 85"/>
                  <a:gd name="T6" fmla="*/ 328 w 80"/>
                  <a:gd name="T7" fmla="*/ 371 h 85"/>
                  <a:gd name="T8" fmla="*/ 270 w 80"/>
                  <a:gd name="T9" fmla="*/ 306 h 85"/>
                  <a:gd name="T10" fmla="*/ 360 w 80"/>
                  <a:gd name="T11" fmla="*/ 165 h 85"/>
                  <a:gd name="T12" fmla="*/ 328 w 80"/>
                  <a:gd name="T13" fmla="*/ 0 h 85"/>
                  <a:gd name="T14" fmla="*/ 0 w 80"/>
                  <a:gd name="T15" fmla="*/ 165 h 85"/>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85"/>
                  <a:gd name="T26" fmla="*/ 80 w 80"/>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85">
                    <a:moveTo>
                      <a:pt x="0" y="32"/>
                    </a:moveTo>
                    <a:lnTo>
                      <a:pt x="7" y="78"/>
                    </a:lnTo>
                    <a:lnTo>
                      <a:pt x="41" y="85"/>
                    </a:lnTo>
                    <a:lnTo>
                      <a:pt x="72" y="73"/>
                    </a:lnTo>
                    <a:lnTo>
                      <a:pt x="60" y="60"/>
                    </a:lnTo>
                    <a:lnTo>
                      <a:pt x="80" y="32"/>
                    </a:lnTo>
                    <a:lnTo>
                      <a:pt x="72" y="0"/>
                    </a:lnTo>
                    <a:lnTo>
                      <a:pt x="0" y="32"/>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Freeform 110"/>
              <p:cNvSpPr>
                <a:spLocks noChangeArrowheads="1"/>
              </p:cNvSpPr>
              <p:nvPr/>
            </p:nvSpPr>
            <p:spPr bwMode="auto">
              <a:xfrm>
                <a:off x="2526" y="1685"/>
                <a:ext cx="70" cy="40"/>
              </a:xfrm>
              <a:custGeom>
                <a:avLst/>
                <a:gdLst>
                  <a:gd name="T0" fmla="*/ 0 w 60"/>
                  <a:gd name="T1" fmla="*/ 25 h 34"/>
                  <a:gd name="T2" fmla="*/ 65 w 60"/>
                  <a:gd name="T3" fmla="*/ 172 h 34"/>
                  <a:gd name="T4" fmla="*/ 193 w 60"/>
                  <a:gd name="T5" fmla="*/ 140 h 34"/>
                  <a:gd name="T6" fmla="*/ 285 w 60"/>
                  <a:gd name="T7" fmla="*/ 68 h 34"/>
                  <a:gd name="T8" fmla="*/ 163 w 60"/>
                  <a:gd name="T9" fmla="*/ 0 h 34"/>
                  <a:gd name="T10" fmla="*/ 0 w 60"/>
                  <a:gd name="T11" fmla="*/ 25 h 34"/>
                  <a:gd name="T12" fmla="*/ 0 60000 65536"/>
                  <a:gd name="T13" fmla="*/ 0 60000 65536"/>
                  <a:gd name="T14" fmla="*/ 0 60000 65536"/>
                  <a:gd name="T15" fmla="*/ 0 60000 65536"/>
                  <a:gd name="T16" fmla="*/ 0 60000 65536"/>
                  <a:gd name="T17" fmla="*/ 0 60000 65536"/>
                  <a:gd name="T18" fmla="*/ 0 w 60"/>
                  <a:gd name="T19" fmla="*/ 0 h 34"/>
                  <a:gd name="T20" fmla="*/ 60 w 6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60" h="34">
                    <a:moveTo>
                      <a:pt x="0" y="5"/>
                    </a:moveTo>
                    <a:lnTo>
                      <a:pt x="14" y="34"/>
                    </a:lnTo>
                    <a:lnTo>
                      <a:pt x="41" y="27"/>
                    </a:lnTo>
                    <a:lnTo>
                      <a:pt x="60" y="14"/>
                    </a:lnTo>
                    <a:lnTo>
                      <a:pt x="34" y="0"/>
                    </a:lnTo>
                    <a:lnTo>
                      <a:pt x="0" y="5"/>
                    </a:lnTo>
                  </a:path>
                </a:pathLst>
              </a:custGeom>
              <a:grpFill/>
              <a:ln w="3240">
                <a:solidFill>
                  <a:srgbClr val="0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12" name="Freeform 58"/>
          <p:cNvSpPr>
            <a:spLocks noChangeArrowheads="1"/>
          </p:cNvSpPr>
          <p:nvPr userDrawn="1"/>
        </p:nvSpPr>
        <p:spPr bwMode="auto">
          <a:xfrm>
            <a:off x="6661151" y="3314700"/>
            <a:ext cx="1369483" cy="911225"/>
          </a:xfrm>
          <a:custGeom>
            <a:avLst/>
            <a:gdLst>
              <a:gd name="T0" fmla="*/ 2147483646 w 589"/>
              <a:gd name="T1" fmla="*/ 2147483646 h 518"/>
              <a:gd name="T2" fmla="*/ 2147483646 w 589"/>
              <a:gd name="T3" fmla="*/ 2147483646 h 518"/>
              <a:gd name="T4" fmla="*/ 2147483646 w 589"/>
              <a:gd name="T5" fmla="*/ 2147483646 h 518"/>
              <a:gd name="T6" fmla="*/ 2147483646 w 589"/>
              <a:gd name="T7" fmla="*/ 2147483646 h 518"/>
              <a:gd name="T8" fmla="*/ 2147483646 w 589"/>
              <a:gd name="T9" fmla="*/ 2147483646 h 518"/>
              <a:gd name="T10" fmla="*/ 2147483646 w 589"/>
              <a:gd name="T11" fmla="*/ 2147483646 h 518"/>
              <a:gd name="T12" fmla="*/ 2147483646 w 589"/>
              <a:gd name="T13" fmla="*/ 2147483646 h 518"/>
              <a:gd name="T14" fmla="*/ 2147483646 w 589"/>
              <a:gd name="T15" fmla="*/ 2147483646 h 518"/>
              <a:gd name="T16" fmla="*/ 2147483646 w 589"/>
              <a:gd name="T17" fmla="*/ 2147483646 h 518"/>
              <a:gd name="T18" fmla="*/ 2147483646 w 589"/>
              <a:gd name="T19" fmla="*/ 2147483646 h 518"/>
              <a:gd name="T20" fmla="*/ 2147483646 w 589"/>
              <a:gd name="T21" fmla="*/ 2147483646 h 518"/>
              <a:gd name="T22" fmla="*/ 2147483646 w 589"/>
              <a:gd name="T23" fmla="*/ 2147483646 h 518"/>
              <a:gd name="T24" fmla="*/ 2147483646 w 589"/>
              <a:gd name="T25" fmla="*/ 2147483646 h 518"/>
              <a:gd name="T26" fmla="*/ 2147483646 w 589"/>
              <a:gd name="T27" fmla="*/ 2147483646 h 518"/>
              <a:gd name="T28" fmla="*/ 2147483646 w 589"/>
              <a:gd name="T29" fmla="*/ 2147483646 h 518"/>
              <a:gd name="T30" fmla="*/ 2147483646 w 589"/>
              <a:gd name="T31" fmla="*/ 0 h 518"/>
              <a:gd name="T32" fmla="*/ 2147483646 w 589"/>
              <a:gd name="T33" fmla="*/ 2147483646 h 518"/>
              <a:gd name="T34" fmla="*/ 2147483646 w 589"/>
              <a:gd name="T35" fmla="*/ 2147483646 h 518"/>
              <a:gd name="T36" fmla="*/ 2147483646 w 589"/>
              <a:gd name="T37" fmla="*/ 2147483646 h 518"/>
              <a:gd name="T38" fmla="*/ 2147483646 w 589"/>
              <a:gd name="T39" fmla="*/ 2147483646 h 518"/>
              <a:gd name="T40" fmla="*/ 0 w 589"/>
              <a:gd name="T41" fmla="*/ 2147483646 h 518"/>
              <a:gd name="T42" fmla="*/ 2147483646 w 589"/>
              <a:gd name="T43" fmla="*/ 2147483646 h 518"/>
              <a:gd name="T44" fmla="*/ 2147483646 w 589"/>
              <a:gd name="T45" fmla="*/ 2147483646 h 518"/>
              <a:gd name="T46" fmla="*/ 0 w 589"/>
              <a:gd name="T47" fmla="*/ 2147483646 h 518"/>
              <a:gd name="T48" fmla="*/ 2147483646 w 589"/>
              <a:gd name="T49" fmla="*/ 2147483646 h 518"/>
              <a:gd name="T50" fmla="*/ 2147483646 w 589"/>
              <a:gd name="T51" fmla="*/ 2147483646 h 518"/>
              <a:gd name="T52" fmla="*/ 2147483646 w 589"/>
              <a:gd name="T53" fmla="*/ 2147483646 h 518"/>
              <a:gd name="T54" fmla="*/ 2147483646 w 589"/>
              <a:gd name="T55" fmla="*/ 2147483646 h 518"/>
              <a:gd name="T56" fmla="*/ 2147483646 w 589"/>
              <a:gd name="T57" fmla="*/ 2147483646 h 518"/>
              <a:gd name="T58" fmla="*/ 2147483646 w 589"/>
              <a:gd name="T59" fmla="*/ 2147483646 h 518"/>
              <a:gd name="T60" fmla="*/ 2147483646 w 589"/>
              <a:gd name="T61" fmla="*/ 2147483646 h 518"/>
              <a:gd name="T62" fmla="*/ 2147483646 w 589"/>
              <a:gd name="T63" fmla="*/ 2147483646 h 518"/>
              <a:gd name="T64" fmla="*/ 2147483646 w 589"/>
              <a:gd name="T65" fmla="*/ 2147483646 h 518"/>
              <a:gd name="T66" fmla="*/ 2147483646 w 589"/>
              <a:gd name="T67" fmla="*/ 2147483646 h 518"/>
              <a:gd name="T68" fmla="*/ 2147483646 w 589"/>
              <a:gd name="T69" fmla="*/ 2147483646 h 518"/>
              <a:gd name="T70" fmla="*/ 2147483646 w 589"/>
              <a:gd name="T71" fmla="*/ 2147483646 h 518"/>
              <a:gd name="T72" fmla="*/ 2147483646 w 589"/>
              <a:gd name="T73" fmla="*/ 2147483646 h 518"/>
              <a:gd name="T74" fmla="*/ 2147483646 w 589"/>
              <a:gd name="T75" fmla="*/ 2147483646 h 518"/>
              <a:gd name="T76" fmla="*/ 2147483646 w 589"/>
              <a:gd name="T77" fmla="*/ 2147483646 h 518"/>
              <a:gd name="T78" fmla="*/ 2147483646 w 589"/>
              <a:gd name="T79" fmla="*/ 2147483646 h 518"/>
              <a:gd name="T80" fmla="*/ 2147483646 w 589"/>
              <a:gd name="T81" fmla="*/ 2147483646 h 518"/>
              <a:gd name="T82" fmla="*/ 2147483646 w 589"/>
              <a:gd name="T83" fmla="*/ 2147483646 h 518"/>
              <a:gd name="T84" fmla="*/ 2147483646 w 589"/>
              <a:gd name="T85" fmla="*/ 2147483646 h 518"/>
              <a:gd name="T86" fmla="*/ 2147483646 w 589"/>
              <a:gd name="T87" fmla="*/ 2147483646 h 518"/>
              <a:gd name="T88" fmla="*/ 2147483646 w 589"/>
              <a:gd name="T89" fmla="*/ 2147483646 h 518"/>
              <a:gd name="T90" fmla="*/ 2147483646 w 589"/>
              <a:gd name="T91" fmla="*/ 2147483646 h 518"/>
              <a:gd name="T92" fmla="*/ 2147483646 w 589"/>
              <a:gd name="T93" fmla="*/ 2147483646 h 518"/>
              <a:gd name="T94" fmla="*/ 2147483646 w 589"/>
              <a:gd name="T95" fmla="*/ 2147483646 h 518"/>
              <a:gd name="T96" fmla="*/ 2147483646 w 589"/>
              <a:gd name="T97" fmla="*/ 2147483646 h 518"/>
              <a:gd name="T98" fmla="*/ 2147483646 w 589"/>
              <a:gd name="T99" fmla="*/ 2147483646 h 518"/>
              <a:gd name="T100" fmla="*/ 2147483646 w 589"/>
              <a:gd name="T101" fmla="*/ 2147483646 h 518"/>
              <a:gd name="T102" fmla="*/ 2147483646 w 589"/>
              <a:gd name="T103" fmla="*/ 2147483646 h 518"/>
              <a:gd name="T104" fmla="*/ 2147483646 w 589"/>
              <a:gd name="T105" fmla="*/ 2147483646 h 5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9"/>
              <a:gd name="T160" fmla="*/ 0 h 518"/>
              <a:gd name="T161" fmla="*/ 589 w 589"/>
              <a:gd name="T162" fmla="*/ 518 h 5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9" h="518">
                <a:moveTo>
                  <a:pt x="555" y="296"/>
                </a:moveTo>
                <a:lnTo>
                  <a:pt x="542" y="276"/>
                </a:lnTo>
                <a:lnTo>
                  <a:pt x="542" y="251"/>
                </a:lnTo>
                <a:lnTo>
                  <a:pt x="521" y="224"/>
                </a:lnTo>
                <a:lnTo>
                  <a:pt x="542" y="191"/>
                </a:lnTo>
                <a:lnTo>
                  <a:pt x="549" y="151"/>
                </a:lnTo>
                <a:lnTo>
                  <a:pt x="521" y="73"/>
                </a:lnTo>
                <a:lnTo>
                  <a:pt x="514" y="54"/>
                </a:lnTo>
                <a:lnTo>
                  <a:pt x="487" y="29"/>
                </a:lnTo>
                <a:lnTo>
                  <a:pt x="474" y="22"/>
                </a:lnTo>
                <a:lnTo>
                  <a:pt x="428" y="34"/>
                </a:lnTo>
                <a:lnTo>
                  <a:pt x="375" y="41"/>
                </a:lnTo>
                <a:lnTo>
                  <a:pt x="302" y="34"/>
                </a:lnTo>
                <a:lnTo>
                  <a:pt x="281" y="48"/>
                </a:lnTo>
                <a:lnTo>
                  <a:pt x="247" y="48"/>
                </a:lnTo>
                <a:lnTo>
                  <a:pt x="227" y="0"/>
                </a:lnTo>
                <a:lnTo>
                  <a:pt x="188" y="16"/>
                </a:lnTo>
                <a:lnTo>
                  <a:pt x="140" y="29"/>
                </a:lnTo>
                <a:lnTo>
                  <a:pt x="107" y="60"/>
                </a:lnTo>
                <a:lnTo>
                  <a:pt x="61" y="66"/>
                </a:lnTo>
                <a:lnTo>
                  <a:pt x="0" y="107"/>
                </a:lnTo>
                <a:lnTo>
                  <a:pt x="5" y="132"/>
                </a:lnTo>
                <a:lnTo>
                  <a:pt x="5" y="159"/>
                </a:lnTo>
                <a:lnTo>
                  <a:pt x="0" y="185"/>
                </a:lnTo>
                <a:lnTo>
                  <a:pt x="14" y="205"/>
                </a:lnTo>
                <a:lnTo>
                  <a:pt x="21" y="303"/>
                </a:lnTo>
                <a:lnTo>
                  <a:pt x="34" y="323"/>
                </a:lnTo>
                <a:lnTo>
                  <a:pt x="39" y="349"/>
                </a:lnTo>
                <a:lnTo>
                  <a:pt x="34" y="374"/>
                </a:lnTo>
                <a:lnTo>
                  <a:pt x="53" y="361"/>
                </a:lnTo>
                <a:lnTo>
                  <a:pt x="73" y="381"/>
                </a:lnTo>
                <a:lnTo>
                  <a:pt x="94" y="381"/>
                </a:lnTo>
                <a:lnTo>
                  <a:pt x="114" y="396"/>
                </a:lnTo>
                <a:lnTo>
                  <a:pt x="135" y="427"/>
                </a:lnTo>
                <a:lnTo>
                  <a:pt x="155" y="440"/>
                </a:lnTo>
                <a:lnTo>
                  <a:pt x="162" y="415"/>
                </a:lnTo>
                <a:lnTo>
                  <a:pt x="199" y="427"/>
                </a:lnTo>
                <a:lnTo>
                  <a:pt x="222" y="452"/>
                </a:lnTo>
                <a:lnTo>
                  <a:pt x="281" y="493"/>
                </a:lnTo>
                <a:lnTo>
                  <a:pt x="293" y="499"/>
                </a:lnTo>
                <a:lnTo>
                  <a:pt x="320" y="488"/>
                </a:lnTo>
                <a:lnTo>
                  <a:pt x="361" y="518"/>
                </a:lnTo>
                <a:lnTo>
                  <a:pt x="380" y="499"/>
                </a:lnTo>
                <a:lnTo>
                  <a:pt x="421" y="499"/>
                </a:lnTo>
                <a:lnTo>
                  <a:pt x="441" y="488"/>
                </a:lnTo>
                <a:lnTo>
                  <a:pt x="474" y="493"/>
                </a:lnTo>
                <a:lnTo>
                  <a:pt x="496" y="513"/>
                </a:lnTo>
                <a:lnTo>
                  <a:pt x="508" y="513"/>
                </a:lnTo>
                <a:lnTo>
                  <a:pt x="528" y="459"/>
                </a:lnTo>
                <a:lnTo>
                  <a:pt x="549" y="415"/>
                </a:lnTo>
                <a:lnTo>
                  <a:pt x="589" y="381"/>
                </a:lnTo>
                <a:lnTo>
                  <a:pt x="581" y="349"/>
                </a:lnTo>
                <a:lnTo>
                  <a:pt x="555" y="296"/>
                </a:lnTo>
              </a:path>
            </a:pathLst>
          </a:custGeom>
          <a:solidFill>
            <a:srgbClr val="031E2F">
              <a:alpha val="5098"/>
            </a:srgbClr>
          </a:solidFill>
          <a:ln w="3240">
            <a:solidFill>
              <a:srgbClr val="000000"/>
            </a:solidFill>
            <a:round/>
            <a:headEnd/>
            <a:tailEnd/>
          </a:ln>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13" name="Group 113"/>
          <p:cNvGrpSpPr>
            <a:grpSpLocks/>
          </p:cNvGrpSpPr>
          <p:nvPr userDrawn="1"/>
        </p:nvGrpSpPr>
        <p:grpSpPr bwMode="auto">
          <a:xfrm>
            <a:off x="1477434" y="1281114"/>
            <a:ext cx="10282767" cy="5164931"/>
            <a:chOff x="0" y="381"/>
            <a:chExt cx="5455" cy="3653"/>
          </a:xfrm>
        </p:grpSpPr>
        <p:grpSp>
          <p:nvGrpSpPr>
            <p:cNvPr id="114" name="Group 114"/>
            <p:cNvGrpSpPr>
              <a:grpSpLocks/>
            </p:cNvGrpSpPr>
            <p:nvPr/>
          </p:nvGrpSpPr>
          <p:grpSpPr bwMode="auto">
            <a:xfrm>
              <a:off x="75" y="381"/>
              <a:ext cx="5380" cy="3653"/>
              <a:chOff x="75" y="381"/>
              <a:chExt cx="5380" cy="3653"/>
            </a:xfrm>
          </p:grpSpPr>
          <p:grpSp>
            <p:nvGrpSpPr>
              <p:cNvPr id="120" name="Group 114"/>
              <p:cNvGrpSpPr>
                <a:grpSpLocks/>
              </p:cNvGrpSpPr>
              <p:nvPr/>
            </p:nvGrpSpPr>
            <p:grpSpPr bwMode="auto">
              <a:xfrm>
                <a:off x="2929" y="2797"/>
                <a:ext cx="502" cy="285"/>
                <a:chOff x="2929" y="2797"/>
                <a:chExt cx="502" cy="285"/>
              </a:xfrm>
            </p:grpSpPr>
            <p:pic>
              <p:nvPicPr>
                <p:cNvPr id="219" name="Picture 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 y="2812"/>
                  <a:ext cx="241" cy="155"/>
                </a:xfrm>
                <a:prstGeom prst="rect">
                  <a:avLst/>
                </a:prstGeom>
                <a:gradFill rotWithShape="0">
                  <a:gsLst>
                    <a:gs pos="0">
                      <a:srgbClr val="009999"/>
                    </a:gs>
                    <a:gs pos="100000">
                      <a:srgbClr val="BBE0E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pic>
            <p:sp>
              <p:nvSpPr>
                <p:cNvPr id="220" name="Rectangle 116"/>
                <p:cNvSpPr>
                  <a:spLocks noChangeArrowheads="1"/>
                </p:cNvSpPr>
                <p:nvPr/>
              </p:nvSpPr>
              <p:spPr bwMode="auto">
                <a:xfrm>
                  <a:off x="3169" y="2797"/>
                  <a:ext cx="262"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572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572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572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572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10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SSSH,</a:t>
                  </a:r>
                </a:p>
                <a:p>
                  <a:pPr marL="0" marR="0" lvl="0" indent="0" algn="l" defTabSz="457200"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10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NHS</a:t>
                  </a:r>
                </a:p>
              </p:txBody>
            </p:sp>
          </p:grpSp>
          <p:grpSp>
            <p:nvGrpSpPr>
              <p:cNvPr id="121" name="Group 117"/>
              <p:cNvGrpSpPr>
                <a:grpSpLocks/>
              </p:cNvGrpSpPr>
              <p:nvPr/>
            </p:nvGrpSpPr>
            <p:grpSpPr bwMode="auto">
              <a:xfrm>
                <a:off x="75" y="381"/>
                <a:ext cx="5380" cy="3653"/>
                <a:chOff x="75" y="381"/>
                <a:chExt cx="5380" cy="3653"/>
              </a:xfrm>
            </p:grpSpPr>
            <p:grpSp>
              <p:nvGrpSpPr>
                <p:cNvPr id="122" name="Group 118"/>
                <p:cNvGrpSpPr>
                  <a:grpSpLocks/>
                </p:cNvGrpSpPr>
                <p:nvPr/>
              </p:nvGrpSpPr>
              <p:grpSpPr bwMode="auto">
                <a:xfrm>
                  <a:off x="2985" y="2268"/>
                  <a:ext cx="676" cy="176"/>
                  <a:chOff x="2985" y="2268"/>
                  <a:chExt cx="676" cy="176"/>
                </a:xfrm>
              </p:grpSpPr>
              <p:sp>
                <p:nvSpPr>
                  <p:cNvPr id="217" name="Text Box 119"/>
                  <p:cNvSpPr txBox="1">
                    <a:spLocks noChangeArrowheads="1"/>
                  </p:cNvSpPr>
                  <p:nvPr/>
                </p:nvSpPr>
                <p:spPr bwMode="auto">
                  <a:xfrm>
                    <a:off x="3204" y="2268"/>
                    <a:ext cx="457"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KOZ SR</a:t>
                    </a:r>
                  </a:p>
                </p:txBody>
              </p:sp>
              <p:pic>
                <p:nvPicPr>
                  <p:cNvPr id="218" name="Picture 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5" y="2275"/>
                    <a:ext cx="2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23" name="Group 121"/>
                <p:cNvGrpSpPr>
                  <a:grpSpLocks/>
                </p:cNvGrpSpPr>
                <p:nvPr/>
              </p:nvGrpSpPr>
              <p:grpSpPr bwMode="auto">
                <a:xfrm>
                  <a:off x="75" y="381"/>
                  <a:ext cx="5380" cy="3653"/>
                  <a:chOff x="75" y="381"/>
                  <a:chExt cx="5380" cy="3653"/>
                </a:xfrm>
              </p:grpSpPr>
              <p:grpSp>
                <p:nvGrpSpPr>
                  <p:cNvPr id="124" name="Group 122"/>
                  <p:cNvGrpSpPr>
                    <a:grpSpLocks/>
                  </p:cNvGrpSpPr>
                  <p:nvPr/>
                </p:nvGrpSpPr>
                <p:grpSpPr bwMode="auto">
                  <a:xfrm>
                    <a:off x="2509" y="3727"/>
                    <a:ext cx="952" cy="307"/>
                    <a:chOff x="2509" y="3727"/>
                    <a:chExt cx="952" cy="307"/>
                  </a:xfrm>
                </p:grpSpPr>
                <p:pic>
                  <p:nvPicPr>
                    <p:cNvPr id="215" name="Picture 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 y="3727"/>
                      <a:ext cx="29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6" name="Text Box 124"/>
                    <p:cNvSpPr txBox="1">
                      <a:spLocks noChangeArrowheads="1"/>
                    </p:cNvSpPr>
                    <p:nvPr/>
                  </p:nvSpPr>
                  <p:spPr bwMode="auto">
                    <a:xfrm>
                      <a:off x="2859" y="3749"/>
                      <a:ext cx="602"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CMTU, GWU, FORUM</a:t>
                      </a:r>
                    </a:p>
                  </p:txBody>
                </p:sp>
              </p:grpSp>
              <p:grpSp>
                <p:nvGrpSpPr>
                  <p:cNvPr id="125" name="Group 125"/>
                  <p:cNvGrpSpPr>
                    <a:grpSpLocks/>
                  </p:cNvGrpSpPr>
                  <p:nvPr/>
                </p:nvGrpSpPr>
                <p:grpSpPr bwMode="auto">
                  <a:xfrm>
                    <a:off x="4354" y="3644"/>
                    <a:ext cx="1101" cy="234"/>
                    <a:chOff x="4354" y="3644"/>
                    <a:chExt cx="1101" cy="234"/>
                  </a:xfrm>
                </p:grpSpPr>
                <p:pic>
                  <p:nvPicPr>
                    <p:cNvPr id="213" name="Picture 1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4" y="3644"/>
                      <a:ext cx="308"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4" name="Text Box 127"/>
                    <p:cNvSpPr txBox="1">
                      <a:spLocks noChangeArrowheads="1"/>
                    </p:cNvSpPr>
                    <p:nvPr/>
                  </p:nvSpPr>
                  <p:spPr bwMode="auto">
                    <a:xfrm>
                      <a:off x="4650" y="3702"/>
                      <a:ext cx="80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SEK, TURK-SEN</a:t>
                      </a:r>
                    </a:p>
                  </p:txBody>
                </p:sp>
              </p:grpSp>
              <p:grpSp>
                <p:nvGrpSpPr>
                  <p:cNvPr id="126" name="Group 128"/>
                  <p:cNvGrpSpPr>
                    <a:grpSpLocks/>
                  </p:cNvGrpSpPr>
                  <p:nvPr/>
                </p:nvGrpSpPr>
                <p:grpSpPr bwMode="auto">
                  <a:xfrm>
                    <a:off x="4401" y="3076"/>
                    <a:ext cx="917" cy="285"/>
                    <a:chOff x="4401" y="3076"/>
                    <a:chExt cx="917" cy="285"/>
                  </a:xfrm>
                </p:grpSpPr>
                <p:pic>
                  <p:nvPicPr>
                    <p:cNvPr id="211" name="Picture 1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1" y="3088"/>
                      <a:ext cx="25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2" name="Text Box 130"/>
                    <p:cNvSpPr txBox="1">
                      <a:spLocks noChangeArrowheads="1"/>
                    </p:cNvSpPr>
                    <p:nvPr/>
                  </p:nvSpPr>
                  <p:spPr bwMode="auto">
                    <a:xfrm>
                      <a:off x="4557" y="3076"/>
                      <a:ext cx="761"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DISK, HAK-IS</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KESK, TURK-IS</a:t>
                      </a:r>
                    </a:p>
                  </p:txBody>
                </p:sp>
              </p:grpSp>
              <p:grpSp>
                <p:nvGrpSpPr>
                  <p:cNvPr id="127" name="Group 131"/>
                  <p:cNvGrpSpPr>
                    <a:grpSpLocks/>
                  </p:cNvGrpSpPr>
                  <p:nvPr/>
                </p:nvGrpSpPr>
                <p:grpSpPr bwMode="auto">
                  <a:xfrm>
                    <a:off x="3049" y="3237"/>
                    <a:ext cx="659" cy="382"/>
                    <a:chOff x="3049" y="3237"/>
                    <a:chExt cx="659" cy="382"/>
                  </a:xfrm>
                </p:grpSpPr>
                <p:pic>
                  <p:nvPicPr>
                    <p:cNvPr id="209" name="Picture 1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7" y="3237"/>
                      <a:ext cx="25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0" name="Text Box 133"/>
                    <p:cNvSpPr txBox="1">
                      <a:spLocks noChangeArrowheads="1"/>
                    </p:cNvSpPr>
                    <p:nvPr/>
                  </p:nvSpPr>
                  <p:spPr bwMode="auto">
                    <a:xfrm>
                      <a:off x="3049" y="3443"/>
                      <a:ext cx="65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ADEDY, GSEE</a:t>
                      </a:r>
                    </a:p>
                  </p:txBody>
                </p:sp>
              </p:grpSp>
              <p:grpSp>
                <p:nvGrpSpPr>
                  <p:cNvPr id="128" name="Group 134"/>
                  <p:cNvGrpSpPr>
                    <a:grpSpLocks/>
                  </p:cNvGrpSpPr>
                  <p:nvPr/>
                </p:nvGrpSpPr>
                <p:grpSpPr bwMode="auto">
                  <a:xfrm>
                    <a:off x="2484" y="3199"/>
                    <a:ext cx="559" cy="508"/>
                    <a:chOff x="2484" y="3199"/>
                    <a:chExt cx="559" cy="508"/>
                  </a:xfrm>
                </p:grpSpPr>
                <p:pic>
                  <p:nvPicPr>
                    <p:cNvPr id="207" name="Picture 1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6" y="3199"/>
                      <a:ext cx="26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8" name="Text Box 136"/>
                    <p:cNvSpPr txBox="1">
                      <a:spLocks noChangeArrowheads="1"/>
                    </p:cNvSpPr>
                    <p:nvPr/>
                  </p:nvSpPr>
                  <p:spPr bwMode="auto">
                    <a:xfrm>
                      <a:off x="2484" y="3422"/>
                      <a:ext cx="559"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CGIL </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CISL, UIL</a:t>
                      </a:r>
                    </a:p>
                  </p:txBody>
                </p:sp>
              </p:grpSp>
              <p:grpSp>
                <p:nvGrpSpPr>
                  <p:cNvPr id="129" name="Group 137"/>
                  <p:cNvGrpSpPr>
                    <a:grpSpLocks/>
                  </p:cNvGrpSpPr>
                  <p:nvPr/>
                </p:nvGrpSpPr>
                <p:grpSpPr bwMode="auto">
                  <a:xfrm>
                    <a:off x="3515" y="2945"/>
                    <a:ext cx="878" cy="285"/>
                    <a:chOff x="3515" y="2945"/>
                    <a:chExt cx="878" cy="285"/>
                  </a:xfrm>
                </p:grpSpPr>
                <p:sp>
                  <p:nvSpPr>
                    <p:cNvPr id="205" name="Text Box 138"/>
                    <p:cNvSpPr txBox="1">
                      <a:spLocks noChangeArrowheads="1"/>
                    </p:cNvSpPr>
                    <p:nvPr/>
                  </p:nvSpPr>
                  <p:spPr bwMode="auto">
                    <a:xfrm>
                      <a:off x="3779" y="2945"/>
                      <a:ext cx="61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CITUB</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PODKREPA</a:t>
                      </a:r>
                    </a:p>
                  </p:txBody>
                </p:sp>
                <p:pic>
                  <p:nvPicPr>
                    <p:cNvPr id="206" name="Picture 1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5" y="2992"/>
                      <a:ext cx="26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30" name="Group 140"/>
                  <p:cNvGrpSpPr>
                    <a:grpSpLocks/>
                  </p:cNvGrpSpPr>
                  <p:nvPr/>
                </p:nvGrpSpPr>
                <p:grpSpPr bwMode="auto">
                  <a:xfrm>
                    <a:off x="951" y="2996"/>
                    <a:ext cx="500" cy="700"/>
                    <a:chOff x="951" y="2996"/>
                    <a:chExt cx="500" cy="700"/>
                  </a:xfrm>
                </p:grpSpPr>
                <p:pic>
                  <p:nvPicPr>
                    <p:cNvPr id="203" name="Picture 1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5" y="2996"/>
                      <a:ext cx="26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 name="Text Box 142"/>
                    <p:cNvSpPr txBox="1">
                      <a:spLocks noChangeArrowheads="1"/>
                    </p:cNvSpPr>
                    <p:nvPr/>
                  </p:nvSpPr>
                  <p:spPr bwMode="auto">
                    <a:xfrm>
                      <a:off x="951" y="3194"/>
                      <a:ext cx="500"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CCOO</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STV-ELA</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UGT-E</a:t>
                      </a:r>
                    </a:p>
                    <a:p>
                      <a:pPr marL="0" marR="0" lvl="0" indent="0" algn="ctr"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USO</a:t>
                      </a:r>
                    </a:p>
                  </p:txBody>
                </p:sp>
              </p:grpSp>
              <p:grpSp>
                <p:nvGrpSpPr>
                  <p:cNvPr id="131" name="Group 143"/>
                  <p:cNvGrpSpPr>
                    <a:grpSpLocks/>
                  </p:cNvGrpSpPr>
                  <p:nvPr/>
                </p:nvGrpSpPr>
                <p:grpSpPr bwMode="auto">
                  <a:xfrm>
                    <a:off x="75" y="2944"/>
                    <a:ext cx="761" cy="318"/>
                    <a:chOff x="75" y="2944"/>
                    <a:chExt cx="761" cy="318"/>
                  </a:xfrm>
                </p:grpSpPr>
                <p:pic>
                  <p:nvPicPr>
                    <p:cNvPr id="201" name="Picture 1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 y="2944"/>
                      <a:ext cx="284"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2" name="Text Box 145"/>
                    <p:cNvSpPr txBox="1">
                      <a:spLocks noChangeArrowheads="1"/>
                    </p:cNvSpPr>
                    <p:nvPr/>
                  </p:nvSpPr>
                  <p:spPr bwMode="auto">
                    <a:xfrm>
                      <a:off x="75" y="2977"/>
                      <a:ext cx="50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CGTP-IN</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UGT-P</a:t>
                      </a:r>
                    </a:p>
                  </p:txBody>
                </p:sp>
              </p:grpSp>
              <p:grpSp>
                <p:nvGrpSpPr>
                  <p:cNvPr id="132" name="Group 146"/>
                  <p:cNvGrpSpPr>
                    <a:grpSpLocks/>
                  </p:cNvGrpSpPr>
                  <p:nvPr/>
                </p:nvGrpSpPr>
                <p:grpSpPr bwMode="auto">
                  <a:xfrm>
                    <a:off x="1451" y="2658"/>
                    <a:ext cx="706" cy="466"/>
                    <a:chOff x="1451" y="2658"/>
                    <a:chExt cx="706" cy="466"/>
                  </a:xfrm>
                </p:grpSpPr>
                <p:pic>
                  <p:nvPicPr>
                    <p:cNvPr id="199" name="Picture 14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23" y="2658"/>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0" name="Text Box 148"/>
                    <p:cNvSpPr txBox="1">
                      <a:spLocks noChangeArrowheads="1"/>
                    </p:cNvSpPr>
                    <p:nvPr/>
                  </p:nvSpPr>
                  <p:spPr bwMode="auto">
                    <a:xfrm>
                      <a:off x="1451" y="2839"/>
                      <a:ext cx="706"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CFDT- UNSA CFTC, CGT CGT-FO</a:t>
                      </a:r>
                    </a:p>
                  </p:txBody>
                </p:sp>
              </p:grpSp>
              <p:grpSp>
                <p:nvGrpSpPr>
                  <p:cNvPr id="133" name="Group 149"/>
                  <p:cNvGrpSpPr>
                    <a:grpSpLocks/>
                  </p:cNvGrpSpPr>
                  <p:nvPr/>
                </p:nvGrpSpPr>
                <p:grpSpPr bwMode="auto">
                  <a:xfrm>
                    <a:off x="604" y="1656"/>
                    <a:ext cx="670" cy="176"/>
                    <a:chOff x="604" y="1656"/>
                    <a:chExt cx="670" cy="176"/>
                  </a:xfrm>
                </p:grpSpPr>
                <p:pic>
                  <p:nvPicPr>
                    <p:cNvPr id="197" name="Picture 1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4" y="1665"/>
                      <a:ext cx="24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8" name="Text Box 151"/>
                    <p:cNvSpPr txBox="1">
                      <a:spLocks noChangeArrowheads="1"/>
                    </p:cNvSpPr>
                    <p:nvPr/>
                  </p:nvSpPr>
                  <p:spPr bwMode="auto">
                    <a:xfrm>
                      <a:off x="604" y="1656"/>
                      <a:ext cx="48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ICTU</a:t>
                      </a:r>
                    </a:p>
                  </p:txBody>
                </p:sp>
              </p:grpSp>
              <p:grpSp>
                <p:nvGrpSpPr>
                  <p:cNvPr id="134" name="Group 152"/>
                  <p:cNvGrpSpPr>
                    <a:grpSpLocks/>
                  </p:cNvGrpSpPr>
                  <p:nvPr/>
                </p:nvGrpSpPr>
                <p:grpSpPr bwMode="auto">
                  <a:xfrm>
                    <a:off x="1572" y="1527"/>
                    <a:ext cx="302" cy="318"/>
                    <a:chOff x="1572" y="1527"/>
                    <a:chExt cx="302" cy="318"/>
                  </a:xfrm>
                </p:grpSpPr>
                <p:pic>
                  <p:nvPicPr>
                    <p:cNvPr id="195" name="Picture 1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97" y="1527"/>
                      <a:ext cx="24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6" name="Text Box 154"/>
                    <p:cNvSpPr txBox="1">
                      <a:spLocks noChangeArrowheads="1"/>
                    </p:cNvSpPr>
                    <p:nvPr/>
                  </p:nvSpPr>
                  <p:spPr bwMode="auto">
                    <a:xfrm>
                      <a:off x="1572" y="1669"/>
                      <a:ext cx="30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TUC</a:t>
                      </a:r>
                    </a:p>
                  </p:txBody>
                </p:sp>
              </p:grpSp>
              <p:grpSp>
                <p:nvGrpSpPr>
                  <p:cNvPr id="135" name="Group 155"/>
                  <p:cNvGrpSpPr>
                    <a:grpSpLocks/>
                  </p:cNvGrpSpPr>
                  <p:nvPr/>
                </p:nvGrpSpPr>
                <p:grpSpPr bwMode="auto">
                  <a:xfrm>
                    <a:off x="1236" y="381"/>
                    <a:ext cx="802" cy="176"/>
                    <a:chOff x="1236" y="381"/>
                    <a:chExt cx="802" cy="176"/>
                  </a:xfrm>
                </p:grpSpPr>
                <p:pic>
                  <p:nvPicPr>
                    <p:cNvPr id="193" name="Picture 15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36" y="381"/>
                      <a:ext cx="24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 name="Text Box 157"/>
                    <p:cNvSpPr txBox="1">
                      <a:spLocks noChangeArrowheads="1"/>
                    </p:cNvSpPr>
                    <p:nvPr/>
                  </p:nvSpPr>
                  <p:spPr bwMode="auto">
                    <a:xfrm>
                      <a:off x="1479" y="381"/>
                      <a:ext cx="55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ASI, BSRB</a:t>
                      </a:r>
                    </a:p>
                  </p:txBody>
                </p:sp>
              </p:grpSp>
              <p:grpSp>
                <p:nvGrpSpPr>
                  <p:cNvPr id="136" name="Group 158"/>
                  <p:cNvGrpSpPr>
                    <a:grpSpLocks/>
                  </p:cNvGrpSpPr>
                  <p:nvPr/>
                </p:nvGrpSpPr>
                <p:grpSpPr bwMode="auto">
                  <a:xfrm>
                    <a:off x="2139" y="892"/>
                    <a:ext cx="411" cy="513"/>
                    <a:chOff x="2139" y="892"/>
                    <a:chExt cx="411" cy="513"/>
                  </a:xfrm>
                </p:grpSpPr>
                <p:pic>
                  <p:nvPicPr>
                    <p:cNvPr id="191" name="Picture 15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16" y="892"/>
                      <a:ext cx="24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2" name="Text Box 160"/>
                    <p:cNvSpPr txBox="1">
                      <a:spLocks noChangeArrowheads="1"/>
                    </p:cNvSpPr>
                    <p:nvPr/>
                  </p:nvSpPr>
                  <p:spPr bwMode="auto">
                    <a:xfrm>
                      <a:off x="2139" y="1066"/>
                      <a:ext cx="41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LO-N</a:t>
                      </a:r>
                    </a:p>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YS</a:t>
                      </a:r>
                    </a:p>
                  </p:txBody>
                </p:sp>
              </p:grpSp>
              <p:grpSp>
                <p:nvGrpSpPr>
                  <p:cNvPr id="137" name="Group 161"/>
                  <p:cNvGrpSpPr>
                    <a:grpSpLocks/>
                  </p:cNvGrpSpPr>
                  <p:nvPr/>
                </p:nvGrpSpPr>
                <p:grpSpPr bwMode="auto">
                  <a:xfrm>
                    <a:off x="2546" y="628"/>
                    <a:ext cx="457" cy="474"/>
                    <a:chOff x="2546" y="628"/>
                    <a:chExt cx="457" cy="474"/>
                  </a:xfrm>
                </p:grpSpPr>
                <p:pic>
                  <p:nvPicPr>
                    <p:cNvPr id="189" name="Picture 16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71" y="628"/>
                      <a:ext cx="2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0" name="Text Box 163"/>
                    <p:cNvSpPr txBox="1">
                      <a:spLocks noChangeArrowheads="1"/>
                    </p:cNvSpPr>
                    <p:nvPr/>
                  </p:nvSpPr>
                  <p:spPr bwMode="auto">
                    <a:xfrm>
                      <a:off x="2546" y="817"/>
                      <a:ext cx="457"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LO-S SACO TCO</a:t>
                      </a:r>
                    </a:p>
                  </p:txBody>
                </p:sp>
              </p:grpSp>
              <p:grpSp>
                <p:nvGrpSpPr>
                  <p:cNvPr id="138" name="Group 164"/>
                  <p:cNvGrpSpPr>
                    <a:grpSpLocks/>
                  </p:cNvGrpSpPr>
                  <p:nvPr/>
                </p:nvGrpSpPr>
                <p:grpSpPr bwMode="auto">
                  <a:xfrm>
                    <a:off x="3151" y="469"/>
                    <a:ext cx="403" cy="591"/>
                    <a:chOff x="3151" y="469"/>
                    <a:chExt cx="403" cy="591"/>
                  </a:xfrm>
                </p:grpSpPr>
                <p:pic>
                  <p:nvPicPr>
                    <p:cNvPr id="187" name="Picture 16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21" y="469"/>
                      <a:ext cx="24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8" name="Text Box 166"/>
                    <p:cNvSpPr txBox="1">
                      <a:spLocks noChangeArrowheads="1"/>
                    </p:cNvSpPr>
                    <p:nvPr/>
                  </p:nvSpPr>
                  <p:spPr bwMode="auto">
                    <a:xfrm>
                      <a:off x="3151" y="667"/>
                      <a:ext cx="403"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AKAVA</a:t>
                      </a:r>
                      <a:r>
                        <a:rPr kumimoji="0" lang="en-GB" sz="800" b="0" i="0" u="none" strike="noStrike" kern="1200" cap="none" spc="0" normalizeH="0" baseline="0" noProof="0">
                          <a:ln>
                            <a:noFill/>
                          </a:ln>
                          <a:solidFill>
                            <a:srgbClr val="000000"/>
                          </a:solidFill>
                          <a:effectLst/>
                          <a:uLnTx/>
                          <a:uFillTx/>
                          <a:latin typeface="Trebuchet MS" charset="0"/>
                          <a:cs typeface="Lucida Sans Unicode" charset="0"/>
                        </a:rPr>
                        <a:t/>
                      </a:r>
                      <a:br>
                        <a:rPr kumimoji="0" lang="en-GB" sz="8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SAK</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STTK</a:t>
                      </a:r>
                    </a:p>
                  </p:txBody>
                </p:sp>
              </p:grpSp>
              <p:grpSp>
                <p:nvGrpSpPr>
                  <p:cNvPr id="139" name="Group 167"/>
                  <p:cNvGrpSpPr>
                    <a:grpSpLocks/>
                  </p:cNvGrpSpPr>
                  <p:nvPr/>
                </p:nvGrpSpPr>
                <p:grpSpPr bwMode="auto">
                  <a:xfrm>
                    <a:off x="1845" y="1421"/>
                    <a:ext cx="717" cy="285"/>
                    <a:chOff x="1845" y="1421"/>
                    <a:chExt cx="717" cy="285"/>
                  </a:xfrm>
                </p:grpSpPr>
                <p:pic>
                  <p:nvPicPr>
                    <p:cNvPr id="185" name="Picture 16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22" y="1481"/>
                      <a:ext cx="2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6" name="Text Box 169"/>
                    <p:cNvSpPr txBox="1">
                      <a:spLocks noChangeArrowheads="1"/>
                    </p:cNvSpPr>
                    <p:nvPr/>
                  </p:nvSpPr>
                  <p:spPr bwMode="auto">
                    <a:xfrm>
                      <a:off x="1845" y="1421"/>
                      <a:ext cx="502"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AC, FTF</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 LO-D</a:t>
                      </a:r>
                    </a:p>
                  </p:txBody>
                </p:sp>
              </p:grpSp>
              <p:grpSp>
                <p:nvGrpSpPr>
                  <p:cNvPr id="140" name="Group 170"/>
                  <p:cNvGrpSpPr>
                    <a:grpSpLocks/>
                  </p:cNvGrpSpPr>
                  <p:nvPr/>
                </p:nvGrpSpPr>
                <p:grpSpPr bwMode="auto">
                  <a:xfrm>
                    <a:off x="3683" y="2627"/>
                    <a:ext cx="996" cy="285"/>
                    <a:chOff x="3683" y="2627"/>
                    <a:chExt cx="996" cy="285"/>
                  </a:xfrm>
                </p:grpSpPr>
                <p:pic>
                  <p:nvPicPr>
                    <p:cNvPr id="183" name="Picture 17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83" y="2733"/>
                      <a:ext cx="24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 name="Text Box 172"/>
                    <p:cNvSpPr txBox="1">
                      <a:spLocks noChangeArrowheads="1"/>
                    </p:cNvSpPr>
                    <p:nvPr/>
                  </p:nvSpPr>
                  <p:spPr bwMode="auto">
                    <a:xfrm>
                      <a:off x="3975" y="2627"/>
                      <a:ext cx="70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BNS, CARTEL ALFA, CNSLR-Fratia, CSDR</a:t>
                      </a:r>
                    </a:p>
                  </p:txBody>
                </p:sp>
              </p:grpSp>
              <p:grpSp>
                <p:nvGrpSpPr>
                  <p:cNvPr id="141" name="Group 173"/>
                  <p:cNvGrpSpPr>
                    <a:grpSpLocks/>
                  </p:cNvGrpSpPr>
                  <p:nvPr/>
                </p:nvGrpSpPr>
                <p:grpSpPr bwMode="auto">
                  <a:xfrm>
                    <a:off x="2245" y="1792"/>
                    <a:ext cx="504" cy="328"/>
                    <a:chOff x="2245" y="1792"/>
                    <a:chExt cx="504" cy="328"/>
                  </a:xfrm>
                </p:grpSpPr>
                <p:pic>
                  <p:nvPicPr>
                    <p:cNvPr id="181" name="Picture 17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96" y="1792"/>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2" name="Text Box 175"/>
                    <p:cNvSpPr txBox="1">
                      <a:spLocks noChangeArrowheads="1"/>
                    </p:cNvSpPr>
                    <p:nvPr/>
                  </p:nvSpPr>
                  <p:spPr bwMode="auto">
                    <a:xfrm>
                      <a:off x="2245" y="1944"/>
                      <a:ext cx="50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DGB</a:t>
                      </a:r>
                    </a:p>
                  </p:txBody>
                </p:sp>
              </p:grpSp>
              <p:grpSp>
                <p:nvGrpSpPr>
                  <p:cNvPr id="142" name="Group 176"/>
                  <p:cNvGrpSpPr>
                    <a:grpSpLocks/>
                  </p:cNvGrpSpPr>
                  <p:nvPr/>
                </p:nvGrpSpPr>
                <p:grpSpPr bwMode="auto">
                  <a:xfrm>
                    <a:off x="1845" y="1686"/>
                    <a:ext cx="611" cy="327"/>
                    <a:chOff x="1845" y="1686"/>
                    <a:chExt cx="611" cy="327"/>
                  </a:xfrm>
                </p:grpSpPr>
                <p:pic>
                  <p:nvPicPr>
                    <p:cNvPr id="179" name="Picture 17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92" y="1686"/>
                      <a:ext cx="2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0" name="Text Box 178"/>
                    <p:cNvSpPr txBox="1">
                      <a:spLocks noChangeArrowheads="1"/>
                    </p:cNvSpPr>
                    <p:nvPr/>
                  </p:nvSpPr>
                  <p:spPr bwMode="auto">
                    <a:xfrm>
                      <a:off x="1845" y="1837"/>
                      <a:ext cx="61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CNV, FNV MHP</a:t>
                      </a:r>
                    </a:p>
                  </p:txBody>
                </p:sp>
              </p:grpSp>
              <p:grpSp>
                <p:nvGrpSpPr>
                  <p:cNvPr id="143" name="Group 179"/>
                  <p:cNvGrpSpPr>
                    <a:grpSpLocks/>
                  </p:cNvGrpSpPr>
                  <p:nvPr/>
                </p:nvGrpSpPr>
                <p:grpSpPr bwMode="auto">
                  <a:xfrm>
                    <a:off x="3356" y="1104"/>
                    <a:ext cx="635" cy="285"/>
                    <a:chOff x="3356" y="1104"/>
                    <a:chExt cx="635" cy="285"/>
                  </a:xfrm>
                </p:grpSpPr>
                <p:pic>
                  <p:nvPicPr>
                    <p:cNvPr id="177" name="Picture 18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56" y="1183"/>
                      <a:ext cx="241" cy="156"/>
                    </a:xfrm>
                    <a:prstGeom prst="rect">
                      <a:avLst/>
                    </a:prstGeom>
                    <a:gradFill rotWithShape="0">
                      <a:gsLst>
                        <a:gs pos="0">
                          <a:srgbClr val="009999"/>
                        </a:gs>
                        <a:gs pos="100000">
                          <a:srgbClr val="BBE0E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pic>
                <p:sp>
                  <p:nvSpPr>
                    <p:cNvPr id="178" name="Text Box 181"/>
                    <p:cNvSpPr txBox="1">
                      <a:spLocks noChangeArrowheads="1"/>
                    </p:cNvSpPr>
                    <p:nvPr/>
                  </p:nvSpPr>
                  <p:spPr bwMode="auto">
                    <a:xfrm>
                      <a:off x="3620" y="1104"/>
                      <a:ext cx="371"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EAKL TALO</a:t>
                      </a:r>
                    </a:p>
                  </p:txBody>
                </p:sp>
              </p:grpSp>
              <p:grpSp>
                <p:nvGrpSpPr>
                  <p:cNvPr id="144" name="Group 182"/>
                  <p:cNvGrpSpPr>
                    <a:grpSpLocks/>
                  </p:cNvGrpSpPr>
                  <p:nvPr/>
                </p:nvGrpSpPr>
                <p:grpSpPr bwMode="auto">
                  <a:xfrm>
                    <a:off x="3356" y="1405"/>
                    <a:ext cx="523" cy="176"/>
                    <a:chOff x="3356" y="1405"/>
                    <a:chExt cx="523" cy="176"/>
                  </a:xfrm>
                </p:grpSpPr>
                <p:pic>
                  <p:nvPicPr>
                    <p:cNvPr id="175" name="Picture 18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56" y="1421"/>
                      <a:ext cx="241" cy="156"/>
                    </a:xfrm>
                    <a:prstGeom prst="rect">
                      <a:avLst/>
                    </a:prstGeom>
                    <a:gradFill rotWithShape="0">
                      <a:gsLst>
                        <a:gs pos="0">
                          <a:srgbClr val="009999"/>
                        </a:gs>
                        <a:gs pos="100000">
                          <a:srgbClr val="BBE0E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pic>
                <p:sp>
                  <p:nvSpPr>
                    <p:cNvPr id="176" name="Rectangle 184"/>
                    <p:cNvSpPr>
                      <a:spLocks noChangeArrowheads="1"/>
                    </p:cNvSpPr>
                    <p:nvPr/>
                  </p:nvSpPr>
                  <p:spPr bwMode="auto">
                    <a:xfrm>
                      <a:off x="3637" y="1405"/>
                      <a:ext cx="24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572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572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572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572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1000" b="0"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LBAS</a:t>
                      </a:r>
                    </a:p>
                  </p:txBody>
                </p:sp>
              </p:grpSp>
              <p:grpSp>
                <p:nvGrpSpPr>
                  <p:cNvPr id="145" name="Group 185"/>
                  <p:cNvGrpSpPr>
                    <a:grpSpLocks/>
                  </p:cNvGrpSpPr>
                  <p:nvPr/>
                </p:nvGrpSpPr>
                <p:grpSpPr bwMode="auto">
                  <a:xfrm>
                    <a:off x="3356" y="1580"/>
                    <a:ext cx="847" cy="502"/>
                    <a:chOff x="3356" y="1580"/>
                    <a:chExt cx="847" cy="502"/>
                  </a:xfrm>
                </p:grpSpPr>
                <p:pic>
                  <p:nvPicPr>
                    <p:cNvPr id="173" name="Picture 18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6" y="1652"/>
                      <a:ext cx="241" cy="155"/>
                    </a:xfrm>
                    <a:prstGeom prst="rect">
                      <a:avLst/>
                    </a:prstGeom>
                    <a:gradFill rotWithShape="0">
                      <a:gsLst>
                        <a:gs pos="0">
                          <a:srgbClr val="009999"/>
                        </a:gs>
                        <a:gs pos="100000">
                          <a:srgbClr val="BBE0E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pic>
                <p:sp>
                  <p:nvSpPr>
                    <p:cNvPr id="174" name="Text Box 187"/>
                    <p:cNvSpPr txBox="1">
                      <a:spLocks noChangeArrowheads="1"/>
                    </p:cNvSpPr>
                    <p:nvPr/>
                  </p:nvSpPr>
                  <p:spPr bwMode="auto">
                    <a:xfrm>
                      <a:off x="3621" y="1580"/>
                      <a:ext cx="58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LDF</a:t>
                      </a:r>
                      <a:r>
                        <a:rPr kumimoji="0" lang="en-GB" sz="1000" b="0" i="0" u="none" strike="noStrike" kern="1200" cap="none" spc="0" normalizeH="0" baseline="0" noProof="0">
                          <a:ln>
                            <a:noFill/>
                          </a:ln>
                          <a:solidFill>
                            <a:srgbClr val="CCCCFF"/>
                          </a:solidFill>
                          <a:effectLst/>
                          <a:uLnTx/>
                          <a:uFillTx/>
                          <a:latin typeface="Trebuchet MS" charset="0"/>
                          <a:cs typeface="Lucida Sans Unicode" charset="0"/>
                          <a:hlinkClick r:id="rId27"/>
                        </a:rPr>
                        <a:t> </a:t>
                      </a:r>
                    </a:p>
                    <a:p>
                      <a:pPr marL="0" marR="0" lvl="0" indent="0" algn="l"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LPSK-LTUC</a:t>
                      </a:r>
                    </a:p>
                    <a:p>
                      <a:pPr marL="0" marR="0" lvl="0" indent="0" algn="l"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LPS-S</a:t>
                      </a:r>
                    </a:p>
                    <a:p>
                      <a:pPr marL="0" marR="0" lvl="0" indent="0" algn="l"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LDS</a:t>
                      </a:r>
                    </a:p>
                  </p:txBody>
                </p:sp>
              </p:grpSp>
              <p:grpSp>
                <p:nvGrpSpPr>
                  <p:cNvPr id="146" name="Group 188"/>
                  <p:cNvGrpSpPr>
                    <a:grpSpLocks/>
                  </p:cNvGrpSpPr>
                  <p:nvPr/>
                </p:nvGrpSpPr>
                <p:grpSpPr bwMode="auto">
                  <a:xfrm>
                    <a:off x="2844" y="1844"/>
                    <a:ext cx="1094" cy="285"/>
                    <a:chOff x="2844" y="1844"/>
                    <a:chExt cx="1094" cy="285"/>
                  </a:xfrm>
                </p:grpSpPr>
                <p:pic>
                  <p:nvPicPr>
                    <p:cNvPr id="171" name="Picture 18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44" y="1844"/>
                      <a:ext cx="2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2" name="Text Box 190"/>
                    <p:cNvSpPr txBox="1">
                      <a:spLocks noChangeArrowheads="1"/>
                    </p:cNvSpPr>
                    <p:nvPr/>
                  </p:nvSpPr>
                  <p:spPr bwMode="auto">
                    <a:xfrm>
                      <a:off x="3040" y="1844"/>
                      <a:ext cx="89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dirty="0">
                          <a:ln>
                            <a:noFill/>
                          </a:ln>
                          <a:solidFill>
                            <a:srgbClr val="000000"/>
                          </a:solidFill>
                          <a:effectLst/>
                          <a:uLnTx/>
                          <a:uFillTx/>
                          <a:latin typeface="Trebuchet MS" charset="0"/>
                          <a:cs typeface="Lucida Sans Unicode" charset="0"/>
                        </a:rPr>
                        <a:t>NSZZ </a:t>
                      </a:r>
                      <a:r>
                        <a:rPr kumimoji="0" lang="en-GB" sz="1000" b="0" i="0" u="none" strike="noStrike" kern="1200" cap="none" spc="0" normalizeH="0" baseline="0" noProof="0" dirty="0" err="1">
                          <a:ln>
                            <a:noFill/>
                          </a:ln>
                          <a:solidFill>
                            <a:srgbClr val="000000"/>
                          </a:solidFill>
                          <a:effectLst/>
                          <a:uLnTx/>
                          <a:uFillTx/>
                          <a:latin typeface="Trebuchet MS" charset="0"/>
                          <a:cs typeface="Lucida Sans Unicode" charset="0"/>
                        </a:rPr>
                        <a:t>Solidarnosc</a:t>
                      </a:r>
                      <a:endParaRPr kumimoji="0" lang="en-GB" sz="1000" b="0" i="0" u="none" strike="noStrike" kern="1200" cap="none" spc="0" normalizeH="0" baseline="0" noProof="0" dirty="0">
                        <a:ln>
                          <a:noFill/>
                        </a:ln>
                        <a:solidFill>
                          <a:srgbClr val="000000"/>
                        </a:solidFill>
                        <a:effectLst/>
                        <a:uLnTx/>
                        <a:uFillTx/>
                        <a:latin typeface="Trebuchet MS" charset="0"/>
                        <a:cs typeface="Lucida Sans Unicode" charset="0"/>
                      </a:endParaRPr>
                    </a:p>
                    <a:p>
                      <a:pPr marL="0" marR="0" lvl="0" indent="0" algn="l"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dirty="0">
                          <a:ln>
                            <a:noFill/>
                          </a:ln>
                          <a:solidFill>
                            <a:srgbClr val="000000"/>
                          </a:solidFill>
                          <a:effectLst/>
                          <a:uLnTx/>
                          <a:uFillTx/>
                          <a:latin typeface="Trebuchet MS" charset="0"/>
                          <a:cs typeface="Lucida Sans Unicode" charset="0"/>
                        </a:rPr>
                        <a:t>OPZZ / FZZ</a:t>
                      </a:r>
                    </a:p>
                  </p:txBody>
                </p:sp>
              </p:grpSp>
              <p:grpSp>
                <p:nvGrpSpPr>
                  <p:cNvPr id="147" name="Group 191"/>
                  <p:cNvGrpSpPr>
                    <a:grpSpLocks/>
                  </p:cNvGrpSpPr>
                  <p:nvPr/>
                </p:nvGrpSpPr>
                <p:grpSpPr bwMode="auto">
                  <a:xfrm>
                    <a:off x="1874" y="2465"/>
                    <a:ext cx="688" cy="447"/>
                    <a:chOff x="1874" y="2465"/>
                    <a:chExt cx="688" cy="447"/>
                  </a:xfrm>
                </p:grpSpPr>
                <p:sp>
                  <p:nvSpPr>
                    <p:cNvPr id="169" name="Text Box 192"/>
                    <p:cNvSpPr txBox="1">
                      <a:spLocks noChangeArrowheads="1"/>
                    </p:cNvSpPr>
                    <p:nvPr/>
                  </p:nvSpPr>
                  <p:spPr bwMode="auto">
                    <a:xfrm>
                      <a:off x="1874" y="2627"/>
                      <a:ext cx="68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Travail.Swiss</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SGB</a:t>
                      </a:r>
                    </a:p>
                  </p:txBody>
                </p:sp>
                <p:pic>
                  <p:nvPicPr>
                    <p:cNvPr id="170" name="Picture 19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086" y="2465"/>
                      <a:ext cx="24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48" name="Group 194"/>
                  <p:cNvGrpSpPr>
                    <a:grpSpLocks/>
                  </p:cNvGrpSpPr>
                  <p:nvPr/>
                </p:nvGrpSpPr>
                <p:grpSpPr bwMode="auto">
                  <a:xfrm>
                    <a:off x="1508" y="2056"/>
                    <a:ext cx="764" cy="486"/>
                    <a:chOff x="1508" y="2056"/>
                    <a:chExt cx="764" cy="486"/>
                  </a:xfrm>
                </p:grpSpPr>
                <p:pic>
                  <p:nvPicPr>
                    <p:cNvPr id="167" name="Picture 19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763" y="2056"/>
                      <a:ext cx="2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8" name="Text Box 196"/>
                    <p:cNvSpPr txBox="1">
                      <a:spLocks noChangeArrowheads="1"/>
                    </p:cNvSpPr>
                    <p:nvPr/>
                  </p:nvSpPr>
                  <p:spPr bwMode="auto">
                    <a:xfrm>
                      <a:off x="1508" y="2257"/>
                      <a:ext cx="76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ABVV/ FGTB</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ACV/ CSC CGSLB</a:t>
                      </a:r>
                    </a:p>
                  </p:txBody>
                </p:sp>
              </p:grpSp>
              <p:grpSp>
                <p:nvGrpSpPr>
                  <p:cNvPr id="149" name="Group 197"/>
                  <p:cNvGrpSpPr>
                    <a:grpSpLocks/>
                  </p:cNvGrpSpPr>
                  <p:nvPr/>
                </p:nvGrpSpPr>
                <p:grpSpPr bwMode="auto">
                  <a:xfrm>
                    <a:off x="2139" y="2098"/>
                    <a:ext cx="612" cy="285"/>
                    <a:chOff x="2139" y="2098"/>
                    <a:chExt cx="612" cy="285"/>
                  </a:xfrm>
                </p:grpSpPr>
                <p:pic>
                  <p:nvPicPr>
                    <p:cNvPr id="165" name="Picture 19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39" y="2171"/>
                      <a:ext cx="2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6" name="Text Box 199"/>
                    <p:cNvSpPr txBox="1">
                      <a:spLocks noChangeArrowheads="1"/>
                    </p:cNvSpPr>
                    <p:nvPr/>
                  </p:nvSpPr>
                  <p:spPr bwMode="auto">
                    <a:xfrm>
                      <a:off x="2348" y="2098"/>
                      <a:ext cx="403"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CGT-L</a:t>
                      </a:r>
                      <a:b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b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LCGB</a:t>
                      </a:r>
                    </a:p>
                  </p:txBody>
                </p:sp>
              </p:grpSp>
              <p:grpSp>
                <p:nvGrpSpPr>
                  <p:cNvPr id="150" name="Group 200"/>
                  <p:cNvGrpSpPr>
                    <a:grpSpLocks/>
                  </p:cNvGrpSpPr>
                  <p:nvPr/>
                </p:nvGrpSpPr>
                <p:grpSpPr bwMode="auto">
                  <a:xfrm>
                    <a:off x="2302" y="2744"/>
                    <a:ext cx="582" cy="374"/>
                    <a:chOff x="2302" y="2744"/>
                    <a:chExt cx="582" cy="374"/>
                  </a:xfrm>
                </p:grpSpPr>
                <p:sp>
                  <p:nvSpPr>
                    <p:cNvPr id="163" name="Text Box 201"/>
                    <p:cNvSpPr txBox="1">
                      <a:spLocks noChangeArrowheads="1"/>
                    </p:cNvSpPr>
                    <p:nvPr/>
                  </p:nvSpPr>
                  <p:spPr bwMode="auto">
                    <a:xfrm>
                      <a:off x="2302" y="2942"/>
                      <a:ext cx="58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CDLS, CSdL</a:t>
                      </a:r>
                    </a:p>
                  </p:txBody>
                </p:sp>
                <p:pic>
                  <p:nvPicPr>
                    <p:cNvPr id="164" name="Picture 20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24" y="2744"/>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51" name="Group 203"/>
                  <p:cNvGrpSpPr>
                    <a:grpSpLocks/>
                  </p:cNvGrpSpPr>
                  <p:nvPr/>
                </p:nvGrpSpPr>
                <p:grpSpPr bwMode="auto">
                  <a:xfrm>
                    <a:off x="2403" y="2468"/>
                    <a:ext cx="533" cy="176"/>
                    <a:chOff x="2403" y="2468"/>
                    <a:chExt cx="533" cy="176"/>
                  </a:xfrm>
                </p:grpSpPr>
                <p:pic>
                  <p:nvPicPr>
                    <p:cNvPr id="161" name="Picture 20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403" y="2479"/>
                      <a:ext cx="24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2" name="Text Box 205"/>
                    <p:cNvSpPr txBox="1">
                      <a:spLocks noChangeArrowheads="1"/>
                    </p:cNvSpPr>
                    <p:nvPr/>
                  </p:nvSpPr>
                  <p:spPr bwMode="auto">
                    <a:xfrm>
                      <a:off x="2634" y="2468"/>
                      <a:ext cx="30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ÖGB</a:t>
                      </a:r>
                    </a:p>
                  </p:txBody>
                </p:sp>
              </p:grpSp>
              <p:grpSp>
                <p:nvGrpSpPr>
                  <p:cNvPr id="152" name="Group 206"/>
                  <p:cNvGrpSpPr>
                    <a:grpSpLocks/>
                  </p:cNvGrpSpPr>
                  <p:nvPr/>
                </p:nvGrpSpPr>
                <p:grpSpPr bwMode="auto">
                  <a:xfrm>
                    <a:off x="2721" y="2109"/>
                    <a:ext cx="688" cy="185"/>
                    <a:chOff x="2721" y="2109"/>
                    <a:chExt cx="688" cy="185"/>
                  </a:xfrm>
                </p:grpSpPr>
                <p:pic>
                  <p:nvPicPr>
                    <p:cNvPr id="159" name="Picture 20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21" y="2109"/>
                      <a:ext cx="24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0" name="Text Box 208"/>
                    <p:cNvSpPr txBox="1">
                      <a:spLocks noChangeArrowheads="1"/>
                    </p:cNvSpPr>
                    <p:nvPr/>
                  </p:nvSpPr>
                  <p:spPr bwMode="auto">
                    <a:xfrm>
                      <a:off x="2954" y="2118"/>
                      <a:ext cx="45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dirty="0">
                          <a:ln>
                            <a:noFill/>
                          </a:ln>
                          <a:solidFill>
                            <a:srgbClr val="000000"/>
                          </a:solidFill>
                          <a:effectLst/>
                          <a:uLnTx/>
                          <a:uFillTx/>
                          <a:latin typeface="Trebuchet MS" charset="0"/>
                          <a:cs typeface="Lucida Sans Unicode" charset="0"/>
                        </a:rPr>
                        <a:t>CMKOS</a:t>
                      </a:r>
                    </a:p>
                  </p:txBody>
                </p:sp>
              </p:grpSp>
              <p:grpSp>
                <p:nvGrpSpPr>
                  <p:cNvPr id="153" name="Group 209"/>
                  <p:cNvGrpSpPr>
                    <a:grpSpLocks/>
                  </p:cNvGrpSpPr>
                  <p:nvPr/>
                </p:nvGrpSpPr>
                <p:grpSpPr bwMode="auto">
                  <a:xfrm>
                    <a:off x="3091" y="2427"/>
                    <a:ext cx="1256" cy="285"/>
                    <a:chOff x="3091" y="2427"/>
                    <a:chExt cx="1256" cy="285"/>
                  </a:xfrm>
                </p:grpSpPr>
                <p:sp>
                  <p:nvSpPr>
                    <p:cNvPr id="157" name="Text Box 210"/>
                    <p:cNvSpPr txBox="1">
                      <a:spLocks noChangeArrowheads="1"/>
                    </p:cNvSpPr>
                    <p:nvPr/>
                  </p:nvSpPr>
                  <p:spPr bwMode="auto">
                    <a:xfrm>
                      <a:off x="3379" y="2427"/>
                      <a:ext cx="96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ASzSz, LIGA, MOSz MSzOSz, SZEF, ESZT</a:t>
                      </a:r>
                    </a:p>
                  </p:txBody>
                </p:sp>
                <p:pic>
                  <p:nvPicPr>
                    <p:cNvPr id="158" name="Picture 21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091" y="2479"/>
                      <a:ext cx="24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54" name="Group 212"/>
                  <p:cNvGrpSpPr>
                    <a:grpSpLocks/>
                  </p:cNvGrpSpPr>
                  <p:nvPr/>
                </p:nvGrpSpPr>
                <p:grpSpPr bwMode="auto">
                  <a:xfrm>
                    <a:off x="2615" y="2623"/>
                    <a:ext cx="453" cy="339"/>
                    <a:chOff x="2615" y="2623"/>
                    <a:chExt cx="453" cy="339"/>
                  </a:xfrm>
                </p:grpSpPr>
                <p:pic>
                  <p:nvPicPr>
                    <p:cNvPr id="155" name="Picture 21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721" y="2623"/>
                      <a:ext cx="24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6" name="Text Box 214"/>
                    <p:cNvSpPr txBox="1">
                      <a:spLocks noChangeArrowheads="1"/>
                    </p:cNvSpPr>
                    <p:nvPr/>
                  </p:nvSpPr>
                  <p:spPr bwMode="auto">
                    <a:xfrm>
                      <a:off x="2615" y="2786"/>
                      <a:ext cx="453"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ctr"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ZSSS</a:t>
                      </a:r>
                    </a:p>
                  </p:txBody>
                </p:sp>
              </p:grpSp>
            </p:grpSp>
          </p:grpSp>
        </p:grpSp>
        <p:grpSp>
          <p:nvGrpSpPr>
            <p:cNvPr id="115" name="Group 215"/>
            <p:cNvGrpSpPr>
              <a:grpSpLocks/>
            </p:cNvGrpSpPr>
            <p:nvPr/>
          </p:nvGrpSpPr>
          <p:grpSpPr bwMode="auto">
            <a:xfrm>
              <a:off x="0" y="780"/>
              <a:ext cx="2329" cy="1717"/>
              <a:chOff x="0" y="780"/>
              <a:chExt cx="2329" cy="1717"/>
            </a:xfrm>
          </p:grpSpPr>
          <p:grpSp>
            <p:nvGrpSpPr>
              <p:cNvPr id="116" name="Group 216"/>
              <p:cNvGrpSpPr>
                <a:grpSpLocks/>
              </p:cNvGrpSpPr>
              <p:nvPr/>
            </p:nvGrpSpPr>
            <p:grpSpPr bwMode="auto">
              <a:xfrm>
                <a:off x="0" y="780"/>
                <a:ext cx="812" cy="1469"/>
                <a:chOff x="0" y="780"/>
                <a:chExt cx="812" cy="1469"/>
              </a:xfrm>
            </p:grpSpPr>
            <p:pic>
              <p:nvPicPr>
                <p:cNvPr id="118" name="Picture 217"/>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52" y="780"/>
                  <a:ext cx="2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9" name="Text Box 218"/>
                <p:cNvSpPr txBox="1">
                  <a:spLocks noChangeArrowheads="1"/>
                </p:cNvSpPr>
                <p:nvPr/>
              </p:nvSpPr>
              <p:spPr bwMode="auto">
                <a:xfrm>
                  <a:off x="0" y="2073"/>
                  <a:ext cx="35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a:ln>
                        <a:noFill/>
                      </a:ln>
                      <a:solidFill>
                        <a:srgbClr val="000000"/>
                      </a:solidFill>
                      <a:effectLst/>
                      <a:uLnTx/>
                      <a:uFillTx/>
                      <a:latin typeface="Trebuchet MS" charset="0"/>
                      <a:cs typeface="Lucida Sans Unicode" charset="0"/>
                    </a:rPr>
                    <a:t>USM</a:t>
                  </a:r>
                </a:p>
              </p:txBody>
            </p:sp>
          </p:grpSp>
          <p:sp>
            <p:nvSpPr>
              <p:cNvPr id="117" name="Line 219"/>
              <p:cNvSpPr>
                <a:spLocks noChangeShapeType="1"/>
              </p:cNvSpPr>
              <p:nvPr/>
            </p:nvSpPr>
            <p:spPr bwMode="auto">
              <a:xfrm>
                <a:off x="829" y="947"/>
                <a:ext cx="1500" cy="1550"/>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pic>
        <p:nvPicPr>
          <p:cNvPr id="221" name="Picture 236" descr="buy-andorra-flag [Flags_PPT].gif"/>
          <p:cNvPicPr>
            <a:picLocks noChangeAspect="1"/>
          </p:cNvPicPr>
          <p:nvPr userDrawn="1"/>
        </p:nvPicPr>
        <p:blipFill>
          <a:blip r:embed="rId37" cstate="print">
            <a:extLst>
              <a:ext uri="{28A0092B-C50C-407E-A947-70E740481C1C}">
                <a14:useLocalDpi xmlns:a14="http://schemas.microsoft.com/office/drawing/2010/main" val="0"/>
              </a:ext>
            </a:extLst>
          </a:blip>
          <a:srcRect/>
          <a:stretch>
            <a:fillRect/>
          </a:stretch>
        </p:blipFill>
        <p:spPr bwMode="auto">
          <a:xfrm>
            <a:off x="1426634" y="4138614"/>
            <a:ext cx="38311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37" descr="MONA0001 [Flags_PPT].gif"/>
          <p:cNvPicPr>
            <a:picLocks noChangeAspect="1"/>
          </p:cNvPicPr>
          <p:nvPr userDrawn="1"/>
        </p:nvPicPr>
        <p:blipFill>
          <a:blip r:embed="rId38" cstate="print">
            <a:extLst>
              <a:ext uri="{28A0092B-C50C-407E-A947-70E740481C1C}">
                <a14:useLocalDpi xmlns:a14="http://schemas.microsoft.com/office/drawing/2010/main" val="0"/>
              </a:ext>
            </a:extLst>
          </a:blip>
          <a:srcRect/>
          <a:stretch>
            <a:fillRect/>
          </a:stretch>
        </p:blipFill>
        <p:spPr bwMode="auto">
          <a:xfrm>
            <a:off x="1477434" y="3405188"/>
            <a:ext cx="51011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 name="Line 219"/>
          <p:cNvSpPr>
            <a:spLocks noChangeShapeType="1"/>
          </p:cNvSpPr>
          <p:nvPr userDrawn="1"/>
        </p:nvSpPr>
        <p:spPr bwMode="auto">
          <a:xfrm>
            <a:off x="2118785" y="3530600"/>
            <a:ext cx="3390900" cy="1443038"/>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4" name="Line 219"/>
          <p:cNvSpPr>
            <a:spLocks noChangeShapeType="1"/>
          </p:cNvSpPr>
          <p:nvPr userDrawn="1"/>
        </p:nvSpPr>
        <p:spPr bwMode="auto">
          <a:xfrm>
            <a:off x="1932518" y="4297364"/>
            <a:ext cx="3016249" cy="858837"/>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5" name="Text Box 218"/>
          <p:cNvSpPr txBox="1">
            <a:spLocks noChangeArrowheads="1"/>
          </p:cNvSpPr>
          <p:nvPr userDrawn="1"/>
        </p:nvSpPr>
        <p:spPr bwMode="auto">
          <a:xfrm>
            <a:off x="2417234" y="2149475"/>
            <a:ext cx="71331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Geneva"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5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marL="0" marR="0" lvl="0" indent="0" algn="l" defTabSz="457200" rtl="0" eaLnBrk="1" fontAlgn="auto" latinLnBrk="0" hangingPunct="1">
              <a:lnSpc>
                <a:spcPct val="100000"/>
              </a:lnSpc>
              <a:spcBef>
                <a:spcPts val="625"/>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000" b="0" i="0" u="none" strike="noStrike" kern="1200" cap="none" spc="0" normalizeH="0" baseline="0" noProof="0" dirty="0">
                <a:ln>
                  <a:noFill/>
                </a:ln>
                <a:solidFill>
                  <a:srgbClr val="000000"/>
                </a:solidFill>
                <a:effectLst/>
                <a:uLnTx/>
                <a:uFillTx/>
                <a:latin typeface="Trebuchet MS" charset="0"/>
                <a:cs typeface="Lucida Sans Unicode" charset="0"/>
              </a:rPr>
              <a:t>LANV</a:t>
            </a:r>
          </a:p>
        </p:txBody>
      </p:sp>
      <p:sp>
        <p:nvSpPr>
          <p:cNvPr id="7" name="Titre 1"/>
          <p:cNvSpPr>
            <a:spLocks noGrp="1"/>
          </p:cNvSpPr>
          <p:nvPr>
            <p:ph type="title"/>
          </p:nvPr>
        </p:nvSpPr>
        <p:spPr>
          <a:xfrm>
            <a:off x="955724" y="897394"/>
            <a:ext cx="10363200" cy="1022350"/>
          </a:xfrm>
        </p:spPr>
        <p:txBody>
          <a:bodyPr anchor="t">
            <a:normAutofit/>
          </a:bodyPr>
          <a:lstStyle>
            <a:lvl1pPr algn="l">
              <a:defRPr sz="1800" b="1" cap="all" baseline="0">
                <a:solidFill>
                  <a:srgbClr val="031E2F"/>
                </a:solidFill>
              </a:defRPr>
            </a:lvl1pPr>
          </a:lstStyle>
          <a:p>
            <a:r>
              <a:rPr lang="en-US"/>
              <a:t>Click to edit Master title style</a:t>
            </a:r>
            <a:endParaRPr lang="fr-FR" dirty="0"/>
          </a:p>
        </p:txBody>
      </p:sp>
      <p:sp>
        <p:nvSpPr>
          <p:cNvPr id="8" name="Espace réservé du texte 2"/>
          <p:cNvSpPr>
            <a:spLocks noGrp="1"/>
          </p:cNvSpPr>
          <p:nvPr>
            <p:ph type="body" idx="1"/>
          </p:nvPr>
        </p:nvSpPr>
        <p:spPr>
          <a:xfrm>
            <a:off x="955724" y="194662"/>
            <a:ext cx="10363200" cy="702733"/>
          </a:xfrm>
        </p:spPr>
        <p:txBody>
          <a:bodyPr anchor="b"/>
          <a:lstStyle>
            <a:lvl1pPr marL="0" indent="0">
              <a:buNone/>
              <a:defRPr sz="2400">
                <a:solidFill>
                  <a:srgbClr val="031E2F">
                    <a:alpha val="5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26" name="Espace réservé de la date 3"/>
          <p:cNvSpPr>
            <a:spLocks noGrp="1"/>
          </p:cNvSpPr>
          <p:nvPr>
            <p:ph type="dt" sz="half" idx="10"/>
          </p:nvPr>
        </p:nvSpPr>
        <p:spPr/>
        <p:txBody>
          <a:bodyPr/>
          <a:lstStyle>
            <a:lvl1pPr>
              <a:defRPr/>
            </a:lvl1pPr>
          </a:lstStyle>
          <a:p>
            <a:pPr defTabSz="457200">
              <a:defRPr/>
            </a:pPr>
            <a:fld id="{E4FB435F-D2E9-4324-BD11-1F5A85710E7F}" type="datetimeFigureOut">
              <a:rPr lang="fr-FR" smtClean="0">
                <a:solidFill>
                  <a:prstClr val="black">
                    <a:tint val="75000"/>
                  </a:prstClr>
                </a:solidFill>
              </a:rPr>
              <a:pPr defTabSz="457200">
                <a:defRPr/>
              </a:pPr>
              <a:t>14/09/2017</a:t>
            </a:fld>
            <a:endParaRPr lang="fr-FR">
              <a:solidFill>
                <a:prstClr val="black">
                  <a:tint val="75000"/>
                </a:prstClr>
              </a:solidFill>
            </a:endParaRPr>
          </a:p>
        </p:txBody>
      </p:sp>
      <p:sp>
        <p:nvSpPr>
          <p:cNvPr id="227" name="Espace réservé du pied de page 4"/>
          <p:cNvSpPr>
            <a:spLocks noGrp="1"/>
          </p:cNvSpPr>
          <p:nvPr>
            <p:ph type="ftr" sz="quarter" idx="11"/>
          </p:nvPr>
        </p:nvSpPr>
        <p:spPr/>
        <p:txBody>
          <a:bodyPr/>
          <a:lstStyle>
            <a:lvl1pPr>
              <a:defRPr/>
            </a:lvl1pPr>
          </a:lstStyle>
          <a:p>
            <a:pPr defTabSz="457200">
              <a:defRPr/>
            </a:pPr>
            <a:endParaRPr lang="fr-FR">
              <a:solidFill>
                <a:prstClr val="black">
                  <a:tint val="75000"/>
                </a:prstClr>
              </a:solidFill>
            </a:endParaRPr>
          </a:p>
        </p:txBody>
      </p:sp>
      <p:sp>
        <p:nvSpPr>
          <p:cNvPr id="228" name="Espace réservé du numéro de diapositive 5"/>
          <p:cNvSpPr>
            <a:spLocks noGrp="1"/>
          </p:cNvSpPr>
          <p:nvPr>
            <p:ph type="sldNum" sz="quarter" idx="12"/>
          </p:nvPr>
        </p:nvSpPr>
        <p:spPr/>
        <p:txBody>
          <a:bodyPr/>
          <a:lstStyle>
            <a:lvl1pPr>
              <a:defRPr/>
            </a:lvl1pPr>
          </a:lstStyle>
          <a:p>
            <a:pPr defTabSz="457200">
              <a:defRPr/>
            </a:pPr>
            <a:fld id="{4ACFC269-F42F-4996-8057-BC36D721CAE6}" type="slidenum">
              <a:rPr lang="fr-FR" smtClean="0">
                <a:solidFill>
                  <a:prstClr val="black">
                    <a:tint val="75000"/>
                  </a:prstClr>
                </a:solidFill>
              </a:rPr>
              <a:pPr defTabSz="457200">
                <a:defRPr/>
              </a:pPr>
              <a:t>‹nr.›</a:t>
            </a:fld>
            <a:endParaRPr lang="fr-FR">
              <a:solidFill>
                <a:prstClr val="black">
                  <a:tint val="75000"/>
                </a:prstClr>
              </a:solidFill>
            </a:endParaRPr>
          </a:p>
        </p:txBody>
      </p:sp>
    </p:spTree>
    <p:extLst>
      <p:ext uri="{BB962C8B-B14F-4D97-AF65-F5344CB8AC3E}">
        <p14:creationId xmlns:p14="http://schemas.microsoft.com/office/powerpoint/2010/main" val="3441358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4" name="Espace réservé du contenu 3" descr="LOGO ETUC_CES.pdf"/>
          <p:cNvPicPr>
            <a:picLocks noChangeAspect="1"/>
          </p:cNvPicPr>
          <p:nvPr userDrawn="1"/>
        </p:nvPicPr>
        <p:blipFill>
          <a:blip r:embed="rId2" cstate="print">
            <a:extLst>
              <a:ext uri="{28A0092B-C50C-407E-A947-70E740481C1C}">
                <a14:useLocalDpi xmlns:a14="http://schemas.microsoft.com/office/drawing/2010/main" val="0"/>
              </a:ext>
            </a:extLst>
          </a:blip>
          <a:srcRect t="3358" b="3358"/>
          <a:stretch>
            <a:fillRect/>
          </a:stretch>
        </p:blipFill>
        <p:spPr bwMode="auto">
          <a:xfrm>
            <a:off x="349251" y="5457826"/>
            <a:ext cx="206798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me 28"/>
          <p:cNvGraphicFramePr/>
          <p:nvPr userDrawn="1"/>
        </p:nvGraphicFramePr>
        <p:xfrm>
          <a:off x="1213558" y="1915583"/>
          <a:ext cx="9807221" cy="3331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itre 1"/>
          <p:cNvSpPr>
            <a:spLocks noGrp="1"/>
          </p:cNvSpPr>
          <p:nvPr>
            <p:ph type="title"/>
          </p:nvPr>
        </p:nvSpPr>
        <p:spPr>
          <a:xfrm>
            <a:off x="963083" y="893243"/>
            <a:ext cx="10363200" cy="1022350"/>
          </a:xfrm>
        </p:spPr>
        <p:txBody>
          <a:bodyPr anchor="t">
            <a:normAutofit/>
          </a:bodyPr>
          <a:lstStyle>
            <a:lvl1pPr algn="l">
              <a:defRPr sz="3200" b="1" cap="all" baseline="0">
                <a:solidFill>
                  <a:srgbClr val="C4262E"/>
                </a:solidFill>
              </a:defRPr>
            </a:lvl1pPr>
          </a:lstStyle>
          <a:p>
            <a:r>
              <a:rPr lang="en-US"/>
              <a:t>Click to edit Master title style</a:t>
            </a:r>
            <a:endParaRPr lang="fr-FR" dirty="0"/>
          </a:p>
        </p:txBody>
      </p:sp>
      <p:sp>
        <p:nvSpPr>
          <p:cNvPr id="18" name="Espace réservé du texte 2"/>
          <p:cNvSpPr>
            <a:spLocks noGrp="1"/>
          </p:cNvSpPr>
          <p:nvPr>
            <p:ph type="body" idx="1"/>
          </p:nvPr>
        </p:nvSpPr>
        <p:spPr>
          <a:xfrm>
            <a:off x="963083" y="190510"/>
            <a:ext cx="10363200" cy="702733"/>
          </a:xfrm>
        </p:spPr>
        <p:txBody>
          <a:bodyPr anchor="b"/>
          <a:lstStyle>
            <a:lvl1pPr marL="0" indent="0">
              <a:buNone/>
              <a:defRPr sz="2400">
                <a:solidFill>
                  <a:srgbClr val="031E2F">
                    <a:alpha val="5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Espace réservé de la date 2"/>
          <p:cNvSpPr>
            <a:spLocks noGrp="1"/>
          </p:cNvSpPr>
          <p:nvPr>
            <p:ph type="dt" sz="half" idx="10"/>
          </p:nvPr>
        </p:nvSpPr>
        <p:spPr/>
        <p:txBody>
          <a:bodyPr/>
          <a:lstStyle>
            <a:lvl1pPr>
              <a:defRPr/>
            </a:lvl1pPr>
          </a:lstStyle>
          <a:p>
            <a:pPr defTabSz="457200">
              <a:defRPr/>
            </a:pPr>
            <a:fld id="{1DF94097-BA00-4C33-A710-6F36EE977084}" type="datetimeFigureOut">
              <a:rPr lang="fr-FR" smtClean="0">
                <a:solidFill>
                  <a:prstClr val="black">
                    <a:tint val="75000"/>
                  </a:prstClr>
                </a:solidFill>
              </a:rPr>
              <a:pPr defTabSz="457200">
                <a:defRPr/>
              </a:pPr>
              <a:t>14/09/2017</a:t>
            </a:fld>
            <a:endParaRPr lang="fr-FR">
              <a:solidFill>
                <a:prstClr val="black">
                  <a:tint val="75000"/>
                </a:prstClr>
              </a:solidFill>
            </a:endParaRPr>
          </a:p>
        </p:txBody>
      </p:sp>
      <p:sp>
        <p:nvSpPr>
          <p:cNvPr id="7" name="Espace réservé du pied de page 3"/>
          <p:cNvSpPr>
            <a:spLocks noGrp="1"/>
          </p:cNvSpPr>
          <p:nvPr>
            <p:ph type="ftr" sz="quarter" idx="11"/>
          </p:nvPr>
        </p:nvSpPr>
        <p:spPr/>
        <p:txBody>
          <a:bodyPr/>
          <a:lstStyle>
            <a:lvl1pPr>
              <a:defRPr/>
            </a:lvl1pPr>
          </a:lstStyle>
          <a:p>
            <a:pPr defTabSz="457200">
              <a:defRPr/>
            </a:pPr>
            <a:endParaRPr lang="fr-FR">
              <a:solidFill>
                <a:prstClr val="black">
                  <a:tint val="75000"/>
                </a:prstClr>
              </a:solidFill>
            </a:endParaRPr>
          </a:p>
        </p:txBody>
      </p:sp>
      <p:sp>
        <p:nvSpPr>
          <p:cNvPr id="8" name="Espace réservé du numéro de diapositive 4"/>
          <p:cNvSpPr>
            <a:spLocks noGrp="1"/>
          </p:cNvSpPr>
          <p:nvPr>
            <p:ph type="sldNum" sz="quarter" idx="12"/>
          </p:nvPr>
        </p:nvSpPr>
        <p:spPr/>
        <p:txBody>
          <a:bodyPr/>
          <a:lstStyle>
            <a:lvl1pPr>
              <a:defRPr/>
            </a:lvl1pPr>
          </a:lstStyle>
          <a:p>
            <a:pPr defTabSz="457200">
              <a:defRPr/>
            </a:pPr>
            <a:fld id="{46FD3A9F-733A-465C-A3BD-042544EA3DA6}" type="slidenum">
              <a:rPr lang="fr-FR" smtClean="0">
                <a:solidFill>
                  <a:prstClr val="black">
                    <a:tint val="75000"/>
                  </a:prstClr>
                </a:solidFill>
              </a:rPr>
              <a:pPr defTabSz="457200">
                <a:defRPr/>
              </a:pPr>
              <a:t>‹nr.›</a:t>
            </a:fld>
            <a:endParaRPr lang="fr-FR">
              <a:solidFill>
                <a:prstClr val="black">
                  <a:tint val="75000"/>
                </a:prstClr>
              </a:solidFill>
            </a:endParaRPr>
          </a:p>
        </p:txBody>
      </p:sp>
    </p:spTree>
    <p:extLst>
      <p:ext uri="{BB962C8B-B14F-4D97-AF65-F5344CB8AC3E}">
        <p14:creationId xmlns:p14="http://schemas.microsoft.com/office/powerpoint/2010/main" val="419571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1CCF9-46B9-AB48-BCD5-A2DA601D5B65}"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E62FF-0704-A647-A409-C0AAC6CE73EB}" type="slidenum">
              <a:rPr lang="en-US" smtClean="0"/>
              <a:t>‹nr.›</a:t>
            </a:fld>
            <a:endParaRPr lang="en-US"/>
          </a:p>
        </p:txBody>
      </p:sp>
    </p:spTree>
    <p:extLst>
      <p:ext uri="{BB962C8B-B14F-4D97-AF65-F5344CB8AC3E}">
        <p14:creationId xmlns:p14="http://schemas.microsoft.com/office/powerpoint/2010/main" val="101205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01CCF9-46B9-AB48-BCD5-A2DA601D5B65}"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E62FF-0704-A647-A409-C0AAC6CE73EB}" type="slidenum">
              <a:rPr lang="en-US" smtClean="0"/>
              <a:t>‹nr.›</a:t>
            </a:fld>
            <a:endParaRPr lang="en-US"/>
          </a:p>
        </p:txBody>
      </p:sp>
    </p:spTree>
    <p:extLst>
      <p:ext uri="{BB962C8B-B14F-4D97-AF65-F5344CB8AC3E}">
        <p14:creationId xmlns:p14="http://schemas.microsoft.com/office/powerpoint/2010/main" val="1464991994"/>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01CCF9-46B9-AB48-BCD5-A2DA601D5B65}"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E62FF-0704-A647-A409-C0AAC6CE73EB}" type="slidenum">
              <a:rPr lang="en-US" smtClean="0"/>
              <a:t>‹nr.›</a:t>
            </a:fld>
            <a:endParaRPr lang="en-US"/>
          </a:p>
        </p:txBody>
      </p:sp>
    </p:spTree>
    <p:extLst>
      <p:ext uri="{BB962C8B-B14F-4D97-AF65-F5344CB8AC3E}">
        <p14:creationId xmlns:p14="http://schemas.microsoft.com/office/powerpoint/2010/main" val="122043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01CCF9-46B9-AB48-BCD5-A2DA601D5B65}"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BE62FF-0704-A647-A409-C0AAC6CE73EB}" type="slidenum">
              <a:rPr lang="en-US" smtClean="0"/>
              <a:t>‹nr.›</a:t>
            </a:fld>
            <a:endParaRPr lang="en-US"/>
          </a:p>
        </p:txBody>
      </p:sp>
    </p:spTree>
    <p:extLst>
      <p:ext uri="{BB962C8B-B14F-4D97-AF65-F5344CB8AC3E}">
        <p14:creationId xmlns:p14="http://schemas.microsoft.com/office/powerpoint/2010/main" val="115579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01CCF9-46B9-AB48-BCD5-A2DA601D5B65}"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BE62FF-0704-A647-A409-C0AAC6CE73EB}" type="slidenum">
              <a:rPr lang="en-US" smtClean="0"/>
              <a:t>‹nr.›</a:t>
            </a:fld>
            <a:endParaRPr lang="en-US"/>
          </a:p>
        </p:txBody>
      </p:sp>
    </p:spTree>
    <p:extLst>
      <p:ext uri="{BB962C8B-B14F-4D97-AF65-F5344CB8AC3E}">
        <p14:creationId xmlns:p14="http://schemas.microsoft.com/office/powerpoint/2010/main" val="137334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1CCF9-46B9-AB48-BCD5-A2DA601D5B65}"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BE62FF-0704-A647-A409-C0AAC6CE73EB}" type="slidenum">
              <a:rPr lang="en-US" smtClean="0"/>
              <a:t>‹nr.›</a:t>
            </a:fld>
            <a:endParaRPr lang="en-US"/>
          </a:p>
        </p:txBody>
      </p:sp>
    </p:spTree>
    <p:extLst>
      <p:ext uri="{BB962C8B-B14F-4D97-AF65-F5344CB8AC3E}">
        <p14:creationId xmlns:p14="http://schemas.microsoft.com/office/powerpoint/2010/main" val="676236215"/>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01CCF9-46B9-AB48-BCD5-A2DA601D5B65}"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E62FF-0704-A647-A409-C0AAC6CE73EB}" type="slidenum">
              <a:rPr lang="en-US" smtClean="0"/>
              <a:t>‹nr.›</a:t>
            </a:fld>
            <a:endParaRPr lang="en-US"/>
          </a:p>
        </p:txBody>
      </p:sp>
    </p:spTree>
    <p:extLst>
      <p:ext uri="{BB962C8B-B14F-4D97-AF65-F5344CB8AC3E}">
        <p14:creationId xmlns:p14="http://schemas.microsoft.com/office/powerpoint/2010/main" val="1018605581"/>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01CCF9-46B9-AB48-BCD5-A2DA601D5B65}" type="datetimeFigureOut">
              <a:rPr lang="en-US" smtClean="0"/>
              <a:t>9/14/2017</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74BE62FF-0704-A647-A409-C0AAC6CE73EB}" type="slidenum">
              <a:rPr lang="en-US" smtClean="0"/>
              <a:t>‹nr.›</a:t>
            </a:fld>
            <a:endParaRPr lang="en-US"/>
          </a:p>
        </p:txBody>
      </p:sp>
    </p:spTree>
    <p:extLst>
      <p:ext uri="{BB962C8B-B14F-4D97-AF65-F5344CB8AC3E}">
        <p14:creationId xmlns:p14="http://schemas.microsoft.com/office/powerpoint/2010/main" val="211184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1CCF9-46B9-AB48-BCD5-A2DA601D5B65}" type="datetimeFigureOut">
              <a:rPr lang="en-US" smtClean="0"/>
              <a:t>9/14/2017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E62FF-0704-A647-A409-C0AAC6CE73EB}" type="slidenum">
              <a:rPr lang="en-US" smtClean="0"/>
              <a:t>‹nr.›</a:t>
            </a:fld>
            <a:endParaRPr lang="en-US"/>
          </a:p>
        </p:txBody>
      </p:sp>
    </p:spTree>
    <p:extLst>
      <p:ext uri="{BB962C8B-B14F-4D97-AF65-F5344CB8AC3E}">
        <p14:creationId xmlns:p14="http://schemas.microsoft.com/office/powerpoint/2010/main" val="270550136"/>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et modifiez le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defTabSz="457200">
              <a:defRPr/>
            </a:pPr>
            <a:fld id="{1A41AA3D-0457-42D3-A93A-1ECDED6D4CED}" type="datetimeFigureOut">
              <a:rPr lang="fr-FR" smtClean="0">
                <a:solidFill>
                  <a:prstClr val="black">
                    <a:tint val="75000"/>
                  </a:prstClr>
                </a:solidFill>
              </a:rPr>
              <a:pPr defTabSz="457200">
                <a:defRPr/>
              </a:pPr>
              <a:t>14/09/2017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defTabSz="457200">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defTabSz="457200">
              <a:defRPr/>
            </a:pPr>
            <a:fld id="{4CF7C93C-DE77-4803-B386-AA9ADF52880F}" type="slidenum">
              <a:rPr lang="fr-FR" smtClean="0">
                <a:solidFill>
                  <a:prstClr val="black">
                    <a:tint val="75000"/>
                  </a:prstClr>
                </a:solidFill>
              </a:rPr>
              <a:pPr defTabSz="457200">
                <a:defRPr/>
              </a:pPr>
              <a:t>‹nr.›</a:t>
            </a:fld>
            <a:endParaRPr lang="fr-FR">
              <a:solidFill>
                <a:prstClr val="black">
                  <a:tint val="75000"/>
                </a:prstClr>
              </a:solidFill>
            </a:endParaRPr>
          </a:p>
        </p:txBody>
      </p:sp>
    </p:spTree>
    <p:extLst>
      <p:ext uri="{BB962C8B-B14F-4D97-AF65-F5344CB8AC3E}">
        <p14:creationId xmlns:p14="http://schemas.microsoft.com/office/powerpoint/2010/main" val="2708701517"/>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Lst>
  <p:txStyles>
    <p:titleStyle>
      <a:lvl1pPr algn="ctr" defTabSz="457200" rtl="0" eaLnBrk="0" fontAlgn="base" hangingPunct="0">
        <a:spcBef>
          <a:spcPct val="0"/>
        </a:spcBef>
        <a:spcAft>
          <a:spcPct val="0"/>
        </a:spcAft>
        <a:defRPr sz="2800" kern="1200">
          <a:solidFill>
            <a:srgbClr val="031E2F"/>
          </a:solidFill>
          <a:latin typeface="+mj-lt"/>
          <a:ea typeface="+mj-ea"/>
          <a:cs typeface="+mj-cs"/>
        </a:defRPr>
      </a:lvl1pPr>
      <a:lvl2pPr algn="ctr" defTabSz="457200" rtl="0" eaLnBrk="0" fontAlgn="base" hangingPunct="0">
        <a:spcBef>
          <a:spcPct val="0"/>
        </a:spcBef>
        <a:spcAft>
          <a:spcPct val="0"/>
        </a:spcAft>
        <a:defRPr sz="2800">
          <a:solidFill>
            <a:srgbClr val="031E2F"/>
          </a:solidFill>
          <a:latin typeface="Arial" panose="020B0604020202020204" pitchFamily="34" charset="0"/>
        </a:defRPr>
      </a:lvl2pPr>
      <a:lvl3pPr algn="ctr" defTabSz="457200" rtl="0" eaLnBrk="0" fontAlgn="base" hangingPunct="0">
        <a:spcBef>
          <a:spcPct val="0"/>
        </a:spcBef>
        <a:spcAft>
          <a:spcPct val="0"/>
        </a:spcAft>
        <a:defRPr sz="2800">
          <a:solidFill>
            <a:srgbClr val="031E2F"/>
          </a:solidFill>
          <a:latin typeface="Arial" panose="020B0604020202020204" pitchFamily="34" charset="0"/>
        </a:defRPr>
      </a:lvl3pPr>
      <a:lvl4pPr algn="ctr" defTabSz="457200" rtl="0" eaLnBrk="0" fontAlgn="base" hangingPunct="0">
        <a:spcBef>
          <a:spcPct val="0"/>
        </a:spcBef>
        <a:spcAft>
          <a:spcPct val="0"/>
        </a:spcAft>
        <a:defRPr sz="2800">
          <a:solidFill>
            <a:srgbClr val="031E2F"/>
          </a:solidFill>
          <a:latin typeface="Arial" panose="020B0604020202020204" pitchFamily="34" charset="0"/>
        </a:defRPr>
      </a:lvl4pPr>
      <a:lvl5pPr algn="ctr" defTabSz="457200" rtl="0" eaLnBrk="0" fontAlgn="base" hangingPunct="0">
        <a:spcBef>
          <a:spcPct val="0"/>
        </a:spcBef>
        <a:spcAft>
          <a:spcPct val="0"/>
        </a:spcAft>
        <a:defRPr sz="2800">
          <a:solidFill>
            <a:srgbClr val="031E2F"/>
          </a:solidFill>
          <a:latin typeface="Arial" panose="020B0604020202020204" pitchFamily="34" charset="0"/>
        </a:defRPr>
      </a:lvl5pPr>
      <a:lvl6pPr marL="457200" algn="ctr" defTabSz="457200" rtl="0" fontAlgn="base">
        <a:spcBef>
          <a:spcPct val="0"/>
        </a:spcBef>
        <a:spcAft>
          <a:spcPct val="0"/>
        </a:spcAft>
        <a:defRPr sz="2800">
          <a:solidFill>
            <a:srgbClr val="031E2F"/>
          </a:solidFill>
          <a:latin typeface="Arial" panose="020B0604020202020204" pitchFamily="34" charset="0"/>
        </a:defRPr>
      </a:lvl6pPr>
      <a:lvl7pPr marL="914400" algn="ctr" defTabSz="457200" rtl="0" fontAlgn="base">
        <a:spcBef>
          <a:spcPct val="0"/>
        </a:spcBef>
        <a:spcAft>
          <a:spcPct val="0"/>
        </a:spcAft>
        <a:defRPr sz="2800">
          <a:solidFill>
            <a:srgbClr val="031E2F"/>
          </a:solidFill>
          <a:latin typeface="Arial" panose="020B0604020202020204" pitchFamily="34" charset="0"/>
        </a:defRPr>
      </a:lvl7pPr>
      <a:lvl8pPr marL="1371600" algn="ctr" defTabSz="457200" rtl="0" fontAlgn="base">
        <a:spcBef>
          <a:spcPct val="0"/>
        </a:spcBef>
        <a:spcAft>
          <a:spcPct val="0"/>
        </a:spcAft>
        <a:defRPr sz="2800">
          <a:solidFill>
            <a:srgbClr val="031E2F"/>
          </a:solidFill>
          <a:latin typeface="Arial" panose="020B0604020202020204" pitchFamily="34" charset="0"/>
        </a:defRPr>
      </a:lvl8pPr>
      <a:lvl9pPr marL="1828800" algn="ctr" defTabSz="457200" rtl="0" fontAlgn="base">
        <a:spcBef>
          <a:spcPct val="0"/>
        </a:spcBef>
        <a:spcAft>
          <a:spcPct val="0"/>
        </a:spcAft>
        <a:defRPr sz="2800">
          <a:solidFill>
            <a:srgbClr val="031E2F"/>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031E2F"/>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C4262E"/>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031E2F"/>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C4262E"/>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31E2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8.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40.jpe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GB" dirty="0"/>
              <a:t/>
            </a:r>
            <a:br>
              <a:rPr lang="en-GB" dirty="0"/>
            </a:br>
            <a:r>
              <a:rPr lang="en-GB" dirty="0"/>
              <a:t/>
            </a:r>
            <a:br>
              <a:rPr lang="en-GB" dirty="0"/>
            </a:br>
            <a:r>
              <a:rPr lang="en-GB" sz="6700" b="1" dirty="0">
                <a:solidFill>
                  <a:srgbClr val="C00000"/>
                </a:solidFill>
              </a:rPr>
              <a:t>Safe at home, safe at work</a:t>
            </a:r>
            <a:r>
              <a:rPr lang="en-GB" b="1" dirty="0">
                <a:solidFill>
                  <a:srgbClr val="C00000"/>
                </a:solidFill>
              </a:rPr>
              <a:t> </a:t>
            </a:r>
            <a:br>
              <a:rPr lang="en-GB" b="1" dirty="0">
                <a:solidFill>
                  <a:srgbClr val="C00000"/>
                </a:solidFill>
              </a:rPr>
            </a:br>
            <a:r>
              <a:rPr lang="en-GB" sz="4000" b="1" dirty="0" smtClean="0">
                <a:solidFill>
                  <a:srgbClr val="C00000"/>
                </a:solidFill>
              </a:rPr>
              <a:t>Trade </a:t>
            </a:r>
            <a:r>
              <a:rPr lang="en-GB" sz="4000" b="1" dirty="0">
                <a:solidFill>
                  <a:srgbClr val="C00000"/>
                </a:solidFill>
              </a:rPr>
              <a:t>unions erasing violence against women and workplace harassment </a:t>
            </a:r>
            <a:endParaRPr lang="en-US" b="1" dirty="0">
              <a:solidFill>
                <a:srgbClr val="C00000"/>
              </a:solidFill>
            </a:endParaRPr>
          </a:p>
        </p:txBody>
      </p:sp>
      <p:sp>
        <p:nvSpPr>
          <p:cNvPr id="7" name="Subtitle 6"/>
          <p:cNvSpPr>
            <a:spLocks noGrp="1"/>
          </p:cNvSpPr>
          <p:nvPr>
            <p:ph type="subTitle" idx="1"/>
          </p:nvPr>
        </p:nvSpPr>
        <p:spPr/>
        <p:txBody>
          <a:bodyPr>
            <a:noAutofit/>
          </a:bodyPr>
          <a:lstStyle/>
          <a:p>
            <a:r>
              <a:rPr lang="en-US" dirty="0" smtClean="0"/>
              <a:t>door </a:t>
            </a:r>
            <a:r>
              <a:rPr lang="en-US" dirty="0"/>
              <a:t>Cinzia Sechi</a:t>
            </a:r>
          </a:p>
          <a:p>
            <a:endParaRPr lang="en-US" dirty="0"/>
          </a:p>
          <a:p>
            <a:r>
              <a:rPr lang="en-US" dirty="0" err="1" smtClean="0"/>
              <a:t>Beleidsconferentie</a:t>
            </a:r>
            <a:endParaRPr lang="en-US" dirty="0" smtClean="0"/>
          </a:p>
          <a:p>
            <a:r>
              <a:rPr lang="en-GB" b="1" dirty="0" smtClean="0"/>
              <a:t>Can </a:t>
            </a:r>
            <a:r>
              <a:rPr lang="en-GB" b="1" dirty="0"/>
              <a:t>work be safe, when home isn’t? </a:t>
            </a:r>
          </a:p>
          <a:p>
            <a:r>
              <a:rPr lang="en-US" dirty="0" smtClean="0"/>
              <a:t>Brussel, </a:t>
            </a:r>
            <a:r>
              <a:rPr lang="en-US" dirty="0"/>
              <a:t>22 </a:t>
            </a:r>
            <a:r>
              <a:rPr lang="en-US" dirty="0" err="1" smtClean="0"/>
              <a:t>september</a:t>
            </a:r>
            <a:r>
              <a:rPr lang="en-US" dirty="0" smtClean="0"/>
              <a:t> </a:t>
            </a:r>
            <a:r>
              <a:rPr lang="en-US" dirty="0"/>
              <a:t>2017</a:t>
            </a:r>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bwMode="auto">
          <a:xfrm>
            <a:off x="10820309" y="275781"/>
            <a:ext cx="1066981" cy="651929"/>
          </a:xfrm>
          <a:prstGeom prst="rect">
            <a:avLst/>
          </a:prstGeom>
          <a:noFill/>
          <a:ln>
            <a:noFill/>
          </a:ln>
        </p:spPr>
      </p:pic>
    </p:spTree>
    <p:extLst>
      <p:ext uri="{BB962C8B-B14F-4D97-AF65-F5344CB8AC3E}">
        <p14:creationId xmlns:p14="http://schemas.microsoft.com/office/powerpoint/2010/main" val="2108617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34280" y="1261148"/>
            <a:ext cx="6785713" cy="5105755"/>
          </a:xfrm>
          <a:prstGeom prst="rect">
            <a:avLst/>
          </a:prstGeom>
        </p:spPr>
      </p:pic>
      <p:pic>
        <p:nvPicPr>
          <p:cNvPr id="7" name="Picture 6"/>
          <p:cNvPicPr>
            <a:picLocks noChangeAspect="1"/>
          </p:cNvPicPr>
          <p:nvPr/>
        </p:nvPicPr>
        <p:blipFill>
          <a:blip r:embed="rId4"/>
          <a:stretch>
            <a:fillRect/>
          </a:stretch>
        </p:blipFill>
        <p:spPr>
          <a:xfrm>
            <a:off x="2004262" y="6040938"/>
            <a:ext cx="860036" cy="5680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 3"/>
          <p:cNvPicPr/>
          <p:nvPr/>
        </p:nvPicPr>
        <p:blipFill>
          <a:blip r:embed="rId5"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
        <p:nvSpPr>
          <p:cNvPr id="9" name="Title 1"/>
          <p:cNvSpPr>
            <a:spLocks noGrp="1"/>
          </p:cNvSpPr>
          <p:nvPr>
            <p:ph type="title"/>
          </p:nvPr>
        </p:nvSpPr>
        <p:spPr>
          <a:xfrm>
            <a:off x="569336" y="117990"/>
            <a:ext cx="10515600" cy="1325563"/>
          </a:xfrm>
        </p:spPr>
        <p:txBody>
          <a:bodyPr>
            <a:normAutofit/>
          </a:bodyPr>
          <a:lstStyle/>
          <a:p>
            <a:pPr algn="ctr"/>
            <a:r>
              <a:rPr lang="nl-BE" b="1" dirty="0" smtClean="0">
                <a:solidFill>
                  <a:srgbClr val="C00000"/>
                </a:solidFill>
              </a:rPr>
              <a:t>Vakbondscampagnes</a:t>
            </a:r>
            <a:endParaRPr lang="nl-BE" b="1" dirty="0">
              <a:solidFill>
                <a:srgbClr val="C00000"/>
              </a:solidFill>
            </a:endParaRPr>
          </a:p>
        </p:txBody>
      </p:sp>
    </p:spTree>
    <p:extLst>
      <p:ext uri="{BB962C8B-B14F-4D97-AF65-F5344CB8AC3E}">
        <p14:creationId xmlns:p14="http://schemas.microsoft.com/office/powerpoint/2010/main" val="268304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38575" y="1437738"/>
            <a:ext cx="3661976" cy="5191662"/>
          </a:xfrm>
          <a:prstGeom prst="rect">
            <a:avLst/>
          </a:prstGeom>
          <a:ln>
            <a:solidFill>
              <a:schemeClr val="tx1">
                <a:lumMod val="50000"/>
                <a:lumOff val="50000"/>
              </a:schemeClr>
            </a:solidFill>
          </a:ln>
        </p:spPr>
      </p:pic>
      <p:pic>
        <p:nvPicPr>
          <p:cNvPr id="5" name="Picture 4"/>
          <p:cNvPicPr>
            <a:picLocks noChangeAspect="1"/>
          </p:cNvPicPr>
          <p:nvPr/>
        </p:nvPicPr>
        <p:blipFill>
          <a:blip r:embed="rId4"/>
          <a:stretch>
            <a:fillRect/>
          </a:stretch>
        </p:blipFill>
        <p:spPr>
          <a:xfrm>
            <a:off x="3291048" y="6141392"/>
            <a:ext cx="736353" cy="45102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Image 3"/>
          <p:cNvPicPr/>
          <p:nvPr/>
        </p:nvPicPr>
        <p:blipFill>
          <a:blip r:embed="rId5"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
        <p:nvSpPr>
          <p:cNvPr id="7" name="Title 1"/>
          <p:cNvSpPr>
            <a:spLocks noGrp="1"/>
          </p:cNvSpPr>
          <p:nvPr>
            <p:ph type="title"/>
          </p:nvPr>
        </p:nvSpPr>
        <p:spPr>
          <a:xfrm>
            <a:off x="411763" y="117990"/>
            <a:ext cx="10515600" cy="1325563"/>
          </a:xfrm>
        </p:spPr>
        <p:txBody>
          <a:bodyPr>
            <a:normAutofit/>
          </a:bodyPr>
          <a:lstStyle/>
          <a:p>
            <a:pPr algn="ctr"/>
            <a:r>
              <a:rPr lang="nl-BE" b="1" dirty="0" smtClean="0">
                <a:solidFill>
                  <a:srgbClr val="C00000"/>
                </a:solidFill>
              </a:rPr>
              <a:t>Vakbondscampagnes</a:t>
            </a:r>
            <a:endParaRPr lang="nl-BE" b="1" dirty="0">
              <a:solidFill>
                <a:srgbClr val="C00000"/>
              </a:solidFill>
            </a:endParaRPr>
          </a:p>
        </p:txBody>
      </p:sp>
    </p:spTree>
    <p:extLst>
      <p:ext uri="{BB962C8B-B14F-4D97-AF65-F5344CB8AC3E}">
        <p14:creationId xmlns:p14="http://schemas.microsoft.com/office/powerpoint/2010/main" val="415347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BE" b="1" dirty="0" smtClean="0">
                <a:solidFill>
                  <a:srgbClr val="C00000"/>
                </a:solidFill>
              </a:rPr>
              <a:t>Hoe pakken vakbonden partnergeweld op het werk aan</a:t>
            </a:r>
            <a:endParaRPr lang="nl-BE"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61132104"/>
              </p:ext>
            </p:extLst>
          </p:nvPr>
        </p:nvGraphicFramePr>
        <p:xfrm>
          <a:off x="838200" y="1825625"/>
          <a:ext cx="10515600" cy="4866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p:cNvPicPr/>
          <p:nvPr/>
        </p:nvPicPr>
        <p:blipFill>
          <a:blip r:embed="rId8"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Tree>
    <p:extLst>
      <p:ext uri="{BB962C8B-B14F-4D97-AF65-F5344CB8AC3E}">
        <p14:creationId xmlns:p14="http://schemas.microsoft.com/office/powerpoint/2010/main" val="352694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66120"/>
          </a:xfrm>
        </p:spPr>
        <p:txBody>
          <a:bodyPr>
            <a:normAutofit/>
          </a:bodyPr>
          <a:lstStyle/>
          <a:p>
            <a:pPr>
              <a:lnSpc>
                <a:spcPct val="100000"/>
              </a:lnSpc>
              <a:spcBef>
                <a:spcPts val="0"/>
              </a:spcBef>
              <a:defRPr/>
            </a:pPr>
            <a:endParaRPr lang="en-US" dirty="0"/>
          </a:p>
          <a:p>
            <a:pPr>
              <a:lnSpc>
                <a:spcPct val="100000"/>
              </a:lnSpc>
              <a:spcBef>
                <a:spcPts val="0"/>
              </a:spcBef>
              <a:defRPr/>
            </a:pPr>
            <a:endParaRPr lang="en-US" b="1" dirty="0"/>
          </a:p>
          <a:p>
            <a:pPr>
              <a:lnSpc>
                <a:spcPct val="100000"/>
              </a:lnSpc>
              <a:spcBef>
                <a:spcPts val="0"/>
              </a:spcBef>
              <a:defRPr/>
            </a:pPr>
            <a:endParaRPr lang="en-US" b="1"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
        <p:nvSpPr>
          <p:cNvPr id="5" name="Content Placeholder 2"/>
          <p:cNvSpPr txBox="1">
            <a:spLocks/>
          </p:cNvSpPr>
          <p:nvPr/>
        </p:nvSpPr>
        <p:spPr>
          <a:xfrm>
            <a:off x="990600" y="1725646"/>
            <a:ext cx="10515600" cy="486612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nl-BE" sz="3300" b="1" dirty="0" smtClean="0"/>
              <a:t>40 voorbeelden van </a:t>
            </a:r>
            <a:r>
              <a:rPr lang="nl-BE" sz="3300" b="1" dirty="0" err="1" smtClean="0"/>
              <a:t>CAO’s</a:t>
            </a:r>
            <a:r>
              <a:rPr lang="nl-BE" sz="3300" b="1" dirty="0" smtClean="0"/>
              <a:t> en maatregelen op het werk met betrekking tot partnergeweld </a:t>
            </a:r>
          </a:p>
          <a:p>
            <a:pPr marL="0" indent="0" algn="ctr">
              <a:buNone/>
            </a:pPr>
            <a:endParaRPr lang="nl-BE" sz="3300" dirty="0" smtClean="0"/>
          </a:p>
          <a:p>
            <a:pPr>
              <a:buClr>
                <a:schemeClr val="accent1">
                  <a:lumMod val="75000"/>
                </a:schemeClr>
              </a:buClr>
              <a:buFont typeface="Arial" panose="020B0604020202020204" pitchFamily="34" charset="0"/>
              <a:buChar char="•"/>
            </a:pPr>
            <a:r>
              <a:rPr lang="nl-BE" sz="3300" dirty="0" smtClean="0"/>
              <a:t>Informatie over partnergeweld op het werk</a:t>
            </a:r>
          </a:p>
          <a:p>
            <a:pPr>
              <a:buClr>
                <a:schemeClr val="accent1">
                  <a:lumMod val="75000"/>
                </a:schemeClr>
              </a:buClr>
              <a:buFont typeface="Arial" panose="020B0604020202020204" pitchFamily="34" charset="0"/>
              <a:buChar char="•"/>
            </a:pPr>
            <a:r>
              <a:rPr lang="nl-BE" sz="3300" dirty="0" smtClean="0"/>
              <a:t>Betaald verlof</a:t>
            </a:r>
          </a:p>
          <a:p>
            <a:pPr>
              <a:buClr>
                <a:schemeClr val="accent1">
                  <a:lumMod val="75000"/>
                </a:schemeClr>
              </a:buClr>
              <a:buFont typeface="Arial" panose="020B0604020202020204" pitchFamily="34" charset="0"/>
              <a:buChar char="•"/>
            </a:pPr>
            <a:r>
              <a:rPr lang="nl-BE" sz="3300" dirty="0" smtClean="0"/>
              <a:t>Bescherming tegen ontslag </a:t>
            </a:r>
          </a:p>
          <a:p>
            <a:pPr>
              <a:buClr>
                <a:schemeClr val="accent1">
                  <a:lumMod val="75000"/>
                </a:schemeClr>
              </a:buClr>
              <a:buFont typeface="Arial" panose="020B0604020202020204" pitchFamily="34" charset="0"/>
              <a:buChar char="•"/>
            </a:pPr>
            <a:r>
              <a:rPr lang="nl-BE" sz="3300" dirty="0" smtClean="0"/>
              <a:t>Beveiliging op het werk</a:t>
            </a:r>
          </a:p>
          <a:p>
            <a:pPr>
              <a:buClr>
                <a:schemeClr val="accent1">
                  <a:lumMod val="75000"/>
                </a:schemeClr>
              </a:buClr>
              <a:buFont typeface="Arial" panose="020B0604020202020204" pitchFamily="34" charset="0"/>
              <a:buChar char="•"/>
            </a:pPr>
            <a:r>
              <a:rPr lang="nl-BE" sz="3300" dirty="0" smtClean="0"/>
              <a:t>Verandering in de werklocatie of het werkschema</a:t>
            </a:r>
          </a:p>
          <a:p>
            <a:pPr>
              <a:buClr>
                <a:schemeClr val="accent1">
                  <a:lumMod val="75000"/>
                </a:schemeClr>
              </a:buClr>
              <a:buFont typeface="Arial" panose="020B0604020202020204" pitchFamily="34" charset="0"/>
              <a:buChar char="•"/>
            </a:pPr>
            <a:r>
              <a:rPr lang="nl-BE" sz="3300" dirty="0" smtClean="0"/>
              <a:t>Juridische en/of financiële ondersteuning</a:t>
            </a:r>
          </a:p>
          <a:p>
            <a:pPr>
              <a:buClr>
                <a:schemeClr val="accent1">
                  <a:lumMod val="75000"/>
                </a:schemeClr>
              </a:buClr>
              <a:buFont typeface="Arial" panose="020B0604020202020204" pitchFamily="34" charset="0"/>
              <a:buChar char="•"/>
            </a:pPr>
            <a:r>
              <a:rPr lang="nl-BE" sz="3300" dirty="0" smtClean="0"/>
              <a:t>Informatie over plaatselijke ngo’s die gespecialiseerde hulp bieden</a:t>
            </a:r>
          </a:p>
          <a:p>
            <a:pPr>
              <a:buClr>
                <a:schemeClr val="accent1">
                  <a:lumMod val="75000"/>
                </a:schemeClr>
              </a:buClr>
              <a:buFont typeface="Arial" panose="020B0604020202020204" pitchFamily="34" charset="0"/>
              <a:buChar char="•"/>
            </a:pPr>
            <a:r>
              <a:rPr lang="nl-BE" sz="3300" dirty="0" smtClean="0"/>
              <a:t>Vorming en sensibilisering voor het personeel</a:t>
            </a:r>
          </a:p>
          <a:p>
            <a:pPr>
              <a:buClr>
                <a:schemeClr val="accent1">
                  <a:lumMod val="75000"/>
                </a:schemeClr>
              </a:buClr>
              <a:buFont typeface="Arial" panose="020B0604020202020204" pitchFamily="34" charset="0"/>
              <a:buChar char="•"/>
            </a:pPr>
            <a:r>
              <a:rPr lang="nl-BE" sz="3300" dirty="0" smtClean="0"/>
              <a:t>Vorming  voor vakbondsafgevaardigden en </a:t>
            </a:r>
            <a:r>
              <a:rPr lang="nl-BE" sz="3300" dirty="0" smtClean="0">
                <a:solidFill>
                  <a:srgbClr val="FF0000"/>
                </a:solidFill>
              </a:rPr>
              <a:t>hiërarchie</a:t>
            </a:r>
          </a:p>
          <a:p>
            <a:pPr>
              <a:buFontTx/>
              <a:buChar char="-"/>
            </a:pPr>
            <a:endParaRPr lang="en-GB" sz="3300" dirty="0"/>
          </a:p>
          <a:p>
            <a:pPr>
              <a:lnSpc>
                <a:spcPct val="100000"/>
              </a:lnSpc>
              <a:spcBef>
                <a:spcPts val="0"/>
              </a:spcBef>
              <a:defRPr/>
            </a:pPr>
            <a:endParaRPr lang="en-US" dirty="0"/>
          </a:p>
          <a:p>
            <a:pPr>
              <a:lnSpc>
                <a:spcPct val="100000"/>
              </a:lnSpc>
              <a:spcBef>
                <a:spcPts val="0"/>
              </a:spcBef>
              <a:defRPr/>
            </a:pPr>
            <a:endParaRPr lang="en-US" dirty="0"/>
          </a:p>
          <a:p>
            <a:pPr>
              <a:lnSpc>
                <a:spcPct val="100000"/>
              </a:lnSpc>
              <a:spcBef>
                <a:spcPts val="0"/>
              </a:spcBef>
              <a:defRPr/>
            </a:pPr>
            <a:endParaRPr lang="en-US" b="1" dirty="0"/>
          </a:p>
          <a:p>
            <a:pPr>
              <a:lnSpc>
                <a:spcPct val="100000"/>
              </a:lnSpc>
              <a:spcBef>
                <a:spcPts val="0"/>
              </a:spcBef>
              <a:defRPr/>
            </a:pPr>
            <a:endParaRPr lang="en-US" b="1" dirty="0"/>
          </a:p>
          <a:p>
            <a:pPr marL="0" indent="0">
              <a:lnSpc>
                <a:spcPct val="100000"/>
              </a:lnSpc>
              <a:spcBef>
                <a:spcPts val="0"/>
              </a:spcBef>
              <a:buFontTx/>
              <a:buNone/>
              <a:defRPr/>
            </a:pPr>
            <a:endParaRPr lang="en-US" dirty="0"/>
          </a:p>
          <a:p>
            <a:pPr marL="0" indent="0">
              <a:lnSpc>
                <a:spcPct val="100000"/>
              </a:lnSpc>
              <a:spcBef>
                <a:spcPts val="0"/>
              </a:spcBef>
              <a:buFontTx/>
              <a:buNone/>
              <a:defRPr/>
            </a:pPr>
            <a:endParaRPr lang="en-US" b="1" dirty="0"/>
          </a:p>
          <a:p>
            <a:pPr marL="0" indent="0">
              <a:lnSpc>
                <a:spcPct val="100000"/>
              </a:lnSpc>
              <a:spcBef>
                <a:spcPts val="0"/>
              </a:spcBef>
              <a:buFontTx/>
              <a:buNone/>
              <a:defRPr/>
            </a:pPr>
            <a:endParaRPr lang="en-US" b="1" dirty="0"/>
          </a:p>
        </p:txBody>
      </p:sp>
      <p:sp>
        <p:nvSpPr>
          <p:cNvPr id="8"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C00000"/>
                </a:solidFill>
              </a:rPr>
              <a:t>CAO’s </a:t>
            </a:r>
            <a:r>
              <a:rPr lang="en-US" b="1" dirty="0" err="1" smtClean="0">
                <a:solidFill>
                  <a:srgbClr val="C00000"/>
                </a:solidFill>
              </a:rPr>
              <a:t>en</a:t>
            </a:r>
            <a:r>
              <a:rPr lang="en-US" b="1" dirty="0" smtClean="0">
                <a:solidFill>
                  <a:srgbClr val="C00000"/>
                </a:solidFill>
              </a:rPr>
              <a:t> </a:t>
            </a:r>
            <a:r>
              <a:rPr lang="en-US" b="1" dirty="0" err="1" smtClean="0">
                <a:solidFill>
                  <a:srgbClr val="C00000"/>
                </a:solidFill>
              </a:rPr>
              <a:t>maatregelen</a:t>
            </a:r>
            <a:endParaRPr lang="en-US" b="1" dirty="0">
              <a:solidFill>
                <a:srgbClr val="C00000"/>
              </a:solidFill>
            </a:endParaRPr>
          </a:p>
        </p:txBody>
      </p:sp>
    </p:spTree>
    <p:extLst>
      <p:ext uri="{BB962C8B-B14F-4D97-AF65-F5344CB8AC3E}">
        <p14:creationId xmlns:p14="http://schemas.microsoft.com/office/powerpoint/2010/main" val="261061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smtClean="0">
                <a:solidFill>
                  <a:srgbClr val="C00000"/>
                </a:solidFill>
              </a:rPr>
              <a:t>Uitdagingen</a:t>
            </a:r>
            <a:endParaRPr lang="en-US" b="1" dirty="0">
              <a:solidFill>
                <a:srgbClr val="C00000"/>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7962539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6340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BE" b="1" dirty="0" smtClean="0">
                <a:solidFill>
                  <a:srgbClr val="C00000"/>
                </a:solidFill>
              </a:rPr>
              <a:t>Conclusies: kritische succesfactoren</a:t>
            </a:r>
            <a:endParaRPr lang="nl-BE"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a:buClr>
                <a:schemeClr val="accent1">
                  <a:lumMod val="75000"/>
                </a:schemeClr>
              </a:buClr>
              <a:buFont typeface="Wingdings" panose="05000000000000000000" pitchFamily="2" charset="2"/>
              <a:buChar char="ü"/>
            </a:pPr>
            <a:r>
              <a:rPr lang="nl-BE" dirty="0" smtClean="0"/>
              <a:t>Belang van een wettelijk kader met duidelijke plichten voor werkgevers en regeringen </a:t>
            </a:r>
          </a:p>
          <a:p>
            <a:pPr>
              <a:buClr>
                <a:schemeClr val="accent1">
                  <a:lumMod val="75000"/>
                </a:schemeClr>
              </a:buClr>
              <a:buFont typeface="Wingdings" panose="05000000000000000000" pitchFamily="2" charset="2"/>
              <a:buChar char="ü"/>
            </a:pPr>
            <a:r>
              <a:rPr lang="nl-BE" dirty="0" smtClean="0"/>
              <a:t>Een sterke business case maken van de economische impact van gendergerelateerd geweld op het werk</a:t>
            </a:r>
          </a:p>
          <a:p>
            <a:pPr>
              <a:buClr>
                <a:schemeClr val="accent1">
                  <a:lumMod val="75000"/>
                </a:schemeClr>
              </a:buClr>
              <a:buFont typeface="Wingdings" panose="05000000000000000000" pitchFamily="2" charset="2"/>
              <a:buChar char="ü"/>
            </a:pPr>
            <a:r>
              <a:rPr lang="nl-BE" dirty="0" smtClean="0"/>
              <a:t>Geweld op het werk koppelen aan bredere beleidsmaatregelen en acties voor gendergelijkheid, met inbegrip van gender </a:t>
            </a:r>
            <a:r>
              <a:rPr lang="nl-BE" dirty="0" err="1" smtClean="0"/>
              <a:t>mainstreaming</a:t>
            </a:r>
            <a:r>
              <a:rPr lang="nl-BE" dirty="0" smtClean="0"/>
              <a:t> en gezondheid en veiligheid op het werk</a:t>
            </a:r>
          </a:p>
          <a:p>
            <a:pPr>
              <a:buClr>
                <a:schemeClr val="accent1">
                  <a:lumMod val="75000"/>
                </a:schemeClr>
              </a:buClr>
              <a:buFont typeface="Wingdings" panose="05000000000000000000" pitchFamily="2" charset="2"/>
              <a:buChar char="ü"/>
            </a:pPr>
            <a:r>
              <a:rPr lang="nl-BE" dirty="0" smtClean="0"/>
              <a:t>De samenwerking tussen stakeholders in het gevecht tegen partnergeweld versterken</a:t>
            </a:r>
          </a:p>
          <a:p>
            <a:pPr>
              <a:buClr>
                <a:schemeClr val="accent1">
                  <a:lumMod val="75000"/>
                </a:schemeClr>
              </a:buClr>
              <a:buFont typeface="Wingdings" panose="05000000000000000000" pitchFamily="2" charset="2"/>
              <a:buChar char="ü"/>
            </a:pPr>
            <a:r>
              <a:rPr lang="nl-BE" dirty="0" smtClean="0"/>
              <a:t>De aanwezigheid van vrouwen in leidende en onderhandelende rollen verzekeren</a:t>
            </a:r>
          </a:p>
          <a:p>
            <a:pPr>
              <a:buClr>
                <a:schemeClr val="accent1">
                  <a:lumMod val="75000"/>
                </a:schemeClr>
              </a:buClr>
              <a:buFont typeface="Wingdings" panose="05000000000000000000" pitchFamily="2" charset="2"/>
              <a:buChar char="ü"/>
            </a:pPr>
            <a:r>
              <a:rPr lang="nl-BE" dirty="0" smtClean="0"/>
              <a:t>Ratificatie van het Verdrag van Istanbul &amp; zorgen voor een gelijk speelveld in de EU</a:t>
            </a:r>
            <a:endParaRPr lang="nl-BE" dirty="0"/>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Tree>
    <p:extLst>
      <p:ext uri="{BB962C8B-B14F-4D97-AF65-F5344CB8AC3E}">
        <p14:creationId xmlns:p14="http://schemas.microsoft.com/office/powerpoint/2010/main" val="1282342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2888" y="3716339"/>
            <a:ext cx="6769100" cy="1800225"/>
          </a:xfrm>
          <a:prstGeom prst="rect">
            <a:avLst/>
          </a:prstGeom>
          <a:solidFill>
            <a:srgbClr val="C4262E"/>
          </a:solidFill>
          <a:ln>
            <a:solidFill>
              <a:srgbClr val="C426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r-BE">
              <a:solidFill>
                <a:prstClr val="white"/>
              </a:solidFill>
              <a:latin typeface="Arial"/>
            </a:endParaRPr>
          </a:p>
        </p:txBody>
      </p:sp>
      <p:sp>
        <p:nvSpPr>
          <p:cNvPr id="10243" name="TextBox 4"/>
          <p:cNvSpPr txBox="1">
            <a:spLocks noChangeArrowheads="1"/>
          </p:cNvSpPr>
          <p:nvPr/>
        </p:nvSpPr>
        <p:spPr bwMode="auto">
          <a:xfrm>
            <a:off x="2871789" y="4140201"/>
            <a:ext cx="6453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31E2F"/>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C4262E"/>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031E2F"/>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C4262E"/>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rgbClr val="031E2F"/>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31E2F"/>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31E2F"/>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31E2F"/>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31E2F"/>
                </a:solidFill>
                <a:latin typeface="Arial" panose="020B0604020202020204" pitchFamily="34" charset="0"/>
              </a:defRPr>
            </a:lvl9pPr>
          </a:lstStyle>
          <a:p>
            <a:pPr algn="ctr" defTabSz="457200" fontAlgn="base">
              <a:spcBef>
                <a:spcPct val="0"/>
              </a:spcBef>
              <a:spcAft>
                <a:spcPct val="0"/>
              </a:spcAft>
              <a:buNone/>
              <a:defRPr/>
            </a:pPr>
            <a:r>
              <a:rPr lang="nl-BE" altLang="en-US" sz="2800" dirty="0" smtClean="0">
                <a:solidFill>
                  <a:prstClr val="white"/>
                </a:solidFill>
              </a:rPr>
              <a:t>De stem van Europese werknemers</a:t>
            </a:r>
            <a:endParaRPr lang="fr-BE" altLang="en-US" sz="2800" dirty="0">
              <a:solidFill>
                <a:prstClr val="white"/>
              </a:solidFill>
            </a:endParaRPr>
          </a:p>
        </p:txBody>
      </p:sp>
    </p:spTree>
    <p:extLst>
      <p:ext uri="{BB962C8B-B14F-4D97-AF65-F5344CB8AC3E}">
        <p14:creationId xmlns:p14="http://schemas.microsoft.com/office/powerpoint/2010/main" val="35919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D08426E-4304-47C6-8393-F75EE6B15AB1}" type="slidenum">
              <a:rPr lang="en-US" smtClean="0"/>
              <a:pPr/>
              <a:t>2</a:t>
            </a:fld>
            <a:endParaRPr lang="en-US"/>
          </a:p>
        </p:txBody>
      </p:sp>
      <p:sp>
        <p:nvSpPr>
          <p:cNvPr id="9" name="Rectangle 10"/>
          <p:cNvSpPr>
            <a:spLocks noChangeArrowheads="1"/>
          </p:cNvSpPr>
          <p:nvPr/>
        </p:nvSpPr>
        <p:spPr bwMode="auto">
          <a:xfrm>
            <a:off x="3041732" y="1531683"/>
            <a:ext cx="5690982" cy="341632"/>
          </a:xfrm>
          <a:prstGeom prst="rect">
            <a:avLst/>
          </a:prstGeom>
          <a:noFill/>
          <a:ln w="9525">
            <a:noFill/>
            <a:miter lim="800000"/>
            <a:headEnd/>
            <a:tailEnd/>
          </a:ln>
        </p:spPr>
        <p:txBody>
          <a:bodyPr wrap="none">
            <a:spAutoFit/>
          </a:bodyPr>
          <a:lstStyle/>
          <a:p>
            <a:pPr marL="254794" indent="-254794" algn="ctr" defTabSz="342900">
              <a:lnSpc>
                <a:spcPct val="90000"/>
              </a:lnSpc>
              <a:spcBef>
                <a:spcPts val="375"/>
              </a:spcBef>
              <a:buClr>
                <a:srgbClr val="000000"/>
              </a:buClr>
              <a:buSzPct val="100000"/>
              <a:tabLst>
                <a:tab pos="255985" algn="l"/>
                <a:tab pos="591741" algn="l"/>
                <a:tab pos="928688" algn="l"/>
                <a:tab pos="1265635" algn="l"/>
                <a:tab pos="1602581" algn="l"/>
                <a:tab pos="1939529" algn="l"/>
                <a:tab pos="2276475" algn="l"/>
                <a:tab pos="2613422" algn="l"/>
                <a:tab pos="2950369" algn="l"/>
                <a:tab pos="3287316" algn="l"/>
                <a:tab pos="3624263" algn="l"/>
                <a:tab pos="3961210" algn="l"/>
                <a:tab pos="4298156" algn="l"/>
                <a:tab pos="4635104" algn="l"/>
                <a:tab pos="4972050" algn="l"/>
                <a:tab pos="5308997" algn="l"/>
                <a:tab pos="5645944" algn="l"/>
                <a:tab pos="5982891" algn="l"/>
                <a:tab pos="6319838" algn="l"/>
                <a:tab pos="6656785" algn="l"/>
                <a:tab pos="6993731" algn="l"/>
              </a:tabLst>
            </a:pPr>
            <a:r>
              <a:rPr lang="en-US" b="1" u="sng" dirty="0" err="1" smtClean="0">
                <a:solidFill>
                  <a:srgbClr val="C00000"/>
                </a:solidFill>
                <a:latin typeface="Tahoma" pitchFamily="34" charset="0"/>
              </a:rPr>
              <a:t>Vertegenwoordiging</a:t>
            </a:r>
            <a:r>
              <a:rPr lang="en-US" b="1" u="sng" dirty="0" smtClean="0">
                <a:solidFill>
                  <a:srgbClr val="C00000"/>
                </a:solidFill>
                <a:latin typeface="Tahoma" pitchFamily="34" charset="0"/>
              </a:rPr>
              <a:t> van </a:t>
            </a:r>
            <a:r>
              <a:rPr lang="en-US" b="1" u="sng" dirty="0" err="1" smtClean="0">
                <a:solidFill>
                  <a:srgbClr val="C00000"/>
                </a:solidFill>
                <a:latin typeface="Tahoma" pitchFamily="34" charset="0"/>
              </a:rPr>
              <a:t>Europese</a:t>
            </a:r>
            <a:r>
              <a:rPr lang="en-US" b="1" u="sng" dirty="0" smtClean="0">
                <a:solidFill>
                  <a:srgbClr val="C00000"/>
                </a:solidFill>
                <a:latin typeface="Tahoma" pitchFamily="34" charset="0"/>
              </a:rPr>
              <a:t> </a:t>
            </a:r>
            <a:r>
              <a:rPr lang="en-US" b="1" u="sng" dirty="0" err="1" smtClean="0">
                <a:solidFill>
                  <a:srgbClr val="C00000"/>
                </a:solidFill>
                <a:latin typeface="Tahoma" pitchFamily="34" charset="0"/>
              </a:rPr>
              <a:t>werknemers</a:t>
            </a:r>
            <a:endParaRPr lang="en-US" b="1" u="sng" dirty="0">
              <a:solidFill>
                <a:srgbClr val="C00000"/>
              </a:solidFill>
              <a:latin typeface="Tahoma" pitchFamily="34" charset="0"/>
            </a:endParaRPr>
          </a:p>
        </p:txBody>
      </p:sp>
      <p:pic>
        <p:nvPicPr>
          <p:cNvPr id="10" name="Image 3"/>
          <p:cNvPicPr/>
          <p:nvPr/>
        </p:nvPicPr>
        <p:blipFill>
          <a:blip r:embed="rId3" cstate="print">
            <a:extLst>
              <a:ext uri="{28A0092B-C50C-407E-A947-70E740481C1C}">
                <a14:useLocalDpi xmlns:a14="http://schemas.microsoft.com/office/drawing/2010/main" val="0"/>
              </a:ext>
            </a:extLst>
          </a:blip>
          <a:stretch>
            <a:fillRect/>
          </a:stretch>
        </p:blipFill>
        <p:spPr bwMode="auto">
          <a:xfrm>
            <a:off x="4620768" y="182880"/>
            <a:ext cx="2362200" cy="973836"/>
          </a:xfrm>
          <a:prstGeom prst="rect">
            <a:avLst/>
          </a:prstGeom>
          <a:noFill/>
          <a:ln>
            <a:noFill/>
          </a:ln>
        </p:spPr>
      </p:pic>
      <p:graphicFrame>
        <p:nvGraphicFramePr>
          <p:cNvPr id="11" name="Table 10"/>
          <p:cNvGraphicFramePr>
            <a:graphicFrameLocks noGrp="1"/>
          </p:cNvGraphicFramePr>
          <p:nvPr>
            <p:extLst>
              <p:ext uri="{D42A27DB-BD31-4B8C-83A1-F6EECF244321}">
                <p14:modId xmlns:p14="http://schemas.microsoft.com/office/powerpoint/2010/main" val="854666826"/>
              </p:ext>
            </p:extLst>
          </p:nvPr>
        </p:nvGraphicFramePr>
        <p:xfrm>
          <a:off x="3248025" y="2084832"/>
          <a:ext cx="5619750" cy="4517408"/>
        </p:xfrm>
        <a:graphic>
          <a:graphicData uri="http://schemas.openxmlformats.org/drawingml/2006/table">
            <a:tbl>
              <a:tblPr firstRow="1" bandRow="1">
                <a:effectLst>
                  <a:outerShdw blurRad="50800" dist="38100" algn="l" rotWithShape="0">
                    <a:prstClr val="black">
                      <a:alpha val="40000"/>
                    </a:prstClr>
                  </a:outerShdw>
                </a:effectLst>
                <a:tableStyleId>{21E4AEA4-8DFA-4A89-87EB-49C32662AFE0}</a:tableStyleId>
              </a:tblPr>
              <a:tblGrid>
                <a:gridCol w="5619750">
                  <a:extLst>
                    <a:ext uri="{9D8B030D-6E8A-4147-A177-3AD203B41FA5}">
                      <a16:colId xmlns="" xmlns:a16="http://schemas.microsoft.com/office/drawing/2014/main" val="20000"/>
                    </a:ext>
                  </a:extLst>
                </a:gridCol>
              </a:tblGrid>
              <a:tr h="1155857">
                <a:tc>
                  <a:txBody>
                    <a:bodyPr/>
                    <a:lstStyle/>
                    <a:p>
                      <a:pPr algn="ctr"/>
                      <a:endParaRPr lang="nl-BE" sz="1400" noProof="0" dirty="0" smtClean="0"/>
                    </a:p>
                    <a:p>
                      <a:pPr algn="ctr"/>
                      <a:r>
                        <a:rPr lang="nl-BE" sz="2400" noProof="0" dirty="0" smtClean="0"/>
                        <a:t>Opgericht</a:t>
                      </a:r>
                      <a:r>
                        <a:rPr lang="nl-BE" sz="2400" baseline="0" noProof="0" dirty="0" smtClean="0"/>
                        <a:t> in </a:t>
                      </a:r>
                      <a:r>
                        <a:rPr lang="nl-BE" sz="2400" noProof="0" dirty="0" smtClean="0"/>
                        <a:t>1973</a:t>
                      </a:r>
                    </a:p>
                    <a:p>
                      <a:pPr algn="ctr"/>
                      <a:endParaRPr lang="nl-BE" sz="1400" noProof="0" dirty="0">
                        <a:latin typeface="Tahoma" pitchFamily="34" charset="0"/>
                        <a:ea typeface="Tahoma" pitchFamily="34" charset="0"/>
                        <a:cs typeface="Tahoma" pitchFamily="34" charset="0"/>
                      </a:endParaRPr>
                    </a:p>
                  </a:txBody>
                  <a:tcPr marL="68580" marR="68580" marT="34290" marB="34290" anchor="ctr">
                    <a:solidFill>
                      <a:srgbClr val="C00000"/>
                    </a:solidFill>
                  </a:tcPr>
                </a:tc>
                <a:extLst>
                  <a:ext uri="{0D108BD9-81ED-4DB2-BD59-A6C34878D82A}">
                    <a16:rowId xmlns="" xmlns:a16="http://schemas.microsoft.com/office/drawing/2014/main" val="10000"/>
                  </a:ext>
                </a:extLst>
              </a:tr>
              <a:tr h="1745839">
                <a:tc>
                  <a:txBody>
                    <a:bodyPr/>
                    <a:lstStyle/>
                    <a:p>
                      <a:pPr algn="ctr"/>
                      <a:r>
                        <a:rPr lang="nl-BE" sz="2000" b="1" noProof="0" dirty="0" smtClean="0"/>
                        <a:t>89</a:t>
                      </a:r>
                      <a:r>
                        <a:rPr lang="nl-BE" sz="2000" noProof="0" dirty="0" smtClean="0"/>
                        <a:t> organisaties in 39 landen</a:t>
                      </a:r>
                    </a:p>
                    <a:p>
                      <a:pPr algn="just">
                        <a:buFont typeface="Arial" charset="0"/>
                        <a:buNone/>
                      </a:pPr>
                      <a:endParaRPr lang="nl-BE" sz="1400" noProof="0" dirty="0" smtClean="0"/>
                    </a:p>
                    <a:p>
                      <a:pPr algn="ctr">
                        <a:buFont typeface="Wingdings" pitchFamily="2" charset="2"/>
                        <a:buNone/>
                      </a:pPr>
                      <a:r>
                        <a:rPr lang="nl-BE" sz="1800" b="1" noProof="0" dirty="0" smtClean="0"/>
                        <a:t>10 </a:t>
                      </a:r>
                      <a:r>
                        <a:rPr lang="nl-BE" sz="1800" baseline="0" noProof="0" dirty="0" smtClean="0"/>
                        <a:t> Europese vakbondsfederaties</a:t>
                      </a:r>
                    </a:p>
                    <a:p>
                      <a:pPr algn="ctr">
                        <a:buFont typeface="Wingdings" pitchFamily="2" charset="2"/>
                        <a:buNone/>
                      </a:pPr>
                      <a:endParaRPr lang="nl-BE" sz="1400" noProof="0" dirty="0" smtClean="0"/>
                    </a:p>
                    <a:p>
                      <a:pPr algn="ctr">
                        <a:buFont typeface="Wingdings" pitchFamily="2" charset="2"/>
                        <a:buNone/>
                      </a:pPr>
                      <a:r>
                        <a:rPr lang="nl-BE" sz="1400" b="1" noProof="0" dirty="0" err="1" smtClean="0"/>
                        <a:t>Eurocadres</a:t>
                      </a:r>
                      <a:r>
                        <a:rPr lang="nl-BE" sz="1400" noProof="0" dirty="0" smtClean="0"/>
                        <a:t> (professionals &amp;</a:t>
                      </a:r>
                      <a:r>
                        <a:rPr lang="nl-BE" sz="1400" baseline="0" noProof="0" dirty="0" smtClean="0"/>
                        <a:t> managers) </a:t>
                      </a:r>
                    </a:p>
                    <a:p>
                      <a:pPr algn="ctr">
                        <a:buFont typeface="Wingdings" pitchFamily="2" charset="2"/>
                        <a:buNone/>
                      </a:pPr>
                      <a:r>
                        <a:rPr lang="nl-BE" sz="1400" b="1" baseline="0" noProof="0" dirty="0" smtClean="0"/>
                        <a:t>FERPA</a:t>
                      </a:r>
                      <a:r>
                        <a:rPr lang="nl-BE" sz="1400" baseline="0" noProof="0" dirty="0" smtClean="0"/>
                        <a:t> (gepensioneerden en ouderen)</a:t>
                      </a:r>
                      <a:endParaRPr lang="nl-BE" sz="1400" noProof="0" dirty="0" smtClean="0"/>
                    </a:p>
                    <a:p>
                      <a:pPr algn="ctr"/>
                      <a:endParaRPr lang="nl-BE" sz="1400" noProof="0" dirty="0">
                        <a:latin typeface="Tahoma" pitchFamily="34" charset="0"/>
                        <a:ea typeface="Tahoma" pitchFamily="34" charset="0"/>
                        <a:cs typeface="Tahoma" pitchFamily="34" charset="0"/>
                      </a:endParaRPr>
                    </a:p>
                  </a:txBody>
                  <a:tcPr marL="68580" marR="68580" marT="34290" marB="34290" anchor="ctr">
                    <a:solidFill>
                      <a:schemeClr val="accent2">
                        <a:lumMod val="60000"/>
                        <a:lumOff val="40000"/>
                      </a:schemeClr>
                    </a:solidFill>
                  </a:tcPr>
                </a:tc>
                <a:extLst>
                  <a:ext uri="{0D108BD9-81ED-4DB2-BD59-A6C34878D82A}">
                    <a16:rowId xmlns="" xmlns:a16="http://schemas.microsoft.com/office/drawing/2014/main" val="10001"/>
                  </a:ext>
                </a:extLst>
              </a:tr>
              <a:tr h="8078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2400" noProof="0" dirty="0" smtClean="0"/>
                        <a:t>1 Vrouwencomité</a:t>
                      </a:r>
                      <a:endParaRPr lang="nl-BE" sz="2400" b="1" noProof="0" dirty="0">
                        <a:latin typeface="Tahoma" pitchFamily="34" charset="0"/>
                        <a:ea typeface="Tahoma" pitchFamily="34" charset="0"/>
                        <a:cs typeface="Tahoma" pitchFamily="34" charset="0"/>
                      </a:endParaRPr>
                    </a:p>
                  </a:txBody>
                  <a:tcPr marL="68580" marR="68580" marT="34290" marB="34290" anchor="ctr">
                    <a:solidFill>
                      <a:schemeClr val="accent2">
                        <a:lumMod val="40000"/>
                        <a:lumOff val="60000"/>
                      </a:schemeClr>
                    </a:solidFill>
                  </a:tcPr>
                </a:tc>
                <a:extLst>
                  <a:ext uri="{0D108BD9-81ED-4DB2-BD59-A6C34878D82A}">
                    <a16:rowId xmlns="" xmlns:a16="http://schemas.microsoft.com/office/drawing/2014/main" val="10002"/>
                  </a:ext>
                </a:extLst>
              </a:tr>
              <a:tr h="8078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b="1" noProof="0" dirty="0" smtClean="0"/>
                        <a:t>40 miljoen </a:t>
                      </a:r>
                      <a:r>
                        <a:rPr kumimoji="0" lang="nl-BE" sz="1800" b="1" kern="1200" noProof="0" dirty="0" smtClean="0"/>
                        <a:t>werknemers </a:t>
                      </a:r>
                      <a:r>
                        <a:rPr kumimoji="0" lang="nl-BE" sz="1800" b="1" kern="1200" baseline="30000" noProof="0" dirty="0" smtClean="0"/>
                        <a:t>( </a:t>
                      </a:r>
                      <a:r>
                        <a:rPr kumimoji="0" lang="nl-BE" sz="1800" b="1" u="sng" kern="1200" baseline="30000" dirty="0" smtClean="0"/>
                        <a:t>+</a:t>
                      </a:r>
                      <a:r>
                        <a:rPr kumimoji="0" lang="nl-BE" sz="1800" b="1" kern="1200" baseline="30000" dirty="0" smtClean="0"/>
                        <a:t> 44% vrouwen)</a:t>
                      </a:r>
                      <a:endParaRPr lang="nl-BE" sz="1400" b="1" noProof="0" dirty="0">
                        <a:latin typeface="Tahoma" pitchFamily="34" charset="0"/>
                        <a:ea typeface="Tahoma" pitchFamily="34" charset="0"/>
                        <a:cs typeface="Tahoma" pitchFamily="34" charset="0"/>
                      </a:endParaRPr>
                    </a:p>
                  </a:txBody>
                  <a:tcPr marL="68580" marR="68580" marT="34290" marB="3429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18443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4441111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774357" y="836269"/>
            <a:ext cx="11417643" cy="6959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4800" b="1" dirty="0" smtClean="0">
                <a:solidFill>
                  <a:srgbClr val="C00000"/>
                </a:solidFill>
              </a:rPr>
              <a:t>Geweld: een zaak voor de vakbonden </a:t>
            </a:r>
            <a:endParaRPr lang="nl-BE" sz="4800" b="1" dirty="0">
              <a:solidFill>
                <a:srgbClr val="C00000"/>
              </a:solidFill>
            </a:endParaRPr>
          </a:p>
        </p:txBody>
      </p:sp>
      <p:pic>
        <p:nvPicPr>
          <p:cNvPr id="8" name="Image 3"/>
          <p:cNvPicPr/>
          <p:nvPr/>
        </p:nvPicPr>
        <p:blipFill>
          <a:blip r:embed="rId8" cstate="print">
            <a:extLst>
              <a:ext uri="{28A0092B-C50C-407E-A947-70E740481C1C}">
                <a14:useLocalDpi xmlns:a14="http://schemas.microsoft.com/office/drawing/2010/main" val="0"/>
              </a:ext>
            </a:extLst>
          </a:blip>
          <a:stretch>
            <a:fillRect/>
          </a:stretch>
        </p:blipFill>
        <p:spPr bwMode="auto">
          <a:xfrm>
            <a:off x="10820309" y="275781"/>
            <a:ext cx="1066981" cy="651929"/>
          </a:xfrm>
          <a:prstGeom prst="rect">
            <a:avLst/>
          </a:prstGeom>
          <a:noFill/>
          <a:ln>
            <a:noFill/>
          </a:ln>
        </p:spPr>
      </p:pic>
    </p:spTree>
    <p:extLst>
      <p:ext uri="{BB962C8B-B14F-4D97-AF65-F5344CB8AC3E}">
        <p14:creationId xmlns:p14="http://schemas.microsoft.com/office/powerpoint/2010/main" val="168757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nl-BE" sz="4800" b="1" dirty="0" smtClean="0">
                <a:solidFill>
                  <a:srgbClr val="C00000"/>
                </a:solidFill>
              </a:rPr>
              <a:t>De impact van partnergeweld op het werk </a:t>
            </a:r>
            <a:endParaRPr lang="nl-BE" sz="48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9510026"/>
              </p:ext>
            </p:extLst>
          </p:nvPr>
        </p:nvGraphicFramePr>
        <p:xfrm>
          <a:off x="838200" y="1825625"/>
          <a:ext cx="10515600" cy="4699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3"/>
          <p:cNvPicPr/>
          <p:nvPr/>
        </p:nvPicPr>
        <p:blipFill>
          <a:blip r:embed="rId8"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Tree>
    <p:extLst>
      <p:ext uri="{BB962C8B-B14F-4D97-AF65-F5344CB8AC3E}">
        <p14:creationId xmlns:p14="http://schemas.microsoft.com/office/powerpoint/2010/main" val="23500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stretch>
            <a:fillRect/>
          </a:stretch>
        </p:blipFill>
        <p:spPr>
          <a:xfrm>
            <a:off x="0" y="1"/>
            <a:ext cx="12191999" cy="6858000"/>
          </a:xfrm>
          <a:prstGeom prst="rect">
            <a:avLst/>
          </a:prstGeom>
        </p:spPr>
      </p:pic>
      <p:pic>
        <p:nvPicPr>
          <p:cNvPr id="5" name="Picture 4"/>
          <p:cNvPicPr>
            <a:picLocks noChangeAspect="1"/>
          </p:cNvPicPr>
          <p:nvPr/>
        </p:nvPicPr>
        <p:blipFill>
          <a:blip r:embed="rId4"/>
          <a:stretch>
            <a:fillRect/>
          </a:stretch>
        </p:blipFill>
        <p:spPr>
          <a:xfrm>
            <a:off x="10134651" y="6441461"/>
            <a:ext cx="413150" cy="275433"/>
          </a:xfrm>
          <a:prstGeom prst="rect">
            <a:avLst/>
          </a:prstGeom>
        </p:spPr>
      </p:pic>
      <p:sp>
        <p:nvSpPr>
          <p:cNvPr id="6" name="TextBox 5"/>
          <p:cNvSpPr txBox="1"/>
          <p:nvPr/>
        </p:nvSpPr>
        <p:spPr>
          <a:xfrm>
            <a:off x="10555104" y="6348344"/>
            <a:ext cx="2458994" cy="461665"/>
          </a:xfrm>
          <a:prstGeom prst="rect">
            <a:avLst/>
          </a:prstGeom>
          <a:noFill/>
        </p:spPr>
        <p:txBody>
          <a:bodyPr wrap="square" rtlCol="0">
            <a:spAutoFit/>
          </a:bodyPr>
          <a:lstStyle/>
          <a:p>
            <a:r>
              <a:rPr lang="fr-BE" sz="1200" dirty="0" err="1">
                <a:solidFill>
                  <a:schemeClr val="bg1"/>
                </a:solidFill>
              </a:rPr>
              <a:t>with</a:t>
            </a:r>
            <a:r>
              <a:rPr lang="fr-BE" sz="1200" dirty="0">
                <a:solidFill>
                  <a:schemeClr val="bg1"/>
                </a:solidFill>
              </a:rPr>
              <a:t> the support </a:t>
            </a:r>
          </a:p>
          <a:p>
            <a:r>
              <a:rPr lang="fr-BE" sz="1200" dirty="0">
                <a:solidFill>
                  <a:schemeClr val="bg1"/>
                </a:solidFill>
              </a:rPr>
              <a:t>of the EU Commission</a:t>
            </a:r>
            <a:endParaRPr lang="en-GB" sz="1200" dirty="0">
              <a:solidFill>
                <a:schemeClr val="bg1"/>
              </a:solidFill>
            </a:endParaRPr>
          </a:p>
        </p:txBody>
      </p:sp>
    </p:spTree>
    <p:extLst>
      <p:ext uri="{BB962C8B-B14F-4D97-AF65-F5344CB8AC3E}">
        <p14:creationId xmlns:p14="http://schemas.microsoft.com/office/powerpoint/2010/main" val="97974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1511" y="836269"/>
            <a:ext cx="11417643" cy="402419"/>
          </a:xfrm>
        </p:spPr>
        <p:txBody>
          <a:bodyPr>
            <a:normAutofit fontScale="90000"/>
          </a:bodyPr>
          <a:lstStyle/>
          <a:p>
            <a:r>
              <a:rPr lang="en-US" sz="4800" b="1" dirty="0">
                <a:solidFill>
                  <a:srgbClr val="C00000"/>
                </a:solidFill>
              </a:rPr>
              <a:t>  </a:t>
            </a:r>
            <a:r>
              <a:rPr lang="en-US" sz="4800" b="1" dirty="0" smtClean="0">
                <a:solidFill>
                  <a:srgbClr val="C00000"/>
                </a:solidFill>
              </a:rPr>
              <a:t>Project ‘Safe </a:t>
            </a:r>
            <a:r>
              <a:rPr lang="en-US" sz="4800" b="1" dirty="0">
                <a:solidFill>
                  <a:srgbClr val="C00000"/>
                </a:solidFill>
              </a:rPr>
              <a:t>at home, safe at </a:t>
            </a:r>
            <a:r>
              <a:rPr lang="en-US" sz="4800" b="1" dirty="0" smtClean="0">
                <a:solidFill>
                  <a:srgbClr val="C00000"/>
                </a:solidFill>
              </a:rPr>
              <a:t>work’: </a:t>
            </a:r>
            <a:r>
              <a:rPr lang="en-US" sz="4800" b="1" dirty="0" err="1" smtClean="0">
                <a:solidFill>
                  <a:srgbClr val="C00000"/>
                </a:solidFill>
              </a:rPr>
              <a:t>doelstellingen</a:t>
            </a:r>
            <a:r>
              <a:rPr lang="en-US" sz="4800" b="1" dirty="0" smtClean="0">
                <a:solidFill>
                  <a:srgbClr val="C00000"/>
                </a:solidFill>
              </a:rPr>
              <a:t> </a:t>
            </a:r>
            <a:r>
              <a:rPr lang="en-US" sz="4800" b="1" dirty="0" err="1" smtClean="0">
                <a:solidFill>
                  <a:srgbClr val="C00000"/>
                </a:solidFill>
              </a:rPr>
              <a:t>en</a:t>
            </a:r>
            <a:r>
              <a:rPr lang="en-US" sz="4800" b="1" dirty="0" smtClean="0">
                <a:solidFill>
                  <a:srgbClr val="C00000"/>
                </a:solidFill>
              </a:rPr>
              <a:t> </a:t>
            </a:r>
            <a:r>
              <a:rPr lang="en-US" sz="4800" b="1" dirty="0" err="1" smtClean="0">
                <a:solidFill>
                  <a:srgbClr val="C00000"/>
                </a:solidFill>
              </a:rPr>
              <a:t>resultaten</a:t>
            </a:r>
            <a:r>
              <a:rPr lang="en-US" sz="4800" b="1" dirty="0" smtClean="0">
                <a:solidFill>
                  <a:srgbClr val="C00000"/>
                </a:solidFill>
              </a:rPr>
              <a:t>   </a:t>
            </a:r>
            <a:endParaRPr lang="en-US" sz="48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7637689"/>
              </p:ext>
            </p:extLst>
          </p:nvPr>
        </p:nvGraphicFramePr>
        <p:xfrm>
          <a:off x="838200" y="1825625"/>
          <a:ext cx="1100743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38200" y="2202873"/>
            <a:ext cx="6497781" cy="2862322"/>
          </a:xfrm>
          <a:prstGeom prst="rect">
            <a:avLst/>
          </a:prstGeom>
          <a:noFill/>
        </p:spPr>
        <p:txBody>
          <a:bodyPr wrap="square" rtlCol="0">
            <a:spAutoFit/>
          </a:bodyPr>
          <a:lstStyle/>
          <a:p>
            <a:pPr lvl="0"/>
            <a:r>
              <a:rPr lang="en-US" dirty="0"/>
              <a:t>Improve trade union knowledge, collective negotiations and involvement in social partner initiatives to address</a:t>
            </a:r>
            <a:r>
              <a:rPr lang="en-US" baseline="0" dirty="0"/>
              <a:t> and </a:t>
            </a:r>
            <a:r>
              <a:rPr lang="en-US" dirty="0"/>
              <a:t>prevent gender-based violence at work</a:t>
            </a:r>
          </a:p>
          <a:p>
            <a:pPr lvl="0"/>
            <a:endParaRPr lang="en-US" dirty="0"/>
          </a:p>
          <a:p>
            <a:pPr lvl="0"/>
            <a:r>
              <a:rPr lang="en-US" dirty="0"/>
              <a:t>Integrate a gender perspective into trade</a:t>
            </a:r>
            <a:r>
              <a:rPr lang="en-US" baseline="0" dirty="0"/>
              <a:t> union actions to address and prevent violence at work</a:t>
            </a:r>
          </a:p>
          <a:p>
            <a:pPr lvl="0"/>
            <a:endParaRPr lang="en-US" dirty="0"/>
          </a:p>
          <a:p>
            <a:pPr lvl="0"/>
            <a:r>
              <a:rPr lang="en-US" dirty="0"/>
              <a:t>Make recommendations for affiliates, for the ETUC and European institutions, including for the proposed ILO standard on violence at work</a:t>
            </a:r>
          </a:p>
        </p:txBody>
      </p:sp>
      <p:sp>
        <p:nvSpPr>
          <p:cNvPr id="9" name="Rectangle 8"/>
          <p:cNvSpPr/>
          <p:nvPr/>
        </p:nvSpPr>
        <p:spPr>
          <a:xfrm>
            <a:off x="568034" y="1825625"/>
            <a:ext cx="7038111" cy="4486274"/>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rgbClr val="C00000"/>
              </a:buClr>
              <a:buFont typeface="Wingdings" panose="05000000000000000000" pitchFamily="2" charset="2"/>
              <a:buChar char="ü"/>
            </a:pPr>
            <a:r>
              <a:rPr lang="nl-BE" sz="2400" dirty="0">
                <a:solidFill>
                  <a:schemeClr val="tx1"/>
                </a:solidFill>
              </a:rPr>
              <a:t>Verbetering van de kennis van vakbonden, collectieve onderhandelingen en betrokkenheid bij initiatieven van de sociale partners om gendergerelateerd geweld op het werk aan te pakken en te voorkomen</a:t>
            </a:r>
            <a:endParaRPr lang="en-US" sz="2400" dirty="0">
              <a:solidFill>
                <a:schemeClr val="tx1"/>
              </a:solidFill>
            </a:endParaRPr>
          </a:p>
          <a:p>
            <a:pPr marL="342900" lvl="0" indent="-342900">
              <a:buClr>
                <a:srgbClr val="C00000"/>
              </a:buClr>
              <a:buFont typeface="Wingdings" panose="05000000000000000000" pitchFamily="2" charset="2"/>
              <a:buChar char="ü"/>
            </a:pPr>
            <a:r>
              <a:rPr lang="nl-BE" sz="2400" dirty="0">
                <a:solidFill>
                  <a:schemeClr val="tx1"/>
                </a:solidFill>
              </a:rPr>
              <a:t>een genderperspectief integreren in vakbondsacties om geweld op het werk aan te pakken en te voorkomen</a:t>
            </a:r>
            <a:endParaRPr lang="en-US" sz="2400" dirty="0">
              <a:solidFill>
                <a:schemeClr val="tx1"/>
              </a:solidFill>
            </a:endParaRPr>
          </a:p>
          <a:p>
            <a:pPr marL="342900" lvl="0" indent="-342900">
              <a:buClr>
                <a:srgbClr val="C00000"/>
              </a:buClr>
              <a:buFont typeface="Wingdings" panose="05000000000000000000" pitchFamily="2" charset="2"/>
              <a:buChar char="ü"/>
            </a:pPr>
            <a:r>
              <a:rPr lang="nl-BE" sz="2400" dirty="0">
                <a:solidFill>
                  <a:schemeClr val="tx1"/>
                </a:solidFill>
              </a:rPr>
              <a:t>Aanbevelingen </a:t>
            </a:r>
            <a:r>
              <a:rPr lang="nl-BE" sz="2400" dirty="0" smtClean="0">
                <a:solidFill>
                  <a:schemeClr val="tx1"/>
                </a:solidFill>
              </a:rPr>
              <a:t>formuleren </a:t>
            </a:r>
            <a:r>
              <a:rPr lang="nl-BE" sz="2400" dirty="0">
                <a:solidFill>
                  <a:schemeClr val="tx1"/>
                </a:solidFill>
              </a:rPr>
              <a:t>voor </a:t>
            </a:r>
            <a:r>
              <a:rPr lang="nl-BE" sz="2400" dirty="0" smtClean="0">
                <a:solidFill>
                  <a:schemeClr val="tx1"/>
                </a:solidFill>
              </a:rPr>
              <a:t>aangesloten instanties, </a:t>
            </a:r>
            <a:r>
              <a:rPr lang="nl-BE" sz="2400" dirty="0">
                <a:solidFill>
                  <a:schemeClr val="tx1"/>
                </a:solidFill>
              </a:rPr>
              <a:t>het EVV en de Europese instellingen, met inbegrip van de voorgestelde IAO-norm </a:t>
            </a:r>
            <a:r>
              <a:rPr lang="nl-BE" sz="2400" dirty="0" smtClean="0">
                <a:solidFill>
                  <a:schemeClr val="tx1"/>
                </a:solidFill>
              </a:rPr>
              <a:t>rond </a:t>
            </a:r>
            <a:r>
              <a:rPr lang="nl-BE" sz="2400" dirty="0">
                <a:solidFill>
                  <a:schemeClr val="tx1"/>
                </a:solidFill>
              </a:rPr>
              <a:t>geweld op het werk</a:t>
            </a:r>
            <a:endParaRPr lang="en-US" sz="2400" dirty="0">
              <a:solidFill>
                <a:schemeClr val="tx1"/>
              </a:solidFill>
            </a:endParaRPr>
          </a:p>
        </p:txBody>
      </p:sp>
      <p:sp>
        <p:nvSpPr>
          <p:cNvPr id="3" name="Rectangle 2"/>
          <p:cNvSpPr/>
          <p:nvPr/>
        </p:nvSpPr>
        <p:spPr>
          <a:xfrm>
            <a:off x="7897885" y="1825625"/>
            <a:ext cx="4041269" cy="1370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Elf </a:t>
            </a:r>
            <a:r>
              <a:rPr lang="en-US" b="1" dirty="0" err="1" smtClean="0"/>
              <a:t>casestudies</a:t>
            </a:r>
            <a:endParaRPr lang="en-US" b="1" dirty="0"/>
          </a:p>
          <a:p>
            <a:pPr algn="ctr"/>
            <a:r>
              <a:rPr lang="nl-BE" dirty="0"/>
              <a:t>België, Bulgarije, Denemarken,  Frankrijk, Duitsland, Italië, Ierland, Nederland, Slovenië, Spanje, het Verenigd Koninkrijk</a:t>
            </a:r>
            <a:endParaRPr lang="en-US" dirty="0"/>
          </a:p>
        </p:txBody>
      </p:sp>
      <p:sp>
        <p:nvSpPr>
          <p:cNvPr id="6" name="Rectangle 5"/>
          <p:cNvSpPr/>
          <p:nvPr/>
        </p:nvSpPr>
        <p:spPr>
          <a:xfrm>
            <a:off x="7897885" y="3385751"/>
            <a:ext cx="1901023" cy="12233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a:t>EU Event </a:t>
            </a:r>
          </a:p>
          <a:p>
            <a:pPr algn="ctr"/>
            <a:r>
              <a:rPr lang="fr-BE" sz="1600" dirty="0"/>
              <a:t>(</a:t>
            </a:r>
            <a:r>
              <a:rPr lang="fr-BE" sz="1600" dirty="0" smtClean="0"/>
              <a:t>Madrid, </a:t>
            </a:r>
            <a:r>
              <a:rPr lang="fr-BE" sz="1600" dirty="0" err="1" smtClean="0"/>
              <a:t>november</a:t>
            </a:r>
            <a:r>
              <a:rPr lang="fr-BE" sz="1600" dirty="0" smtClean="0"/>
              <a:t> </a:t>
            </a:r>
            <a:r>
              <a:rPr lang="fr-BE" sz="1600" dirty="0"/>
              <a:t>2016)</a:t>
            </a:r>
          </a:p>
        </p:txBody>
      </p:sp>
      <p:sp>
        <p:nvSpPr>
          <p:cNvPr id="11" name="Rectangle 10"/>
          <p:cNvSpPr/>
          <p:nvPr/>
        </p:nvSpPr>
        <p:spPr>
          <a:xfrm>
            <a:off x="9991372" y="3385751"/>
            <a:ext cx="1901023" cy="12233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err="1" smtClean="0"/>
              <a:t>Slotconferentie</a:t>
            </a:r>
            <a:r>
              <a:rPr lang="fr-BE" dirty="0" smtClean="0"/>
              <a:t> </a:t>
            </a:r>
            <a:r>
              <a:rPr lang="fr-BE" sz="1600" dirty="0"/>
              <a:t>(</a:t>
            </a:r>
            <a:r>
              <a:rPr lang="fr-BE" sz="1600" dirty="0" smtClean="0"/>
              <a:t>Brussel, </a:t>
            </a:r>
            <a:r>
              <a:rPr lang="fr-BE" sz="1600" dirty="0" err="1" smtClean="0"/>
              <a:t>juni</a:t>
            </a:r>
            <a:r>
              <a:rPr lang="fr-BE" sz="1600" dirty="0" smtClean="0"/>
              <a:t> </a:t>
            </a:r>
            <a:r>
              <a:rPr lang="fr-BE" sz="1600" dirty="0"/>
              <a:t>2017)</a:t>
            </a:r>
            <a:endParaRPr lang="fr-BE" dirty="0"/>
          </a:p>
        </p:txBody>
      </p:sp>
      <p:sp>
        <p:nvSpPr>
          <p:cNvPr id="12" name="Pentagon 11"/>
          <p:cNvSpPr/>
          <p:nvPr/>
        </p:nvSpPr>
        <p:spPr>
          <a:xfrm>
            <a:off x="8855838" y="4721762"/>
            <a:ext cx="2125362" cy="1492765"/>
          </a:xfrm>
          <a:prstGeom prst="pentag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Finale </a:t>
            </a:r>
            <a:r>
              <a:rPr lang="en-US" b="1" dirty="0" err="1" smtClean="0"/>
              <a:t>Studie</a:t>
            </a:r>
            <a:endParaRPr lang="en-US" b="1" dirty="0"/>
          </a:p>
          <a:p>
            <a:pPr algn="ctr"/>
            <a:r>
              <a:rPr lang="en-US" b="1" dirty="0"/>
              <a:t> </a:t>
            </a:r>
            <a:r>
              <a:rPr lang="en-US" sz="1200" dirty="0" smtClean="0"/>
              <a:t>(</a:t>
            </a:r>
            <a:r>
              <a:rPr lang="en-US" sz="1200" dirty="0" err="1" smtClean="0"/>
              <a:t>komt</a:t>
            </a:r>
            <a:r>
              <a:rPr lang="en-US" sz="1200" dirty="0" smtClean="0"/>
              <a:t> </a:t>
            </a:r>
            <a:r>
              <a:rPr lang="en-US" sz="1200" dirty="0" err="1" smtClean="0"/>
              <a:t>uit</a:t>
            </a:r>
            <a:r>
              <a:rPr lang="en-US" sz="1200" dirty="0" smtClean="0"/>
              <a:t> in </a:t>
            </a:r>
            <a:r>
              <a:rPr lang="en-US" sz="1200" dirty="0" err="1" smtClean="0"/>
              <a:t>juni</a:t>
            </a:r>
            <a:r>
              <a:rPr lang="en-US" sz="1200" dirty="0" smtClean="0"/>
              <a:t> 2017</a:t>
            </a:r>
            <a:r>
              <a:rPr lang="en-US" sz="1200" dirty="0"/>
              <a:t>)</a:t>
            </a:r>
            <a:endParaRPr lang="en-GB" dirty="0"/>
          </a:p>
        </p:txBody>
      </p:sp>
      <p:pic>
        <p:nvPicPr>
          <p:cNvPr id="16" name="Image 3"/>
          <p:cNvPicPr/>
          <p:nvPr/>
        </p:nvPicPr>
        <p:blipFill>
          <a:blip r:embed="rId8"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Tree>
    <p:extLst>
      <p:ext uri="{BB962C8B-B14F-4D97-AF65-F5344CB8AC3E}">
        <p14:creationId xmlns:p14="http://schemas.microsoft.com/office/powerpoint/2010/main" val="974777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BE" sz="5400" b="1" dirty="0" smtClean="0">
                <a:solidFill>
                  <a:srgbClr val="C00000"/>
                </a:solidFill>
              </a:rPr>
              <a:t>Bevindingen</a:t>
            </a:r>
            <a:r>
              <a:rPr lang="en-US" sz="5400" b="1" dirty="0" smtClean="0">
                <a:solidFill>
                  <a:srgbClr val="C00000"/>
                </a:solidFill>
              </a:rPr>
              <a:t>   </a:t>
            </a:r>
            <a:endParaRPr lang="en-US" sz="5400"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5047375"/>
              </p:ext>
            </p:extLst>
          </p:nvPr>
        </p:nvGraphicFramePr>
        <p:xfrm>
          <a:off x="838200" y="1690688"/>
          <a:ext cx="9541042" cy="4862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p:cNvPicPr/>
          <p:nvPr/>
        </p:nvPicPr>
        <p:blipFill>
          <a:blip r:embed="rId8"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Tree>
    <p:extLst>
      <p:ext uri="{BB962C8B-B14F-4D97-AF65-F5344CB8AC3E}">
        <p14:creationId xmlns:p14="http://schemas.microsoft.com/office/powerpoint/2010/main" val="240127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BE" b="1" dirty="0" smtClean="0">
                <a:solidFill>
                  <a:srgbClr val="C00000"/>
                </a:solidFill>
              </a:rPr>
              <a:t>Hoe pakken vakbonden partnergeweld op het werk aan</a:t>
            </a:r>
            <a:endParaRPr lang="nl-BE"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298264"/>
              </p:ext>
            </p:extLst>
          </p:nvPr>
        </p:nvGraphicFramePr>
        <p:xfrm>
          <a:off x="838200" y="1825625"/>
          <a:ext cx="10515600" cy="4866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 3"/>
          <p:cNvPicPr/>
          <p:nvPr/>
        </p:nvPicPr>
        <p:blipFill>
          <a:blip r:embed="rId9" cstate="print">
            <a:extLst>
              <a:ext uri="{28A0092B-C50C-407E-A947-70E740481C1C}">
                <a14:useLocalDpi xmlns:a14="http://schemas.microsoft.com/office/drawing/2010/main" val="0"/>
              </a:ext>
            </a:extLst>
          </a:blip>
          <a:stretch>
            <a:fillRect/>
          </a:stretch>
        </p:blipFill>
        <p:spPr bwMode="auto">
          <a:xfrm>
            <a:off x="11048821" y="6040939"/>
            <a:ext cx="1066981" cy="651929"/>
          </a:xfrm>
          <a:prstGeom prst="rect">
            <a:avLst/>
          </a:prstGeom>
          <a:noFill/>
          <a:ln>
            <a:noFill/>
          </a:ln>
        </p:spPr>
      </p:pic>
    </p:spTree>
    <p:extLst>
      <p:ext uri="{BB962C8B-B14F-4D97-AF65-F5344CB8AC3E}">
        <p14:creationId xmlns:p14="http://schemas.microsoft.com/office/powerpoint/2010/main" val="244501445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16712" y="1749766"/>
            <a:ext cx="3141749" cy="4458651"/>
          </a:xfrm>
          <a:prstGeom prst="rect">
            <a:avLst/>
          </a:prstGeom>
        </p:spPr>
      </p:pic>
      <p:pic>
        <p:nvPicPr>
          <p:cNvPr id="5" name="Picture 4"/>
          <p:cNvPicPr>
            <a:picLocks noChangeAspect="1"/>
          </p:cNvPicPr>
          <p:nvPr/>
        </p:nvPicPr>
        <p:blipFill>
          <a:blip r:embed="rId4"/>
          <a:stretch>
            <a:fillRect/>
          </a:stretch>
        </p:blipFill>
        <p:spPr>
          <a:xfrm>
            <a:off x="4799105" y="1749765"/>
            <a:ext cx="2994097" cy="4458651"/>
          </a:xfrm>
          <a:prstGeom prst="rect">
            <a:avLst/>
          </a:prstGeom>
          <a:ln>
            <a:solidFill>
              <a:schemeClr val="bg2">
                <a:lumMod val="50000"/>
              </a:schemeClr>
            </a:solidFill>
          </a:ln>
        </p:spPr>
      </p:pic>
      <p:pic>
        <p:nvPicPr>
          <p:cNvPr id="6" name="Picture 5"/>
          <p:cNvPicPr>
            <a:picLocks noChangeAspect="1"/>
          </p:cNvPicPr>
          <p:nvPr/>
        </p:nvPicPr>
        <p:blipFill>
          <a:blip r:embed="rId5"/>
          <a:stretch>
            <a:fillRect/>
          </a:stretch>
        </p:blipFill>
        <p:spPr>
          <a:xfrm>
            <a:off x="8490029" y="1690689"/>
            <a:ext cx="3226667" cy="4642098"/>
          </a:xfrm>
          <a:prstGeom prst="rect">
            <a:avLst/>
          </a:prstGeom>
        </p:spPr>
      </p:pic>
      <p:pic>
        <p:nvPicPr>
          <p:cNvPr id="7" name="Picture 6"/>
          <p:cNvPicPr>
            <a:picLocks noChangeAspect="1"/>
          </p:cNvPicPr>
          <p:nvPr/>
        </p:nvPicPr>
        <p:blipFill>
          <a:blip r:embed="rId6"/>
          <a:stretch>
            <a:fillRect/>
          </a:stretch>
        </p:blipFill>
        <p:spPr>
          <a:xfrm>
            <a:off x="304114" y="5727562"/>
            <a:ext cx="861746" cy="65450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a:blip r:embed="rId7"/>
          <a:stretch>
            <a:fillRect/>
          </a:stretch>
        </p:blipFill>
        <p:spPr>
          <a:xfrm>
            <a:off x="4380709" y="5727562"/>
            <a:ext cx="993092" cy="6052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p:cNvPicPr>
            <a:picLocks noChangeAspect="1"/>
          </p:cNvPicPr>
          <p:nvPr/>
        </p:nvPicPr>
        <p:blipFill>
          <a:blip r:embed="rId8"/>
          <a:stretch>
            <a:fillRect/>
          </a:stretch>
        </p:blipFill>
        <p:spPr>
          <a:xfrm>
            <a:off x="8060166" y="5675914"/>
            <a:ext cx="1056967" cy="65687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 3"/>
          <p:cNvPicPr/>
          <p:nvPr/>
        </p:nvPicPr>
        <p:blipFill>
          <a:blip r:embed="rId9" cstate="print">
            <a:extLst>
              <a:ext uri="{28A0092B-C50C-407E-A947-70E740481C1C}">
                <a14:useLocalDpi xmlns:a14="http://schemas.microsoft.com/office/drawing/2010/main" val="0"/>
              </a:ext>
            </a:extLst>
          </a:blip>
          <a:stretch>
            <a:fillRect/>
          </a:stretch>
        </p:blipFill>
        <p:spPr bwMode="auto">
          <a:xfrm>
            <a:off x="10888183" y="307404"/>
            <a:ext cx="1066981" cy="651929"/>
          </a:xfrm>
          <a:prstGeom prst="rect">
            <a:avLst/>
          </a:prstGeom>
          <a:noFill/>
          <a:ln>
            <a:noFill/>
          </a:ln>
        </p:spPr>
      </p:pic>
      <p:sp>
        <p:nvSpPr>
          <p:cNvPr id="11" name="Title 1"/>
          <p:cNvSpPr>
            <a:spLocks noGrp="1"/>
          </p:cNvSpPr>
          <p:nvPr>
            <p:ph type="title"/>
          </p:nvPr>
        </p:nvSpPr>
        <p:spPr>
          <a:xfrm>
            <a:off x="838200" y="365125"/>
            <a:ext cx="10515600" cy="1325563"/>
          </a:xfrm>
        </p:spPr>
        <p:txBody>
          <a:bodyPr>
            <a:normAutofit/>
          </a:bodyPr>
          <a:lstStyle/>
          <a:p>
            <a:pPr algn="ctr"/>
            <a:r>
              <a:rPr lang="nl-BE" b="1" dirty="0" smtClean="0">
                <a:solidFill>
                  <a:srgbClr val="C00000"/>
                </a:solidFill>
              </a:rPr>
              <a:t>Bewustmakingsacties van vakbonden</a:t>
            </a:r>
            <a:endParaRPr lang="nl-BE" b="1" dirty="0">
              <a:solidFill>
                <a:srgbClr val="C00000"/>
              </a:solidFill>
            </a:endParaRPr>
          </a:p>
        </p:txBody>
      </p:sp>
    </p:spTree>
    <p:extLst>
      <p:ext uri="{BB962C8B-B14F-4D97-AF65-F5344CB8AC3E}">
        <p14:creationId xmlns:p14="http://schemas.microsoft.com/office/powerpoint/2010/main" val="1901024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TUC_CES_pre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12294</TotalTime>
  <Words>1506</Words>
  <Application>Microsoft Office PowerPoint</Application>
  <PresentationFormat>Aangepast</PresentationFormat>
  <Paragraphs>148</Paragraphs>
  <Slides>16</Slides>
  <Notes>16</Notes>
  <HiddenSlides>0</HiddenSlides>
  <MMClips>0</MMClips>
  <ScaleCrop>false</ScaleCrop>
  <HeadingPairs>
    <vt:vector size="4" baseType="variant">
      <vt:variant>
        <vt:lpstr>Thema</vt:lpstr>
      </vt:variant>
      <vt:variant>
        <vt:i4>2</vt:i4>
      </vt:variant>
      <vt:variant>
        <vt:lpstr>Diatitels</vt:lpstr>
      </vt:variant>
      <vt:variant>
        <vt:i4>16</vt:i4>
      </vt:variant>
    </vt:vector>
  </HeadingPairs>
  <TitlesOfParts>
    <vt:vector size="18" baseType="lpstr">
      <vt:lpstr>Office Theme</vt:lpstr>
      <vt:lpstr>ETUC_CES_presentation</vt:lpstr>
      <vt:lpstr>  Safe at home, safe at work  Trade unions erasing violence against women and workplace harassment </vt:lpstr>
      <vt:lpstr>PowerPoint-presentatie</vt:lpstr>
      <vt:lpstr>PowerPoint-presentatie</vt:lpstr>
      <vt:lpstr>De impact van partnergeweld op het werk </vt:lpstr>
      <vt:lpstr>PowerPoint-presentatie</vt:lpstr>
      <vt:lpstr>  Project ‘Safe at home, safe at work’: doelstellingen en resultaten   </vt:lpstr>
      <vt:lpstr>Bevindingen   </vt:lpstr>
      <vt:lpstr>Hoe pakken vakbonden partnergeweld op het werk aan</vt:lpstr>
      <vt:lpstr>Bewustmakingsacties van vakbonden</vt:lpstr>
      <vt:lpstr>Vakbondscampagnes</vt:lpstr>
      <vt:lpstr>Vakbondscampagnes</vt:lpstr>
      <vt:lpstr>Hoe pakken vakbonden partnergeweld op het werk aan</vt:lpstr>
      <vt:lpstr>PowerPoint-presentatie</vt:lpstr>
      <vt:lpstr>Uitdagingen</vt:lpstr>
      <vt:lpstr>Conclusies: kritische succesfactoren</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at home, safe at work’. Project findings of experiences in eleven Member States</dc:title>
  <dc:creator>jane pillinger</dc:creator>
  <cp:lastModifiedBy>VERGAERT Eva</cp:lastModifiedBy>
  <cp:revision>135</cp:revision>
  <cp:lastPrinted>2017-09-07T13:08:42Z</cp:lastPrinted>
  <dcterms:created xsi:type="dcterms:W3CDTF">2016-11-15T08:06:34Z</dcterms:created>
  <dcterms:modified xsi:type="dcterms:W3CDTF">2017-09-14T07:38:53Z</dcterms:modified>
</cp:coreProperties>
</file>