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9"/>
  </p:notesMasterIdLst>
  <p:sldIdLst>
    <p:sldId id="256" r:id="rId7"/>
    <p:sldId id="257" r:id="rId8"/>
    <p:sldId id="258" r:id="rId9"/>
    <p:sldId id="268" r:id="rId10"/>
    <p:sldId id="269" r:id="rId11"/>
    <p:sldId id="260" r:id="rId12"/>
    <p:sldId id="261" r:id="rId13"/>
    <p:sldId id="270" r:id="rId14"/>
    <p:sldId id="262" r:id="rId15"/>
    <p:sldId id="263" r:id="rId16"/>
    <p:sldId id="264" r:id="rId17"/>
    <p:sldId id="265" r:id="rId18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83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8" d="100"/>
          <a:sy n="88" d="100"/>
        </p:scale>
        <p:origin x="-16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nl-NL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nl-NL" altLang="en-US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noProof="0" smtClean="0"/>
              <a:t>Click to edit Master text styles</a:t>
            </a:r>
          </a:p>
          <a:p>
            <a:pPr lvl="1"/>
            <a:r>
              <a:rPr lang="nl-NL" altLang="en-US" noProof="0" smtClean="0"/>
              <a:t>Second level</a:t>
            </a:r>
          </a:p>
          <a:p>
            <a:pPr lvl="2"/>
            <a:r>
              <a:rPr lang="nl-NL" altLang="en-US" noProof="0" smtClean="0"/>
              <a:t>Third level</a:t>
            </a:r>
          </a:p>
          <a:p>
            <a:pPr lvl="3"/>
            <a:r>
              <a:rPr lang="nl-NL" altLang="en-US" noProof="0" smtClean="0"/>
              <a:t>Fourth level</a:t>
            </a:r>
          </a:p>
          <a:p>
            <a:pPr lvl="4"/>
            <a:r>
              <a:rPr lang="nl-NL" alt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nl-NL" alt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AB0232F-0AE6-4821-8491-D4F6909059E0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5541915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A_n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0"/>
            <a:ext cx="7812087" cy="684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8538" y="2535238"/>
            <a:ext cx="6335712" cy="1470025"/>
          </a:xfrm>
        </p:spPr>
        <p:txBody>
          <a:bodyPr lIns="91440" tIns="45720"/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altLang="en-US" noProof="0" smtClean="0"/>
              <a:t>Klik om de stijl te bewerken</a:t>
            </a:r>
            <a:endParaRPr lang="nl-NL" altLang="en-US" noProof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00225" y="4329113"/>
            <a:ext cx="6911975" cy="1752600"/>
          </a:xfrm>
        </p:spPr>
        <p:txBody>
          <a:bodyPr/>
          <a:lstStyle>
            <a:lvl1pPr marL="0" indent="0">
              <a:buFont typeface="Arial" charset="0"/>
              <a:buNone/>
              <a:defRPr sz="1600" b="1">
                <a:solidFill>
                  <a:srgbClr val="7483AE"/>
                </a:solidFill>
              </a:defRPr>
            </a:lvl1pPr>
          </a:lstStyle>
          <a:p>
            <a:pPr lvl="0"/>
            <a:r>
              <a:rPr lang="nl-NL" altLang="en-US" noProof="0" smtClean="0"/>
              <a:t>Klik om de ondertitelstijl van het model te bewerken</a:t>
            </a:r>
            <a:endParaRPr lang="nl-NL" alt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372225" y="6308725"/>
            <a:ext cx="1593850" cy="476250"/>
          </a:xfrm>
        </p:spPr>
        <p:txBody>
          <a:bodyPr rIns="91440"/>
          <a:lstStyle>
            <a:lvl1pPr>
              <a:defRPr sz="1400" smtClean="0"/>
            </a:lvl1pPr>
          </a:lstStyle>
          <a:p>
            <a:pPr>
              <a:defRPr/>
            </a:pPr>
            <a:r>
              <a:rPr lang="nl-NL" altLang="en-US"/>
              <a:t>DD.MM.YYYY</a:t>
            </a:r>
          </a:p>
        </p:txBody>
      </p:sp>
    </p:spTree>
    <p:extLst>
      <p:ext uri="{BB962C8B-B14F-4D97-AF65-F5344CB8AC3E}">
        <p14:creationId xmlns:p14="http://schemas.microsoft.com/office/powerpoint/2010/main" val="2643038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/>
              <a:t>DD.MM.YYYY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/>
              <a:t>footer titel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BE6DC-54CF-477B-A4CD-273422875AC8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80703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983413" y="1665288"/>
            <a:ext cx="1703387" cy="4579937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871663" y="1665288"/>
            <a:ext cx="4959350" cy="457993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/>
              <a:t>DD.MM.YYYY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/>
              <a:t>footer titel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1AF3A-9400-4F4E-B043-71EF0134FE0B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934939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/>
              <a:t>DD.MM.YYYY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/>
              <a:t>footer titel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750FE-FD36-4AF6-85D8-4F957B32F30C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17689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/>
              <a:t>DD.MM.YYYY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/>
              <a:t>footer titel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AC8AD-4DEC-451C-A4C1-D8EA06B05B02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84575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871663" y="2528888"/>
            <a:ext cx="3330575" cy="3716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354638" y="2528888"/>
            <a:ext cx="3332162" cy="3716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/>
              <a:t>DD.MM.YYYY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/>
              <a:t>footer titel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BC15A-74D8-4860-A9F1-8C12B67F340A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478437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/>
              <a:t>DD.MM.YYYY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/>
              <a:t>footer titel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DB17D-AA22-422E-BE74-47880FE62C98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49983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/>
              <a:t>DD.MM.YYYY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/>
              <a:t>footer titel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C9AC4-CB03-4D6A-B1DC-504555045330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4282251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/>
              <a:t>DD.MM.YYYY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/>
              <a:t>footer titel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1D06A-3FF9-4BD9-832B-D8F841E64408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00824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/>
              <a:t>DD.MM.YYYY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/>
              <a:t>footer titel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8D245-AB25-45A8-8BA1-8A80D6470970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927393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GB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/>
              <a:t>DD.MM.YYYY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/>
              <a:t>footer titel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EF156-067B-41E3-9518-AD5079EC295F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558885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A volg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0"/>
            <a:ext cx="7805737" cy="683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71663" y="1665288"/>
            <a:ext cx="6815137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Titel 1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71663" y="2528888"/>
            <a:ext cx="6815137" cy="371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Level 1</a:t>
            </a:r>
          </a:p>
          <a:p>
            <a:pPr lvl="1"/>
            <a:r>
              <a:rPr lang="nl-NL" altLang="en-US" smtClean="0"/>
              <a:t>Level 2</a:t>
            </a:r>
          </a:p>
          <a:p>
            <a:pPr lvl="2"/>
            <a:r>
              <a:rPr lang="nl-NL" altLang="en-US" smtClean="0"/>
              <a:t>Level 3</a:t>
            </a:r>
          </a:p>
          <a:p>
            <a:pPr lvl="3"/>
            <a:r>
              <a:rPr lang="nl-NL" altLang="en-US" smtClean="0"/>
              <a:t>Level 4</a:t>
            </a:r>
          </a:p>
          <a:p>
            <a:pPr lvl="4"/>
            <a:r>
              <a:rPr lang="nl-NL" altLang="en-US" smtClean="0"/>
              <a:t>Level 5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12088" y="6489700"/>
            <a:ext cx="10795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00" smtClean="0"/>
            </a:lvl1pPr>
          </a:lstStyle>
          <a:p>
            <a:pPr>
              <a:defRPr/>
            </a:pPr>
            <a:r>
              <a:rPr lang="nl-NL" altLang="en-US"/>
              <a:t>DD.MM.YYYY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489700"/>
            <a:ext cx="5400675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00" smtClean="0"/>
            </a:lvl1pPr>
          </a:lstStyle>
          <a:p>
            <a:pPr>
              <a:defRPr/>
            </a:pPr>
            <a:r>
              <a:rPr lang="nl-NL" altLang="en-US"/>
              <a:t>footer titel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51838" y="6245225"/>
            <a:ext cx="51435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1" smtClean="0"/>
            </a:lvl1pPr>
          </a:lstStyle>
          <a:p>
            <a:pPr>
              <a:defRPr/>
            </a:pPr>
            <a:fld id="{80EEEA58-BA9E-4AC0-9FC1-0ED03400A842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7483A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7483AE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7483AE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7483AE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7483AE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7483AE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7483AE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7483AE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7483AE"/>
          </a:solidFill>
          <a:latin typeface="Arial" charset="0"/>
          <a:cs typeface="Arial" charset="0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rgbClr val="7483AE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2pPr>
      <a:lvl3pPr marL="898525" indent="-18573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3pPr>
      <a:lvl4pPr marL="1249363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4pPr>
      <a:lvl5pPr marL="1616075" indent="-18732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5pPr>
      <a:lvl6pPr marL="2073275" indent="-18732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6pPr>
      <a:lvl7pPr marL="2530475" indent="-18732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7pPr>
      <a:lvl8pPr marL="2987675" indent="-18732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8pPr>
      <a:lvl9pPr marL="3444875" indent="-18732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-qVnUzNSb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altLang="en-US"/>
              <a:t>15/12/2016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RISICOMANAGEMENT BIJ</a:t>
            </a:r>
            <a:br>
              <a:rPr lang="en-US" altLang="en-US" smtClean="0"/>
            </a:br>
            <a:r>
              <a:rPr lang="en-US" altLang="en-US" smtClean="0"/>
              <a:t>PARTNERGEWELD </a:t>
            </a:r>
            <a:br>
              <a:rPr lang="en-US" altLang="en-US" smtClean="0"/>
            </a:br>
            <a:r>
              <a:rPr lang="en-US" altLang="en-US" smtClean="0"/>
              <a:t>De actieradius van het parket 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Veerle Cielen</a:t>
            </a:r>
          </a:p>
          <a:p>
            <a:pPr algn="ctr" eaLnBrk="1" hangingPunct="1"/>
            <a:r>
              <a:rPr lang="en-US" altLang="en-US" smtClean="0"/>
              <a:t>Substituut-procureur des Konings Parket Limburg</a:t>
            </a:r>
          </a:p>
          <a:p>
            <a:pPr algn="ctr"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  <p:sp>
        <p:nvSpPr>
          <p:cNvPr id="13315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altLang="en-US"/>
              <a:t>DD.MM.YYYY</a:t>
            </a:r>
          </a:p>
        </p:txBody>
      </p:sp>
      <p:sp>
        <p:nvSpPr>
          <p:cNvPr id="13316" name="Tijdelijke aanduiding voor voettekst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altLang="en-US"/>
              <a:t>footer titel</a:t>
            </a:r>
          </a:p>
        </p:txBody>
      </p:sp>
      <p:sp>
        <p:nvSpPr>
          <p:cNvPr id="13317" name="Tijdelijke aanduiding voor dia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8E0DAEB-67F2-4FB8-B6A7-EEA256B0165F}" type="slidenum">
              <a:rPr lang="nl-NL" altLang="en-US"/>
              <a:pPr eaLnBrk="1" hangingPunct="1"/>
              <a:t>10</a:t>
            </a:fld>
            <a:endParaRPr lang="nl-NL" altLang="en-US"/>
          </a:p>
        </p:txBody>
      </p:sp>
      <p:graphicFrame>
        <p:nvGraphicFramePr>
          <p:cNvPr id="9" name="Tabel 8"/>
          <p:cNvGraphicFramePr>
            <a:graphicFrameLocks noGrp="1"/>
          </p:cNvGraphicFramePr>
          <p:nvPr/>
        </p:nvGraphicFramePr>
        <p:xfrm>
          <a:off x="2232025" y="3151188"/>
          <a:ext cx="6254750" cy="2462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1455"/>
                <a:gridCol w="3233295"/>
              </a:tblGrid>
              <a:tr h="457408">
                <a:tc>
                  <a:txBody>
                    <a:bodyPr/>
                    <a:lstStyle/>
                    <a:p>
                      <a:r>
                        <a:rPr lang="nl-BE" sz="2400" dirty="0" smtClean="0"/>
                        <a:t>AGRESSOR</a:t>
                      </a:r>
                      <a:r>
                        <a:rPr lang="nl-BE" sz="2400" baseline="0" dirty="0" smtClean="0"/>
                        <a:t> + SO</a:t>
                      </a:r>
                      <a:endParaRPr lang="en-GB" sz="2400" dirty="0"/>
                    </a:p>
                  </a:txBody>
                  <a:tcPr marL="91445" marR="91445" marT="45741" marB="45741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nl-BE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68 %</a:t>
                      </a:r>
                      <a:endParaRPr lang="en-GB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5" marR="91445" marT="45741" marB="45741"/>
                </a:tc>
              </a:tr>
              <a:tr h="59073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nl-BE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ENKEL AGRESSOR</a:t>
                      </a:r>
                      <a:endParaRPr lang="en-GB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5" marR="91445" marT="45741" marB="45741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nl-BE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11 %</a:t>
                      </a:r>
                      <a:endParaRPr lang="en-GB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5" marR="91445" marT="45741" marB="45741"/>
                </a:tc>
              </a:tr>
              <a:tr h="82333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nl-BE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ENKEL SLACHTOFFER</a:t>
                      </a:r>
                      <a:endParaRPr lang="en-GB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5" marR="91445" marT="45741" marB="45741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nl-BE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12 %</a:t>
                      </a:r>
                      <a:endParaRPr lang="en-GB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5" marR="91445" marT="45741" marB="45741"/>
                </a:tc>
              </a:tr>
              <a:tr h="59073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nl-BE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NIEMAND</a:t>
                      </a:r>
                      <a:endParaRPr lang="en-GB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5" marR="91445" marT="45741" marB="45741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nl-BE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8 %</a:t>
                      </a:r>
                      <a:endParaRPr lang="en-GB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5" marR="91445" marT="45741" marB="45741"/>
                </a:tc>
              </a:tr>
            </a:tbl>
          </a:graphicData>
        </a:graphic>
      </p:graphicFrame>
      <p:sp>
        <p:nvSpPr>
          <p:cNvPr id="13335" name="Tijdelijke aanduiding voor inhoud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BE" altLang="en-US" smtClean="0"/>
              <a:t>Aanwezigheid zitting familierechtbank </a:t>
            </a:r>
            <a:endParaRPr lang="en-GB" alt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BE" dirty="0" smtClean="0"/>
              <a:t>STRAFRECHTELIJK GEVOLG </a:t>
            </a:r>
          </a:p>
          <a:p>
            <a:pPr eaLnBrk="1" hangingPunct="1">
              <a:defRPr/>
            </a:pPr>
            <a:endParaRPr lang="nl-BE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nl-BE" dirty="0" smtClean="0"/>
              <a:t> - Bemiddeling in strafzaken</a:t>
            </a:r>
          </a:p>
          <a:p>
            <a:pPr eaLnBrk="1" hangingPunct="1">
              <a:buFontTx/>
              <a:buChar char="-"/>
              <a:defRPr/>
            </a:pPr>
            <a:r>
              <a:rPr lang="nl-BE" dirty="0" smtClean="0"/>
              <a:t>Dagvaarding (eventueel snelrecht)</a:t>
            </a:r>
          </a:p>
          <a:p>
            <a:pPr eaLnBrk="1" hangingPunct="1">
              <a:buFontTx/>
              <a:buChar char="-"/>
              <a:defRPr/>
            </a:pPr>
            <a:r>
              <a:rPr lang="nl-BE" dirty="0" smtClean="0"/>
              <a:t>ZG </a:t>
            </a:r>
            <a:r>
              <a:rPr lang="nl-BE" dirty="0" err="1" smtClean="0"/>
              <a:t>praetoriaanse</a:t>
            </a:r>
            <a:r>
              <a:rPr lang="nl-BE" dirty="0" smtClean="0"/>
              <a:t> probatie</a:t>
            </a:r>
          </a:p>
          <a:p>
            <a:pPr eaLnBrk="1" hangingPunct="1">
              <a:buFontTx/>
              <a:buChar char="-"/>
              <a:defRPr/>
            </a:pPr>
            <a:r>
              <a:rPr lang="nl-BE" dirty="0" smtClean="0"/>
              <a:t>ZG regularisatie</a:t>
            </a: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</p:txBody>
      </p:sp>
      <p:sp>
        <p:nvSpPr>
          <p:cNvPr id="14340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altLang="en-US"/>
              <a:t>DD.MM.YYYY</a:t>
            </a:r>
          </a:p>
        </p:txBody>
      </p:sp>
      <p:sp>
        <p:nvSpPr>
          <p:cNvPr id="14341" name="Tijdelijke aanduiding voor voettekst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altLang="en-US"/>
              <a:t>footer titel</a:t>
            </a:r>
          </a:p>
        </p:txBody>
      </p:sp>
      <p:sp>
        <p:nvSpPr>
          <p:cNvPr id="14342" name="Tijdelijke aanduiding voor dia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BBC1876-BE9A-4536-94E9-331B63C52BA0}" type="slidenum">
              <a:rPr lang="nl-NL" altLang="en-US"/>
              <a:pPr eaLnBrk="1" hangingPunct="1"/>
              <a:t>11</a:t>
            </a:fld>
            <a:endParaRPr lang="nl-NL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  <p:sp>
        <p:nvSpPr>
          <p:cNvPr id="1536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BE" altLang="en-US" smtClean="0"/>
              <a:t>NIET – NALEVING :</a:t>
            </a:r>
          </a:p>
          <a:p>
            <a:pPr eaLnBrk="1" hangingPunct="1"/>
            <a:endParaRPr lang="nl-BE" altLang="en-US" smtClean="0"/>
          </a:p>
          <a:p>
            <a:pPr eaLnBrk="1" hangingPunct="1"/>
            <a:r>
              <a:rPr lang="nl-BE" altLang="en-US" smtClean="0"/>
              <a:t>Principe = voorleiding onderzoeksrechter </a:t>
            </a:r>
          </a:p>
          <a:p>
            <a:pPr eaLnBrk="1" hangingPunct="1"/>
            <a:endParaRPr lang="en-GB" altLang="en-US" smtClean="0"/>
          </a:p>
        </p:txBody>
      </p:sp>
      <p:sp>
        <p:nvSpPr>
          <p:cNvPr id="15364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altLang="en-US"/>
              <a:t>DD.MM.YYYY</a:t>
            </a:r>
          </a:p>
        </p:txBody>
      </p:sp>
      <p:sp>
        <p:nvSpPr>
          <p:cNvPr id="15365" name="Tijdelijke aanduiding voor voettekst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altLang="en-US"/>
              <a:t>footer titel</a:t>
            </a:r>
          </a:p>
        </p:txBody>
      </p:sp>
      <p:sp>
        <p:nvSpPr>
          <p:cNvPr id="15366" name="Tijdelijke aanduiding voor dia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077AF24-8994-4AD7-9A24-B9B5D6113EBA}" type="slidenum">
              <a:rPr lang="nl-NL" altLang="en-US"/>
              <a:pPr eaLnBrk="1" hangingPunct="1"/>
              <a:t>12</a:t>
            </a:fld>
            <a:endParaRPr lang="nl-NL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altLang="en-US"/>
              <a:t>DD.MM.YYYY</a:t>
            </a:r>
          </a:p>
        </p:txBody>
      </p:sp>
      <p:sp>
        <p:nvSpPr>
          <p:cNvPr id="4099" name="Tijdelijke aanduiding voor voettekst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altLang="en-US"/>
              <a:t>footer titel</a:t>
            </a:r>
          </a:p>
        </p:txBody>
      </p:sp>
      <p:sp>
        <p:nvSpPr>
          <p:cNvPr id="4100" name="Tijdelijke aanduiding voor dia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550F8E3-1F5F-407E-A7B5-505B64ABE7C0}" type="slidenum">
              <a:rPr lang="nl-NL" altLang="en-US"/>
              <a:pPr eaLnBrk="1" hangingPunct="1"/>
              <a:t>2</a:t>
            </a:fld>
            <a:endParaRPr lang="nl-NL" altLang="en-US"/>
          </a:p>
        </p:txBody>
      </p:sp>
      <p:sp>
        <p:nvSpPr>
          <p:cNvPr id="4101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Risicomanagement </a:t>
            </a:r>
          </a:p>
        </p:txBody>
      </p:sp>
      <p:sp>
        <p:nvSpPr>
          <p:cNvPr id="11285" name="Rectangle 2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Wat ? </a:t>
            </a:r>
          </a:p>
          <a:p>
            <a:pPr eaLnBrk="1" hangingPunct="1">
              <a:defRPr/>
            </a:pPr>
            <a:r>
              <a:rPr lang="en-US" altLang="en-US" dirty="0" err="1" smtClean="0"/>
              <a:t>Geheel</a:t>
            </a:r>
            <a:r>
              <a:rPr lang="en-US" altLang="en-US" dirty="0" smtClean="0"/>
              <a:t> van </a:t>
            </a:r>
            <a:r>
              <a:rPr lang="en-US" altLang="en-US" dirty="0" err="1" smtClean="0"/>
              <a:t>acties</a:t>
            </a:r>
            <a:r>
              <a:rPr lang="en-US" altLang="en-US" dirty="0" smtClean="0"/>
              <a:t> om </a:t>
            </a:r>
            <a:r>
              <a:rPr lang="en-US" altLang="en-US" dirty="0" err="1" smtClean="0"/>
              <a:t>toekomstig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partnergeweld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mogelijke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gevolgen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verminderen</a:t>
            </a:r>
            <a:endParaRPr lang="en-US" altLang="en-US" dirty="0" smtClean="0"/>
          </a:p>
          <a:p>
            <a:pPr eaLnBrk="1" hangingPunct="1">
              <a:defRPr/>
            </a:pPr>
            <a:endParaRPr lang="en-US" altLang="en-US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dirty="0" smtClean="0"/>
              <a:t>- In het </a:t>
            </a:r>
            <a:r>
              <a:rPr lang="en-US" altLang="en-US" dirty="0" err="1" smtClean="0"/>
              <a:t>kader</a:t>
            </a:r>
            <a:r>
              <a:rPr lang="en-US" altLang="en-US" dirty="0" smtClean="0"/>
              <a:t> van </a:t>
            </a:r>
            <a:r>
              <a:rPr lang="en-US" altLang="en-US" dirty="0" err="1" smtClean="0"/>
              <a:t>multidisciplinaire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samenwerking</a:t>
            </a:r>
            <a:r>
              <a:rPr lang="en-US" altLang="en-US" dirty="0" smtClean="0"/>
              <a:t> </a:t>
            </a:r>
          </a:p>
          <a:p>
            <a:pPr lvl="1" eaLnBrk="1" hangingPunct="1">
              <a:defRPr/>
            </a:pPr>
            <a:r>
              <a:rPr lang="en-US" altLang="en-US" dirty="0" err="1" smtClean="0"/>
              <a:t>Actieplan</a:t>
            </a:r>
            <a:endParaRPr lang="en-US" altLang="en-US" dirty="0" smtClean="0"/>
          </a:p>
          <a:p>
            <a:pPr marL="0" lvl="1" indent="0" eaLnBrk="1" hangingPunct="1">
              <a:buClr>
                <a:srgbClr val="7483AE"/>
              </a:buClr>
              <a:buFont typeface="Arial" charset="0"/>
              <a:buNone/>
              <a:defRPr/>
            </a:pPr>
            <a:endParaRPr lang="nl-BE" dirty="0" smtClean="0">
              <a:ea typeface="+mn-ea"/>
            </a:endParaRPr>
          </a:p>
          <a:p>
            <a:pPr marL="0" lvl="1" indent="0" eaLnBrk="1" hangingPunct="1">
              <a:buClr>
                <a:srgbClr val="7483AE"/>
              </a:buClr>
              <a:buFont typeface="Arial" charset="0"/>
              <a:buNone/>
              <a:defRPr/>
            </a:pPr>
            <a:r>
              <a:rPr lang="nl-BE" dirty="0" smtClean="0">
                <a:ea typeface="+mn-ea"/>
              </a:rPr>
              <a:t>- Monitoren van het risico : in eerste instantie door politie en justitie </a:t>
            </a:r>
          </a:p>
          <a:p>
            <a:pPr lvl="1" eaLnBrk="1" hangingPunct="1">
              <a:defRPr/>
            </a:pPr>
            <a:endParaRPr lang="en-US" altLang="en-US" dirty="0" smtClean="0">
              <a:ea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altLang="en-US" smtClean="0"/>
              <a:t>Risicomanagement</a:t>
            </a:r>
            <a:endParaRPr lang="en-GB" altLang="en-US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nl-BE" dirty="0" smtClean="0"/>
              <a:t>Mogelijkheden van het parket </a:t>
            </a:r>
          </a:p>
          <a:p>
            <a:pPr eaLnBrk="1" hangingPunct="1">
              <a:defRPr/>
            </a:pPr>
            <a:endParaRPr lang="nl-BE" dirty="0" smtClean="0"/>
          </a:p>
          <a:p>
            <a:pPr eaLnBrk="1" hangingPunct="1">
              <a:defRPr/>
            </a:pPr>
            <a:r>
              <a:rPr lang="nl-BE" dirty="0" smtClean="0"/>
              <a:t>Ernstige en onmiddellijke bedreiging voor de veiligheid van betrokkenen </a:t>
            </a:r>
          </a:p>
          <a:p>
            <a:pPr lvl="2" eaLnBrk="1" hangingPunct="1">
              <a:defRPr/>
            </a:pPr>
            <a:r>
              <a:rPr lang="nl-BE" dirty="0" smtClean="0"/>
              <a:t>Tijdelijk huisverbod</a:t>
            </a:r>
          </a:p>
          <a:p>
            <a:pPr lvl="2" eaLnBrk="1" hangingPunct="1">
              <a:defRPr/>
            </a:pPr>
            <a:r>
              <a:rPr lang="nl-BE" dirty="0" smtClean="0"/>
              <a:t>(ter beschikking stellen parket) </a:t>
            </a:r>
          </a:p>
          <a:p>
            <a:pPr lvl="2" eaLnBrk="1" hangingPunct="1">
              <a:defRPr/>
            </a:pPr>
            <a:r>
              <a:rPr lang="nl-BE" dirty="0" smtClean="0"/>
              <a:t>Voorleiding onderzoeksrechter (aanhouding / VOV)</a:t>
            </a:r>
          </a:p>
          <a:p>
            <a:pPr lvl="2" eaLnBrk="1" hangingPunct="1">
              <a:defRPr/>
            </a:pPr>
            <a:r>
              <a:rPr lang="nl-BE" dirty="0" smtClean="0"/>
              <a:t>Dagvaarding snelrecht</a:t>
            </a:r>
          </a:p>
          <a:p>
            <a:pPr lvl="2" eaLnBrk="1" hangingPunct="1">
              <a:defRPr/>
            </a:pPr>
            <a:r>
              <a:rPr lang="nl-BE" dirty="0" smtClean="0"/>
              <a:t>Bemiddeling in strafzaken </a:t>
            </a:r>
          </a:p>
          <a:p>
            <a:pPr lvl="2" eaLnBrk="1" hangingPunct="1">
              <a:defRPr/>
            </a:pPr>
            <a:r>
              <a:rPr lang="nl-BE" dirty="0" smtClean="0"/>
              <a:t>Opvolging minderjarige kinderen (beoordelen VOS)</a:t>
            </a:r>
            <a:endParaRPr lang="en-GB" dirty="0" smtClean="0"/>
          </a:p>
        </p:txBody>
      </p:sp>
      <p:sp>
        <p:nvSpPr>
          <p:cNvPr id="5124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altLang="en-US"/>
              <a:t>DD.MM.YYYY</a:t>
            </a:r>
          </a:p>
        </p:txBody>
      </p:sp>
      <p:sp>
        <p:nvSpPr>
          <p:cNvPr id="5125" name="Tijdelijke aanduiding voor voettekst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altLang="en-US"/>
              <a:t>footer titel</a:t>
            </a:r>
          </a:p>
        </p:txBody>
      </p:sp>
      <p:sp>
        <p:nvSpPr>
          <p:cNvPr id="5126" name="Tijdelijke aanduiding voor dia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96A8644-1716-4D37-BA3F-949C46C5ED54}" type="slidenum">
              <a:rPr lang="nl-NL" altLang="en-US"/>
              <a:pPr eaLnBrk="1" hangingPunct="1"/>
              <a:t>3</a:t>
            </a:fld>
            <a:endParaRPr lang="nl-NL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altLang="en-US" smtClean="0"/>
              <a:t>Risicomanagement </a:t>
            </a:r>
            <a:endParaRPr lang="en-GB" altLang="en-US" smtClean="0"/>
          </a:p>
        </p:txBody>
      </p:sp>
      <p:sp>
        <p:nvSpPr>
          <p:cNvPr id="614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BE" altLang="en-US" smtClean="0"/>
              <a:t>- aanstellen van een geneesheer- deskundige </a:t>
            </a:r>
          </a:p>
          <a:p>
            <a:pPr eaLnBrk="1" hangingPunct="1"/>
            <a:r>
              <a:rPr lang="nl-BE" altLang="en-US" smtClean="0"/>
              <a:t>- gedwongen opname (indien voorwaarden vervuld)</a:t>
            </a:r>
          </a:p>
          <a:p>
            <a:pPr eaLnBrk="1" hangingPunct="1"/>
            <a:r>
              <a:rPr lang="nl-BE" altLang="en-US" smtClean="0"/>
              <a:t>- aanstellen dienst slachtofferonthaal</a:t>
            </a:r>
            <a:endParaRPr lang="en-GB" altLang="en-US" smtClean="0"/>
          </a:p>
        </p:txBody>
      </p:sp>
      <p:sp>
        <p:nvSpPr>
          <p:cNvPr id="6148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altLang="en-US"/>
              <a:t>DD.MM.YYYY</a:t>
            </a:r>
          </a:p>
        </p:txBody>
      </p:sp>
      <p:sp>
        <p:nvSpPr>
          <p:cNvPr id="6149" name="Tijdelijke aanduiding voor voettekst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altLang="en-US"/>
              <a:t>footer titel</a:t>
            </a:r>
          </a:p>
        </p:txBody>
      </p:sp>
      <p:sp>
        <p:nvSpPr>
          <p:cNvPr id="6150" name="Tijdelijke aanduiding voor dia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CC0680F-AB02-421F-91CB-6D990415E64E}" type="slidenum">
              <a:rPr lang="nl-NL" altLang="en-US"/>
              <a:pPr eaLnBrk="1" hangingPunct="1"/>
              <a:t>4</a:t>
            </a:fld>
            <a:endParaRPr lang="nl-NL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altLang="en-US" smtClean="0"/>
              <a:t>Risicomanagement </a:t>
            </a:r>
            <a:endParaRPr lang="en-GB" altLang="en-US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BE" dirty="0" smtClean="0"/>
              <a:t>- geen ernstige en onmiddellijke bedreiging voor veiligheid </a:t>
            </a:r>
          </a:p>
          <a:p>
            <a:pPr lvl="1" eaLnBrk="1" hangingPunct="1">
              <a:defRPr/>
            </a:pPr>
            <a:r>
              <a:rPr lang="nl-BE" dirty="0" err="1" smtClean="0"/>
              <a:t>Praetoriaanse</a:t>
            </a:r>
            <a:r>
              <a:rPr lang="nl-BE" dirty="0" smtClean="0"/>
              <a:t> probatie </a:t>
            </a:r>
          </a:p>
          <a:p>
            <a:pPr lvl="2" eaLnBrk="1" hangingPunct="1">
              <a:defRPr/>
            </a:pPr>
            <a:r>
              <a:rPr lang="nl-BE" dirty="0" smtClean="0"/>
              <a:t>Terechtwijzing door magistraat</a:t>
            </a:r>
          </a:p>
          <a:p>
            <a:pPr lvl="2" eaLnBrk="1" hangingPunct="1">
              <a:defRPr/>
            </a:pPr>
            <a:r>
              <a:rPr lang="nl-BE" dirty="0" smtClean="0"/>
              <a:t>Door politie in opdracht van magistraat</a:t>
            </a:r>
          </a:p>
          <a:p>
            <a:pPr lvl="2" eaLnBrk="1" hangingPunct="1">
              <a:defRPr/>
            </a:pPr>
            <a:r>
              <a:rPr lang="nl-BE" dirty="0" smtClean="0"/>
              <a:t>Schriftelijke waarschuwingsbrief </a:t>
            </a:r>
          </a:p>
          <a:p>
            <a:pPr lvl="1" eaLnBrk="1" hangingPunct="1">
              <a:defRPr/>
            </a:pPr>
            <a:r>
              <a:rPr lang="nl-BE" dirty="0" smtClean="0"/>
              <a:t>Bemiddeling in strafzaken</a:t>
            </a:r>
          </a:p>
          <a:p>
            <a:pPr lvl="1" eaLnBrk="1" hangingPunct="1">
              <a:defRPr/>
            </a:pPr>
            <a:r>
              <a:rPr lang="nl-BE" dirty="0" smtClean="0"/>
              <a:t>Rechtstreekse dagvaarding</a:t>
            </a:r>
          </a:p>
          <a:p>
            <a:pPr marL="361950" lvl="1" indent="0" eaLnBrk="1" hangingPunct="1">
              <a:buFont typeface="Arial" charset="0"/>
              <a:buNone/>
              <a:defRPr/>
            </a:pPr>
            <a:endParaRPr lang="nl-BE" dirty="0" smtClean="0"/>
          </a:p>
          <a:p>
            <a:pPr lvl="1" eaLnBrk="1" hangingPunct="1">
              <a:defRPr/>
            </a:pPr>
            <a:r>
              <a:rPr lang="nl-BE" dirty="0" smtClean="0"/>
              <a:t>Aanstellen dienst </a:t>
            </a:r>
            <a:r>
              <a:rPr lang="nl-BE" dirty="0" err="1" smtClean="0"/>
              <a:t>slachtofferonthaal</a:t>
            </a:r>
            <a:endParaRPr lang="nl-BE" dirty="0" smtClean="0"/>
          </a:p>
          <a:p>
            <a:pPr lvl="1" eaLnBrk="1" hangingPunct="1">
              <a:defRPr/>
            </a:pPr>
            <a:r>
              <a:rPr lang="nl-BE" dirty="0" smtClean="0"/>
              <a:t>Opvolging minderjarige kinderen </a:t>
            </a:r>
            <a:endParaRPr lang="en-GB" dirty="0" smtClean="0"/>
          </a:p>
        </p:txBody>
      </p:sp>
      <p:sp>
        <p:nvSpPr>
          <p:cNvPr id="7172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altLang="en-US"/>
              <a:t>DD.MM.YYYY</a:t>
            </a:r>
          </a:p>
        </p:txBody>
      </p:sp>
      <p:sp>
        <p:nvSpPr>
          <p:cNvPr id="7173" name="Tijdelijke aanduiding voor voettekst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altLang="en-US"/>
              <a:t>footer titel</a:t>
            </a:r>
          </a:p>
        </p:txBody>
      </p:sp>
      <p:sp>
        <p:nvSpPr>
          <p:cNvPr id="7174" name="Tijdelijke aanduiding voor dia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B872791-F66D-454D-95B0-6DC26EFCCE11}" type="slidenum">
              <a:rPr lang="nl-NL" altLang="en-US"/>
              <a:pPr eaLnBrk="1" hangingPunct="1"/>
              <a:t>5</a:t>
            </a:fld>
            <a:endParaRPr lang="nl-NL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BE" dirty="0" smtClean="0"/>
              <a:t>- doorverwijzing hulpverlening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nl-BE" dirty="0" smtClean="0"/>
          </a:p>
          <a:p>
            <a:pPr eaLnBrk="1" hangingPunct="1">
              <a:defRPr/>
            </a:pPr>
            <a:r>
              <a:rPr lang="nl-BE" dirty="0" smtClean="0"/>
              <a:t>- in complexe situaties : multidisciplinair overleg overwegen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nl-BE" dirty="0" smtClean="0"/>
          </a:p>
          <a:p>
            <a:pPr eaLnBrk="1" hangingPunct="1">
              <a:defRPr/>
            </a:pPr>
            <a:r>
              <a:rPr lang="nl-BE" dirty="0" smtClean="0"/>
              <a:t>- Slachtoffers informeren over rechten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nl-BE" dirty="0" smtClean="0"/>
          </a:p>
          <a:p>
            <a:pPr eaLnBrk="1" hangingPunct="1">
              <a:defRPr/>
            </a:pPr>
            <a:r>
              <a:rPr lang="nl-BE" dirty="0" smtClean="0"/>
              <a:t>- getuigen verhoren </a:t>
            </a:r>
          </a:p>
          <a:p>
            <a:pPr eaLnBrk="1" hangingPunct="1">
              <a:defRPr/>
            </a:pPr>
            <a:endParaRPr lang="nl-BE" dirty="0" smtClean="0"/>
          </a:p>
          <a:p>
            <a:pPr eaLnBrk="1" hangingPunct="1">
              <a:defRPr/>
            </a:pPr>
            <a:r>
              <a:rPr lang="nl-BE" dirty="0" smtClean="0"/>
              <a:t>- kritieke situaties intern opvolgen</a:t>
            </a:r>
            <a:endParaRPr lang="en-GB" dirty="0" smtClean="0"/>
          </a:p>
        </p:txBody>
      </p:sp>
      <p:sp>
        <p:nvSpPr>
          <p:cNvPr id="9220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altLang="en-US"/>
              <a:t>DD.MM.YYYY</a:t>
            </a:r>
          </a:p>
        </p:txBody>
      </p:sp>
      <p:sp>
        <p:nvSpPr>
          <p:cNvPr id="9221" name="Tijdelijke aanduiding voor voettekst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altLang="en-US"/>
              <a:t>footer titel</a:t>
            </a:r>
          </a:p>
        </p:txBody>
      </p:sp>
      <p:sp>
        <p:nvSpPr>
          <p:cNvPr id="9222" name="Tijdelijke aanduiding voor dia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EA12DA5-7F07-4644-A522-121852023C66}" type="slidenum">
              <a:rPr lang="nl-NL" altLang="en-US"/>
              <a:pPr eaLnBrk="1" hangingPunct="1"/>
              <a:t>6</a:t>
            </a:fld>
            <a:endParaRPr lang="nl-NL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altLang="en-US" smtClean="0"/>
              <a:t>TIJDELIJK HUISVERBOD </a:t>
            </a:r>
            <a:endParaRPr lang="en-GB" altLang="en-US" smtClean="0"/>
          </a:p>
        </p:txBody>
      </p:sp>
      <p:sp>
        <p:nvSpPr>
          <p:cNvPr id="1024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BE" altLang="en-US" smtClean="0"/>
              <a:t>Wet 2012 </a:t>
            </a:r>
          </a:p>
          <a:p>
            <a:pPr eaLnBrk="1" hangingPunct="1"/>
            <a:endParaRPr lang="nl-BE" altLang="en-US" smtClean="0"/>
          </a:p>
          <a:p>
            <a:pPr eaLnBrk="1" hangingPunct="1"/>
            <a:r>
              <a:rPr lang="nl-BE" altLang="en-US" smtClean="0"/>
              <a:t>Beslissing door Pdk – 10 dagen – contactverbod </a:t>
            </a:r>
          </a:p>
          <a:p>
            <a:pPr eaLnBrk="1" hangingPunct="1"/>
            <a:endParaRPr lang="nl-BE" altLang="en-US" smtClean="0"/>
          </a:p>
          <a:p>
            <a:pPr eaLnBrk="1" hangingPunct="1"/>
            <a:r>
              <a:rPr lang="en-GB" altLang="en-US" smtClean="0">
                <a:hlinkClick r:id="rId2"/>
              </a:rPr>
              <a:t>https://www.youtube.com/watch?v=M-qVnUzNSbI</a:t>
            </a:r>
            <a:endParaRPr lang="en-GB" altLang="en-US" smtClean="0"/>
          </a:p>
          <a:p>
            <a:pPr eaLnBrk="1" hangingPunct="1"/>
            <a:endParaRPr lang="nl-BE" altLang="en-US" smtClean="0"/>
          </a:p>
          <a:p>
            <a:pPr eaLnBrk="1" hangingPunct="1"/>
            <a:r>
              <a:rPr lang="nl-BE" altLang="en-US" smtClean="0"/>
              <a:t>Blijvende sensibilisering van politie / parketmagistraten met dienst </a:t>
            </a:r>
          </a:p>
          <a:p>
            <a:pPr eaLnBrk="1" hangingPunct="1"/>
            <a:r>
              <a:rPr lang="nl-BE" altLang="en-US" smtClean="0"/>
              <a:t>Mogelijkheid voor slachtoffer om maatregelen te vragen ter zitting familierechtbank </a:t>
            </a:r>
            <a:endParaRPr lang="en-GB" altLang="en-US" smtClean="0"/>
          </a:p>
        </p:txBody>
      </p:sp>
      <p:sp>
        <p:nvSpPr>
          <p:cNvPr id="10244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altLang="en-US"/>
              <a:t>DD.MM.YYYY</a:t>
            </a:r>
          </a:p>
        </p:txBody>
      </p:sp>
      <p:sp>
        <p:nvSpPr>
          <p:cNvPr id="10245" name="Tijdelijke aanduiding voor voettekst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altLang="en-US"/>
              <a:t>footer titel</a:t>
            </a:r>
          </a:p>
        </p:txBody>
      </p:sp>
      <p:sp>
        <p:nvSpPr>
          <p:cNvPr id="10246" name="Tijdelijke aanduiding voor dia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CF6970A-166B-4D82-833C-D3B2B6E55BF8}" type="slidenum">
              <a:rPr lang="nl-NL" altLang="en-US"/>
              <a:pPr eaLnBrk="1" hangingPunct="1"/>
              <a:t>7</a:t>
            </a:fld>
            <a:endParaRPr lang="nl-NL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  <p:sp>
        <p:nvSpPr>
          <p:cNvPr id="1126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BE" altLang="en-US" smtClean="0"/>
              <a:t>Praktisch ?</a:t>
            </a:r>
          </a:p>
          <a:p>
            <a:pPr eaLnBrk="1" hangingPunct="1"/>
            <a:r>
              <a:rPr lang="nl-BE" altLang="en-US" smtClean="0"/>
              <a:t>- meestal misdrijf : verhoor categorie 4</a:t>
            </a:r>
          </a:p>
          <a:p>
            <a:pPr eaLnBrk="1" hangingPunct="1"/>
            <a:r>
              <a:rPr lang="nl-BE" altLang="en-US" smtClean="0"/>
              <a:t>- dienstmagistraat geeft opdracht tot verhoor cat 4 – gespecialiseerde magistraat neemt beslissing na lezing verhoor/verklaringen </a:t>
            </a:r>
          </a:p>
          <a:p>
            <a:pPr eaLnBrk="1" hangingPunct="1"/>
            <a:r>
              <a:rPr lang="nl-BE" altLang="en-US" smtClean="0"/>
              <a:t>- datum wordt onmiddellijk bevraagd bij griffie – partijen worden onmiddellijk in kennis gesteld </a:t>
            </a:r>
            <a:endParaRPr lang="en-GB" altLang="en-US" smtClean="0"/>
          </a:p>
        </p:txBody>
      </p:sp>
      <p:sp>
        <p:nvSpPr>
          <p:cNvPr id="11268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altLang="en-US"/>
              <a:t>DD.MM.YYYY</a:t>
            </a:r>
          </a:p>
        </p:txBody>
      </p:sp>
      <p:sp>
        <p:nvSpPr>
          <p:cNvPr id="11269" name="Tijdelijke aanduiding voor voettekst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altLang="en-US"/>
              <a:t>footer titel</a:t>
            </a:r>
          </a:p>
        </p:txBody>
      </p:sp>
      <p:sp>
        <p:nvSpPr>
          <p:cNvPr id="11270" name="Tijdelijke aanduiding voor dia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24B1D2A-D17E-484C-893D-99A6F88376B6}" type="slidenum">
              <a:rPr lang="nl-NL" altLang="en-US"/>
              <a:pPr eaLnBrk="1" hangingPunct="1"/>
              <a:t>8</a:t>
            </a:fld>
            <a:endParaRPr lang="nl-NL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altLang="en-US" smtClean="0"/>
              <a:t>Tijdelijk huisverbod </a:t>
            </a:r>
            <a:endParaRPr lang="en-GB" altLang="en-US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BE" b="1" dirty="0" smtClean="0"/>
              <a:t>FAMILIERECHTBANK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nl-BE" dirty="0" smtClean="0"/>
              <a:t>Oproeping binnen 10 dagen – kan verlengen tot maximaal 3 maanden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nl-BE" dirty="0" smtClean="0"/>
          </a:p>
          <a:p>
            <a:pPr eaLnBrk="1" hangingPunct="1">
              <a:defRPr/>
            </a:pPr>
            <a:r>
              <a:rPr lang="nl-BE" dirty="0" smtClean="0"/>
              <a:t>VERLENGING : 75 %</a:t>
            </a:r>
          </a:p>
          <a:p>
            <a:pPr eaLnBrk="1" hangingPunct="1">
              <a:defRPr/>
            </a:pPr>
            <a:endParaRPr lang="nl-BE" dirty="0" smtClean="0"/>
          </a:p>
          <a:p>
            <a:pPr eaLnBrk="1" hangingPunct="1">
              <a:defRPr/>
            </a:pPr>
            <a:r>
              <a:rPr lang="nl-BE" dirty="0" smtClean="0"/>
              <a:t>GEEN VERLENGING : 25 %</a:t>
            </a: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</p:txBody>
      </p:sp>
      <p:sp>
        <p:nvSpPr>
          <p:cNvPr id="12292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altLang="en-US"/>
              <a:t>DD.MM.YYYY</a:t>
            </a:r>
          </a:p>
        </p:txBody>
      </p:sp>
      <p:sp>
        <p:nvSpPr>
          <p:cNvPr id="12293" name="Tijdelijke aanduiding voor voettekst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altLang="en-US"/>
              <a:t>footer titel</a:t>
            </a:r>
          </a:p>
        </p:txBody>
      </p:sp>
      <p:sp>
        <p:nvSpPr>
          <p:cNvPr id="12294" name="Tijdelijke aanduiding voor dia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86229AB-8C28-4722-9895-F9E7D0B73AB0}" type="slidenum">
              <a:rPr lang="nl-NL" altLang="en-US"/>
              <a:pPr eaLnBrk="1" hangingPunct="1"/>
              <a:t>9</a:t>
            </a:fld>
            <a:endParaRPr lang="nl-NL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T Risicomanagement partnergeweld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a1842f4f-70b9-49c3-b6f9-49a1757b6a31" ContentTypeId="0x010100F9AC74FFF2A6184D9325AA5FD8338365" PreviousValue="tru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Model" ma:contentTypeID="0x010100F9AC74FFF2A6184D9325AA5FD83383650039B209CEC3CE9A4C9FAF4AAFF8D5D17E" ma:contentTypeVersion="41" ma:contentTypeDescription="Create a new document." ma:contentTypeScope="" ma:versionID="c0dea2e1fe628fe49594f77e07f5a4da">
  <xsd:schema xmlns:xsd="http://www.w3.org/2001/XMLSchema" xmlns:xs="http://www.w3.org/2001/XMLSchema" xmlns:p="http://schemas.microsoft.com/office/2006/metadata/properties" xmlns:ns2="232ae7aa-1163-483e-9057-bc92b2c1d050" xmlns:ns3="ca9d6e5f-cee1-4e7a-80e7-731d05d067d5" targetNamespace="http://schemas.microsoft.com/office/2006/metadata/properties" ma:root="true" ma:fieldsID="083d4c9a1dd4a668641f72e275257722" ns2:_="" ns3:_="">
    <xsd:import namespace="232ae7aa-1163-483e-9057-bc92b2c1d050"/>
    <xsd:import namespace="ca9d6e5f-cee1-4e7a-80e7-731d05d067d5"/>
    <xsd:element name="properties">
      <xsd:complexType>
        <xsd:sequence>
          <xsd:element name="documentManagement">
            <xsd:complexType>
              <xsd:all>
                <xsd:element ref="ns2:_OMP_DESCRIPTION" minOccurs="0"/>
                <xsd:element ref="ns3:_OMP_DESCRIPTION_FR" minOccurs="0"/>
                <xsd:element ref="ns2:Archived"/>
                <xsd:element ref="ns2:DOCLANGUAGE" minOccurs="0"/>
                <xsd:element ref="ns2:_OMP_FILENAME" minOccurs="0"/>
                <xsd:element ref="ns2:_OMP_FILETYPE" minOccurs="0"/>
                <xsd:element ref="ns2:_OMP_LANGUAGE" minOccurs="0"/>
                <xsd:element ref="ns2:_OMP_UPDATEDATE" minOccurs="0"/>
                <xsd:element ref="ns2:_OMP_UPDATOR" minOccurs="0"/>
                <xsd:element ref="ns2:_OMP_CREATOR" minOccurs="0"/>
                <xsd:element ref="ns2:ff722e8743cb4ed49b800bc4407a53f2" minOccurs="0"/>
                <xsd:element ref="ns2:TaxCatchAll" minOccurs="0"/>
                <xsd:element ref="ns2:TaxCatchAllLabel" minOccurs="0"/>
                <xsd:element ref="ns2:dac7993cfe7549cdb5d3c11444a0055e" minOccurs="0"/>
                <xsd:element ref="ns3:bb30553928f646398d47f3c28d5a09f5" minOccurs="0"/>
                <xsd:element ref="ns2:_OMP_CREATEDATE" minOccurs="0"/>
                <xsd:element ref="ns2:_OMP_CAP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2ae7aa-1163-483e-9057-bc92b2c1d050" elementFormDefault="qualified">
    <xsd:import namespace="http://schemas.microsoft.com/office/2006/documentManagement/types"/>
    <xsd:import namespace="http://schemas.microsoft.com/office/infopath/2007/PartnerControls"/>
    <xsd:element name="_OMP_DESCRIPTION" ma:index="2" nillable="true" ma:displayName="_OMP_DESCRIPTION" ma:internalName="_OMP_DESCRIPTION">
      <xsd:simpleType>
        <xsd:restriction base="dms:Note">
          <xsd:maxLength value="255"/>
        </xsd:restriction>
      </xsd:simpleType>
    </xsd:element>
    <xsd:element name="Archived" ma:index="6" ma:displayName="Archived" ma:default="Nee / Non" ma:format="Dropdown" ma:internalName="Archived" ma:readOnly="false">
      <xsd:simpleType>
        <xsd:restriction base="dms:Choice">
          <xsd:enumeration value="Ja / Oui"/>
          <xsd:enumeration value="Nee / Non"/>
        </xsd:restriction>
      </xsd:simpleType>
    </xsd:element>
    <xsd:element name="DOCLANGUAGE" ma:index="7" nillable="true" ma:displayName="DOCLANGUAGE" ma:default="Nederlands" ma:internalName="DOCLANGUAGE" ma:readOnly="fals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Nederlands"/>
                    <xsd:enumeration value="Français"/>
                    <xsd:enumeration value="Deutsch"/>
                  </xsd:restriction>
                </xsd:simpleType>
              </xsd:element>
            </xsd:sequence>
          </xsd:extension>
        </xsd:complexContent>
      </xsd:complexType>
    </xsd:element>
    <xsd:element name="_OMP_FILENAME" ma:index="9" nillable="true" ma:displayName="_OMP_FILENAME" ma:hidden="true" ma:internalName="_OMP_FILENAME" ma:readOnly="false">
      <xsd:simpleType>
        <xsd:restriction base="dms:Text">
          <xsd:maxLength value="255"/>
        </xsd:restriction>
      </xsd:simpleType>
    </xsd:element>
    <xsd:element name="_OMP_FILETYPE" ma:index="10" nillable="true" ma:displayName="_OMP_FILETYPE" ma:hidden="true" ma:internalName="_OMP_FILETYPE" ma:readOnly="false">
      <xsd:simpleType>
        <xsd:restriction base="dms:Text">
          <xsd:maxLength value="255"/>
        </xsd:restriction>
      </xsd:simpleType>
    </xsd:element>
    <xsd:element name="_OMP_LANGUAGE" ma:index="11" nillable="true" ma:displayName="_OMP_LANGUAGE" ma:hidden="true" ma:internalName="_OMP_LANGUAGE" ma:readOnly="false">
      <xsd:simpleType>
        <xsd:restriction base="dms:Text">
          <xsd:maxLength value="255"/>
        </xsd:restriction>
      </xsd:simpleType>
    </xsd:element>
    <xsd:element name="_OMP_UPDATEDATE" ma:index="12" nillable="true" ma:displayName="_OMP_UPDATEDATE" ma:format="DateTime" ma:hidden="true" ma:internalName="_OMP_UPDATEDATE" ma:readOnly="false">
      <xsd:simpleType>
        <xsd:restriction base="dms:DateTime"/>
      </xsd:simpleType>
    </xsd:element>
    <xsd:element name="_OMP_UPDATOR" ma:index="13" nillable="true" ma:displayName="_OMP_UPDATOR" ma:hidden="true" ma:internalName="_OMP_UPDATOR" ma:readOnly="false">
      <xsd:simpleType>
        <xsd:restriction base="dms:Text">
          <xsd:maxLength value="255"/>
        </xsd:restriction>
      </xsd:simpleType>
    </xsd:element>
    <xsd:element name="_OMP_CREATOR" ma:index="14" nillable="true" ma:displayName="_OMP_CREATOR" ma:hidden="true" ma:internalName="_OMP_CREATOR" ma:readOnly="false">
      <xsd:simpleType>
        <xsd:restriction base="dms:Text">
          <xsd:maxLength value="255"/>
        </xsd:restriction>
      </xsd:simpleType>
    </xsd:element>
    <xsd:element name="ff722e8743cb4ed49b800bc4407a53f2" ma:index="17" ma:taxonomy="true" ma:internalName="ff722e8743cb4ed49b800bc4407a53f2" ma:taxonomyFieldName="Auteur" ma:displayName="Auteur" ma:readOnly="false" ma:default="" ma:fieldId="{ff722e87-43cb-4ed4-9b80-0bc4407a53f2}" ma:taxonomyMulti="true" ma:sspId="a1842f4f-70b9-49c3-b6f9-49a1757b6a31" ma:termSetId="63a22398-77ae-4c78-8eed-0f0f9a4b3f4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5878de82-1115-474e-b2f7-6bda3b5f20f8}" ma:internalName="TaxCatchAll" ma:showField="CatchAllData" ma:web="aa708398-5173-4bde-88a8-2b8a7990c2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9" nillable="true" ma:displayName="Taxonomy Catch All Column1" ma:hidden="true" ma:list="{5878de82-1115-474e-b2f7-6bda3b5f20f8}" ma:internalName="TaxCatchAllLabel" ma:readOnly="true" ma:showField="CatchAllDataLabel" ma:web="aa708398-5173-4bde-88a8-2b8a7990c2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ac7993cfe7549cdb5d3c11444a0055e" ma:index="21" nillable="true" ma:taxonomy="true" ma:internalName="dac7993cfe7549cdb5d3c11444a0055e" ma:taxonomyFieldName="Universele_x0020_Thesauris" ma:displayName="Universele Thesauris" ma:default="" ma:fieldId="{dac7993c-fe75-49cd-b5d3-c11444a0055e}" ma:taxonomyMulti="true" ma:sspId="a1842f4f-70b9-49c3-b6f9-49a1757b6a31" ma:termSetId="db54e099-5920-4578-bcda-c1151cb50de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OMP_CREATEDATE" ma:index="26" nillable="true" ma:displayName="_OMP_CREATEDATE" ma:format="DateTime" ma:hidden="true" ma:internalName="_OMP_CREATEDATE" ma:readOnly="false">
      <xsd:simpleType>
        <xsd:restriction base="dms:DateTime"/>
      </xsd:simpleType>
    </xsd:element>
    <xsd:element name="_OMP_CAPTION" ma:index="27" nillable="true" ma:displayName="_OMP_CAPTION" ma:hidden="true" ma:internalName="_OMP_CAPTION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9d6e5f-cee1-4e7a-80e7-731d05d067d5" elementFormDefault="qualified">
    <xsd:import namespace="http://schemas.microsoft.com/office/2006/documentManagement/types"/>
    <xsd:import namespace="http://schemas.microsoft.com/office/infopath/2007/PartnerControls"/>
    <xsd:element name="_OMP_DESCRIPTION_FR" ma:index="3" nillable="true" ma:displayName="_OMP_DESCRIPTION_FR" ma:internalName="_OMP_DESCRIPTION_FR">
      <xsd:simpleType>
        <xsd:restriction base="dms:Note">
          <xsd:maxLength value="255"/>
        </xsd:restriction>
      </xsd:simpleType>
    </xsd:element>
    <xsd:element name="bb30553928f646398d47f3c28d5a09f5" ma:index="25" nillable="true" ma:taxonomy="true" ma:internalName="bb30553928f646398d47f3c28d5a09f5" ma:taxonomyFieldName="DocNo" ma:displayName="DocNo" ma:default="" ma:fieldId="{bb305539-28f6-4639-8d47-f3c28d5a09f5}" ma:taxonomyMulti="true" ma:sspId="a1842f4f-70b9-49c3-b6f9-49a1757b6a31" ma:termSetId="86986a82-4455-4e07-8e62-d325f0146117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Inhou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LongProperties xmlns="http://schemas.microsoft.com/office/2006/metadata/longProperties"/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OMP_FILETYPE xmlns="232ae7aa-1163-483e-9057-bc92b2c1d050" xsi:nil="true"/>
    <_OMP_CAPTION xmlns="232ae7aa-1163-483e-9057-bc92b2c1d050">powerpoint_modelA_1_nl_pot</_OMP_CAPTION>
    <_OMP_UPDATOR xmlns="232ae7aa-1163-483e-9057-bc92b2c1d050">VERTGEER</_OMP_UPDATOR>
    <dac7993cfe7549cdb5d3c11444a0055e xmlns="232ae7aa-1163-483e-9057-bc92b2c1d050">
      <Terms xmlns="http://schemas.microsoft.com/office/infopath/2007/PartnerControls"/>
    </dac7993cfe7549cdb5d3c11444a0055e>
    <_OMP_CREATEDATE xmlns="232ae7aa-1163-483e-9057-bc92b2c1d050">2010-10-21T15:18:21+00:00</_OMP_CREATEDATE>
    <_OMP_DESCRIPTION_FR xmlns="ca9d6e5f-cee1-4e7a-80e7-731d05d067d5" xsi:nil="true"/>
    <DOCLANGUAGE xmlns="232ae7aa-1163-483e-9057-bc92b2c1d050">
      <Value>Nederlands</Value>
    </DOCLANGUAGE>
    <_OMP_UPDATEDATE xmlns="232ae7aa-1163-483e-9057-bc92b2c1d050">2010-10-21T15:18:22+00:00</_OMP_UPDATEDATE>
    <ff722e8743cb4ed49b800bc4407a53f2 xmlns="232ae7aa-1163-483e-9057-bc92b2c1d050">
      <Terms xmlns="http://schemas.microsoft.com/office/infopath/2007/PartnerControls">
        <TermInfo xmlns="http://schemas.microsoft.com/office/infopath/2007/PartnerControls">
          <TermName xmlns="http://schemas.microsoft.com/office/infopath/2007/PartnerControls"/>
          <TermId xmlns="http://schemas.microsoft.com/office/infopath/2007/PartnerControls">396e1dd9-f418-4f2d-8f41-71da172f175f</TermId>
        </TermInfo>
      </Terms>
    </ff722e8743cb4ed49b800bc4407a53f2>
    <_OMP_DESCRIPTION xmlns="232ae7aa-1163-483e-9057-bc92b2c1d050" xsi:nil="true"/>
    <Archived xmlns="232ae7aa-1163-483e-9057-bc92b2c1d050">Nee / Non</Archived>
    <_OMP_LANGUAGE xmlns="232ae7aa-1163-483e-9057-bc92b2c1d050">us</_OMP_LANGUAGE>
    <bb30553928f646398d47f3c28d5a09f5 xmlns="ca9d6e5f-cee1-4e7a-80e7-731d05d067d5">
      <Terms xmlns="http://schemas.microsoft.com/office/infopath/2007/PartnerControls"/>
    </bb30553928f646398d47f3c28d5a09f5>
    <_OMP_FILENAME xmlns="232ae7aa-1163-483e-9057-bc92b2c1d050">powerpoint_modelA_1_nl_pot.POT</_OMP_FILENAME>
    <_OMP_CREATOR xmlns="232ae7aa-1163-483e-9057-bc92b2c1d050">VERTGEER</_OMP_CREATOR>
    <TaxCatchAll xmlns="232ae7aa-1163-483e-9057-bc92b2c1d050">
      <Value>10</Value>
    </TaxCatchAll>
  </documentManagement>
</p:properties>
</file>

<file path=customXml/itemProps1.xml><?xml version="1.0" encoding="utf-8"?>
<ds:datastoreItem xmlns:ds="http://schemas.openxmlformats.org/officeDocument/2006/customXml" ds:itemID="{FE63A01C-DBF0-4AD9-9F44-2C0CA70C17AC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53EB1990-554F-428F-A641-2C861E6250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A0E7CC-B899-48FF-8E51-20AB986CE0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2ae7aa-1163-483e-9057-bc92b2c1d050"/>
    <ds:schemaRef ds:uri="ca9d6e5f-cee1-4e7a-80e7-731d05d067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CAE59F2-EB1D-4B2F-9DD7-69F149A59813}">
  <ds:schemaRefs>
    <ds:schemaRef ds:uri="http://schemas.microsoft.com/office/2006/metadata/longProperties"/>
  </ds:schemaRefs>
</ds:datastoreItem>
</file>

<file path=customXml/itemProps5.xml><?xml version="1.0" encoding="utf-8"?>
<ds:datastoreItem xmlns:ds="http://schemas.openxmlformats.org/officeDocument/2006/customXml" ds:itemID="{C5FF2787-5804-4182-963D-5D9DCD2B1669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ca9d6e5f-cee1-4e7a-80e7-731d05d067d5"/>
    <ds:schemaRef ds:uri="232ae7aa-1163-483e-9057-bc92b2c1d05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Risicomanagement partnergeweld</Template>
  <TotalTime>0</TotalTime>
  <Words>346</Words>
  <Application>Microsoft Office PowerPoint</Application>
  <PresentationFormat>Diavoorstelling (4:3)</PresentationFormat>
  <Paragraphs>117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4" baseType="lpstr">
      <vt:lpstr>Arial</vt:lpstr>
      <vt:lpstr>PPT Risicomanagement partnergeweld</vt:lpstr>
      <vt:lpstr>RISICOMANAGEMENT BIJ PARTNERGEWELD  De actieradius van het parket </vt:lpstr>
      <vt:lpstr>Risicomanagement </vt:lpstr>
      <vt:lpstr>Risicomanagement</vt:lpstr>
      <vt:lpstr>Risicomanagement </vt:lpstr>
      <vt:lpstr>Risicomanagement </vt:lpstr>
      <vt:lpstr>PowerPoint-presentatie</vt:lpstr>
      <vt:lpstr>TIJDELIJK HUISVERBOD </vt:lpstr>
      <vt:lpstr>PowerPoint-presentatie</vt:lpstr>
      <vt:lpstr>Tijdelijk huisverbod </vt:lpstr>
      <vt:lpstr>PowerPoint-presentatie</vt:lpstr>
      <vt:lpstr>PowerPoint-presentatie</vt:lpstr>
      <vt:lpstr>PowerPoint-presentatie</vt:lpstr>
    </vt:vector>
  </TitlesOfParts>
  <Company>FOD Justitie / SPF Justice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RISICOMANAGEMENT BIJ PARTNERGEWELD  De actieradius van het parket </dc:title>
  <dc:creator>Cielen Veerle</dc:creator>
  <cp:lastModifiedBy>Cielen Veerle</cp:lastModifiedBy>
  <cp:revision>1</cp:revision>
  <dcterms:created xsi:type="dcterms:W3CDTF">2016-12-15T03:06:36Z</dcterms:created>
  <dcterms:modified xsi:type="dcterms:W3CDTF">2016-12-15T03:07:20Z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OMP_LANGUAGE">
    <vt:lpwstr>us</vt:lpwstr>
  </property>
  <property fmtid="{D5CDD505-2E9C-101B-9397-08002B2CF9AE}" pid="3" name="_OMP_UPDATEDATE">
    <vt:lpwstr>2010-10-21T17:18:22Z</vt:lpwstr>
  </property>
  <property fmtid="{D5CDD505-2E9C-101B-9397-08002B2CF9AE}" pid="4" name="Auteur">
    <vt:lpwstr>10;#|396e1dd9-f418-4f2d-8f41-71da172f175f</vt:lpwstr>
  </property>
  <property fmtid="{D5CDD505-2E9C-101B-9397-08002B2CF9AE}" pid="5" name="_OMP_CREATOR">
    <vt:lpwstr>VERTGEER</vt:lpwstr>
  </property>
  <property fmtid="{D5CDD505-2E9C-101B-9397-08002B2CF9AE}" pid="6" name="_OMP_CREATEDATE">
    <vt:lpwstr>2010-10-21T17:18:21Z</vt:lpwstr>
  </property>
  <property fmtid="{D5CDD505-2E9C-101B-9397-08002B2CF9AE}" pid="7" name="_OMP_CAPTION">
    <vt:lpwstr>powerpoint_modelA_1_nl_pot</vt:lpwstr>
  </property>
  <property fmtid="{D5CDD505-2E9C-101B-9397-08002B2CF9AE}" pid="8" name="_OMP_DESCRIPTION">
    <vt:lpwstr/>
  </property>
  <property fmtid="{D5CDD505-2E9C-101B-9397-08002B2CF9AE}" pid="9" name="_OMP_FILENAME">
    <vt:lpwstr>powerpoint_modelA_1_nl_pot.POT</vt:lpwstr>
  </property>
  <property fmtid="{D5CDD505-2E9C-101B-9397-08002B2CF9AE}" pid="10" name="_OMP_UPDATOR">
    <vt:lpwstr>VERTGEER</vt:lpwstr>
  </property>
  <property fmtid="{D5CDD505-2E9C-101B-9397-08002B2CF9AE}" pid="11" name="ff722e8743cb4ed49b800bc4407a53f2">
    <vt:lpwstr>|396e1dd9-f418-4f2d-8f41-71da172f175f</vt:lpwstr>
  </property>
  <property fmtid="{D5CDD505-2E9C-101B-9397-08002B2CF9AE}" pid="12" name="TaxCatchAll">
    <vt:lpwstr>10;#|396e1dd9-f418-4f2d-8f41-71da172f175f</vt:lpwstr>
  </property>
  <property fmtid="{D5CDD505-2E9C-101B-9397-08002B2CF9AE}" pid="13" name="ContentTypeId">
    <vt:lpwstr>0x010100F9AC74FFF2A6184D9325AA5FD83383650039B209CEC3CE9A4C9FAF4AAFF8D5D17E</vt:lpwstr>
  </property>
  <property fmtid="{D5CDD505-2E9C-101B-9397-08002B2CF9AE}" pid="14" name="_OMP_FILETYPE">
    <vt:lpwstr/>
  </property>
  <property fmtid="{D5CDD505-2E9C-101B-9397-08002B2CF9AE}" pid="15" name="dac7993cfe7549cdb5d3c11444a0055e">
    <vt:lpwstr/>
  </property>
  <property fmtid="{D5CDD505-2E9C-101B-9397-08002B2CF9AE}" pid="16" name="_OMP_DESCRIPTION_FR">
    <vt:lpwstr/>
  </property>
  <property fmtid="{D5CDD505-2E9C-101B-9397-08002B2CF9AE}" pid="17" name="DOCLANGUAGE">
    <vt:lpwstr>;#Nederlands;#</vt:lpwstr>
  </property>
  <property fmtid="{D5CDD505-2E9C-101B-9397-08002B2CF9AE}" pid="18" name="Archived">
    <vt:lpwstr>Nee / Non</vt:lpwstr>
  </property>
  <property fmtid="{D5CDD505-2E9C-101B-9397-08002B2CF9AE}" pid="19" name="bb30553928f646398d47f3c28d5a09f5">
    <vt:lpwstr/>
  </property>
</Properties>
</file>