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5" r:id="rId3"/>
    <p:sldId id="288" r:id="rId4"/>
    <p:sldId id="299" r:id="rId5"/>
    <p:sldId id="286" r:id="rId6"/>
    <p:sldId id="287" r:id="rId7"/>
    <p:sldId id="300" r:id="rId8"/>
    <p:sldId id="290" r:id="rId9"/>
    <p:sldId id="291" r:id="rId10"/>
    <p:sldId id="289" r:id="rId11"/>
    <p:sldId id="295" r:id="rId12"/>
    <p:sldId id="292" r:id="rId13"/>
    <p:sldId id="293" r:id="rId14"/>
    <p:sldId id="305" r:id="rId15"/>
    <p:sldId id="306" r:id="rId16"/>
    <p:sldId id="297" r:id="rId17"/>
    <p:sldId id="304" r:id="rId18"/>
    <p:sldId id="302" r:id="rId19"/>
    <p:sldId id="303" r:id="rId20"/>
    <p:sldId id="301" r:id="rId21"/>
    <p:sldId id="294" r:id="rId22"/>
    <p:sldId id="284" r:id="rId23"/>
  </p:sldIdLst>
  <p:sldSz cx="9144000" cy="6858000" type="screen4x3"/>
  <p:notesSz cx="6797675" cy="9926638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A635"/>
    <a:srgbClr val="AD7C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 autoAdjust="0"/>
    <p:restoredTop sz="71995" autoAdjust="0"/>
  </p:normalViewPr>
  <p:slideViewPr>
    <p:cSldViewPr>
      <p:cViewPr varScale="1">
        <p:scale>
          <a:sx n="52" d="100"/>
          <a:sy n="52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GKSERV1\DATA\IEFH_IGVM\04%20-%20Soutien%20-%20Ondersteuning\01%20-%20Recherche%20-%20Onderzoek\03%20-%20Projets%20-%20Projecten\2016-1_Zwangerschap\07_Eindrapport\grafieken-presentati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GKSERV1\DATA\IEFH_IGVM\04%20-%20Soutien%20-%20Ondersteuning\01%20-%20Recherche%20-%20Onderzoek\03%20-%20Projets%20-%20Projecten\2016-1_Zwangerschap\07_Eindrapport\grafieken-presentati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0675686059078451"/>
          <c:y val="3.9373481903261759E-2"/>
          <c:w val="0.45702305476655603"/>
          <c:h val="0.8709560681419692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DFA635"/>
            </a:solidFill>
            <a:ln>
              <a:solidFill>
                <a:srgbClr val="DFA635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6ABFEA"/>
              </a:solidFill>
              <a:ln>
                <a:solidFill>
                  <a:srgbClr val="6ABFEA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6ABFEA"/>
              </a:solidFill>
              <a:ln>
                <a:solidFill>
                  <a:srgbClr val="6ABFEA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6ABFEA"/>
              </a:solidFill>
              <a:ln>
                <a:solidFill>
                  <a:srgbClr val="6ABFEA"/>
                </a:solidFill>
              </a:ln>
            </c:spPr>
          </c:dPt>
          <c:dPt>
            <c:idx val="9"/>
            <c:invertIfNegative val="0"/>
            <c:bubble3D val="0"/>
            <c:spPr>
              <a:solidFill>
                <a:srgbClr val="6ABFEA"/>
              </a:solidFill>
              <a:ln>
                <a:solidFill>
                  <a:srgbClr val="6ABFEA"/>
                </a:solidFill>
              </a:ln>
            </c:spPr>
          </c:dPt>
          <c:dPt>
            <c:idx val="13"/>
            <c:invertIfNegative val="0"/>
            <c:bubble3D val="0"/>
            <c:spPr>
              <a:solidFill>
                <a:srgbClr val="6ABFEA"/>
              </a:solidFill>
              <a:ln>
                <a:solidFill>
                  <a:srgbClr val="6ABFEA"/>
                </a:solidFill>
              </a:ln>
            </c:spPr>
          </c:dPt>
          <c:dLbls>
            <c:txPr>
              <a:bodyPr/>
              <a:lstStyle/>
              <a:p>
                <a:pPr>
                  <a:defRPr sz="1600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Blad1!$C$10:$C$23</c:f>
              <c:strCache>
                <c:ptCount val="14"/>
                <c:pt idx="0">
                  <c:v>À moins une forme</c:v>
                </c:pt>
                <c:pt idx="1">
                  <c:v>À moins une forme (sauf analyses de risques)</c:v>
                </c:pt>
                <c:pt idx="2">
                  <c:v>Tensions avec le chef direct</c:v>
                </c:pt>
                <c:pt idx="3">
                  <c:v>Tensions avec les collègues ou les subalternes</c:v>
                </c:pt>
                <c:pt idx="4">
                  <c:v>Tensions au travail</c:v>
                </c:pt>
                <c:pt idx="5">
                  <c:v>Conditions de travail inadaptées</c:v>
                </c:pt>
                <c:pt idx="6">
                  <c:v>Violation du droit aux pauses d’allaitement</c:v>
                </c:pt>
                <c:pt idx="7">
                  <c:v>Violation du droit au congé de maternité</c:v>
                </c:pt>
                <c:pt idx="8">
                  <c:v>Absence d’analyse de risques</c:v>
                </c:pt>
                <c:pt idx="9">
                  <c:v>Discrimination indirecte</c:v>
                </c:pt>
                <c:pt idx="10">
                  <c:v>Évaluations plus négatives</c:v>
                </c:pt>
                <c:pt idx="11">
                  <c:v>Préjudice sur le plan financier ou de la carrière</c:v>
                </c:pt>
                <c:pt idx="12">
                  <c:v>Rupture de contrat</c:v>
                </c:pt>
                <c:pt idx="13">
                  <c:v>Discrimination directe</c:v>
                </c:pt>
              </c:strCache>
            </c:strRef>
          </c:cat>
          <c:val>
            <c:numRef>
              <c:f>Blad1!$D$10:$D$23</c:f>
              <c:numCache>
                <c:formatCode>0.0%</c:formatCode>
                <c:ptCount val="14"/>
                <c:pt idx="0">
                  <c:v>0.746</c:v>
                </c:pt>
                <c:pt idx="1">
                  <c:v>0.47700000000000004</c:v>
                </c:pt>
                <c:pt idx="2">
                  <c:v>0.151</c:v>
                </c:pt>
                <c:pt idx="3">
                  <c:v>0.11</c:v>
                </c:pt>
                <c:pt idx="4">
                  <c:v>0.21100000000000002</c:v>
                </c:pt>
                <c:pt idx="5">
                  <c:v>0.14099999999999999</c:v>
                </c:pt>
                <c:pt idx="6">
                  <c:v>7.6999999999999999E-2</c:v>
                </c:pt>
                <c:pt idx="7">
                  <c:v>0.24199999999999999</c:v>
                </c:pt>
                <c:pt idx="8">
                  <c:v>0.53900000000000003</c:v>
                </c:pt>
                <c:pt idx="9">
                  <c:v>0.68599999999999994</c:v>
                </c:pt>
                <c:pt idx="10">
                  <c:v>0.128</c:v>
                </c:pt>
                <c:pt idx="11">
                  <c:v>0.115</c:v>
                </c:pt>
                <c:pt idx="12">
                  <c:v>5.7999999999999996E-2</c:v>
                </c:pt>
                <c:pt idx="13">
                  <c:v>0.215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486784"/>
        <c:axId val="80488320"/>
      </c:barChart>
      <c:catAx>
        <c:axId val="8048678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nl-BE"/>
          </a:p>
        </c:txPr>
        <c:crossAx val="80488320"/>
        <c:crosses val="autoZero"/>
        <c:auto val="1"/>
        <c:lblAlgn val="ctr"/>
        <c:lblOffset val="100"/>
        <c:noMultiLvlLbl val="0"/>
      </c:catAx>
      <c:valAx>
        <c:axId val="80488320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crossAx val="80486784"/>
        <c:crosses val="autoZero"/>
        <c:crossBetween val="between"/>
        <c:majorUnit val="0.5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nl-B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2959232509729393"/>
          <c:y val="3.5171862509992005E-2"/>
          <c:w val="0.42961687030500501"/>
          <c:h val="0.8847269271197215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DFA635"/>
            </a:solidFill>
            <a:ln>
              <a:solidFill>
                <a:srgbClr val="DFA635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Blad1!$C$35:$C$44</c:f>
              <c:strCache>
                <c:ptCount val="10"/>
                <c:pt idx="0">
                  <c:v> pouvoir mentir lors d’un entretien d’embauche </c:v>
                </c:pt>
                <c:pt idx="1">
                  <c:v> traitement de fertilité (FIV) &amp; non-discrimination</c:v>
                </c:pt>
                <c:pt idx="2">
                  <c:v>ne pas demander </c:v>
                </c:pt>
                <c:pt idx="3">
                  <c:v>discrimination sur base du sexe</c:v>
                </c:pt>
                <c:pt idx="4">
                  <c:v>consultations prénatales pendant les heures de travail </c:v>
                </c:pt>
                <c:pt idx="5">
                  <c:v>mêmes chances de promotion </c:v>
                </c:pt>
                <c:pt idx="6">
                  <c:v>pouvoir reprendre son ancienne fonction ou une fonction similaire</c:v>
                </c:pt>
                <c:pt idx="7">
                  <c:v>annoncer une grossesse à l’employeur </c:v>
                </c:pt>
                <c:pt idx="8">
                  <c:v>la santé et la sécurité de la travailleuse enceinte et de son bébé</c:v>
                </c:pt>
                <c:pt idx="9">
                  <c:v>ne pas être licenciée</c:v>
                </c:pt>
              </c:strCache>
            </c:strRef>
          </c:cat>
          <c:val>
            <c:numRef>
              <c:f>Blad1!$D$35:$D$44</c:f>
              <c:numCache>
                <c:formatCode>0.0%</c:formatCode>
                <c:ptCount val="10"/>
                <c:pt idx="0">
                  <c:v>0.28300000000000003</c:v>
                </c:pt>
                <c:pt idx="1">
                  <c:v>0.41799999999999998</c:v>
                </c:pt>
                <c:pt idx="2">
                  <c:v>0.58299999999999996</c:v>
                </c:pt>
                <c:pt idx="3">
                  <c:v>0.58599999999999997</c:v>
                </c:pt>
                <c:pt idx="4">
                  <c:v>0.65500000000000003</c:v>
                </c:pt>
                <c:pt idx="5">
                  <c:v>0.76</c:v>
                </c:pt>
                <c:pt idx="6">
                  <c:v>0.79700000000000004</c:v>
                </c:pt>
                <c:pt idx="7">
                  <c:v>0.80900000000000005</c:v>
                </c:pt>
                <c:pt idx="8">
                  <c:v>0.88200000000000001</c:v>
                </c:pt>
                <c:pt idx="9">
                  <c:v>0.92599999999999993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406592"/>
        <c:axId val="81424768"/>
      </c:barChart>
      <c:catAx>
        <c:axId val="8140659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nl-BE"/>
          </a:p>
        </c:txPr>
        <c:crossAx val="81424768"/>
        <c:crosses val="autoZero"/>
        <c:auto val="1"/>
        <c:lblAlgn val="r"/>
        <c:lblOffset val="100"/>
        <c:noMultiLvlLbl val="0"/>
      </c:catAx>
      <c:valAx>
        <c:axId val="81424768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crossAx val="81406592"/>
        <c:crosses val="autoZero"/>
        <c:crossBetween val="between"/>
        <c:majorUnit val="0.5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E1482-B278-4D8C-ACE2-E0E6C683B123}" type="datetimeFigureOut">
              <a:rPr lang="nl-BE" smtClean="0"/>
              <a:t>14/11/2017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272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9862" y="9428272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A15D-CEF6-4D00-8B51-7D05FD9CB01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34920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4AEAEA7-859A-45AA-BBBA-33F270DCCEBC}" type="datetimeFigureOut">
              <a:rPr lang="nl-BE" smtClean="0"/>
              <a:t>14/11/2017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E028E70-38A9-4962-B239-3D1A2262503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85742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nl-BE" sz="14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28E70-38A9-4962-B239-3D1A22625036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86460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28E70-38A9-4962-B239-3D1A22625036}" type="slidenum">
              <a:rPr lang="nl-BE" smtClean="0"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86460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28E70-38A9-4962-B239-3D1A22625036}" type="slidenum">
              <a:rPr lang="nl-BE" smtClean="0"/>
              <a:t>11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86460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28E70-38A9-4962-B239-3D1A22625036}" type="slidenum">
              <a:rPr lang="nl-BE" smtClean="0"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86460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28E70-38A9-4962-B239-3D1A22625036}" type="slidenum">
              <a:rPr lang="nl-BE" smtClean="0"/>
              <a:t>13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86460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28E70-38A9-4962-B239-3D1A22625036}" type="slidenum">
              <a:rPr lang="nl-BE" smtClean="0"/>
              <a:t>14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86460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28E70-38A9-4962-B239-3D1A22625036}" type="slidenum">
              <a:rPr lang="nl-BE" smtClean="0"/>
              <a:t>15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86460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28E70-38A9-4962-B239-3D1A22625036}" type="slidenum">
              <a:rPr lang="nl-BE" smtClean="0"/>
              <a:t>16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86460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28E70-38A9-4962-B239-3D1A22625036}" type="slidenum">
              <a:rPr lang="nl-BE" smtClean="0"/>
              <a:t>17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86460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28E70-38A9-4962-B239-3D1A22625036}" type="slidenum">
              <a:rPr lang="nl-BE" smtClean="0"/>
              <a:t>18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86460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28E70-38A9-4962-B239-3D1A22625036}" type="slidenum">
              <a:rPr lang="nl-BE" smtClean="0"/>
              <a:t>19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8646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28E70-38A9-4962-B239-3D1A22625036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86460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28E70-38A9-4962-B239-3D1A22625036}" type="slidenum">
              <a:rPr lang="nl-BE" smtClean="0"/>
              <a:t>20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86460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28E70-38A9-4962-B239-3D1A22625036}" type="slidenum">
              <a:rPr lang="nl-BE" smtClean="0"/>
              <a:t>21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86460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28E70-38A9-4962-B239-3D1A22625036}" type="slidenum">
              <a:rPr lang="nl-BE" smtClean="0"/>
              <a:t>22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8646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28E70-38A9-4962-B239-3D1A22625036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8646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nl-BE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28E70-38A9-4962-B239-3D1A22625036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8646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28E70-38A9-4962-B239-3D1A22625036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8646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28E70-38A9-4962-B239-3D1A22625036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8646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28E70-38A9-4962-B239-3D1A22625036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86460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28E70-38A9-4962-B239-3D1A22625036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86460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nl-B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28E70-38A9-4962-B239-3D1A22625036}" type="slidenum">
              <a:rPr lang="nl-BE" smtClean="0"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8646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F4ED1-6FFB-4EF2-8B35-0B5062FBDA9B}" type="datetimeFigureOut">
              <a:rPr lang="nl-BE" smtClean="0"/>
              <a:t>14/11/2017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56BB-F934-4434-B85B-E80BC72C754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71498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F4ED1-6FFB-4EF2-8B35-0B5062FBDA9B}" type="datetimeFigureOut">
              <a:rPr lang="nl-BE" smtClean="0"/>
              <a:t>14/11/2017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56BB-F934-4434-B85B-E80BC72C754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13485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F4ED1-6FFB-4EF2-8B35-0B5062FBDA9B}" type="datetimeFigureOut">
              <a:rPr lang="nl-BE" smtClean="0"/>
              <a:t>14/11/2017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56BB-F934-4434-B85B-E80BC72C754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9624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F4ED1-6FFB-4EF2-8B35-0B5062FBDA9B}" type="datetimeFigureOut">
              <a:rPr lang="nl-BE" smtClean="0"/>
              <a:t>14/11/2017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56BB-F934-4434-B85B-E80BC72C754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65874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F4ED1-6FFB-4EF2-8B35-0B5062FBDA9B}" type="datetimeFigureOut">
              <a:rPr lang="nl-BE" smtClean="0"/>
              <a:t>14/11/2017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56BB-F934-4434-B85B-E80BC72C754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14775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F4ED1-6FFB-4EF2-8B35-0B5062FBDA9B}" type="datetimeFigureOut">
              <a:rPr lang="nl-BE" smtClean="0"/>
              <a:t>14/11/2017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56BB-F934-4434-B85B-E80BC72C754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96987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F4ED1-6FFB-4EF2-8B35-0B5062FBDA9B}" type="datetimeFigureOut">
              <a:rPr lang="nl-BE" smtClean="0"/>
              <a:t>14/11/2017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56BB-F934-4434-B85B-E80BC72C754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8062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F4ED1-6FFB-4EF2-8B35-0B5062FBDA9B}" type="datetimeFigureOut">
              <a:rPr lang="nl-BE" smtClean="0"/>
              <a:t>14/11/2017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56BB-F934-4434-B85B-E80BC72C754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468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F4ED1-6FFB-4EF2-8B35-0B5062FBDA9B}" type="datetimeFigureOut">
              <a:rPr lang="nl-BE" smtClean="0"/>
              <a:t>14/11/2017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56BB-F934-4434-B85B-E80BC72C754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79104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F4ED1-6FFB-4EF2-8B35-0B5062FBDA9B}" type="datetimeFigureOut">
              <a:rPr lang="nl-BE" smtClean="0"/>
              <a:t>14/11/2017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56BB-F934-4434-B85B-E80BC72C754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7197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F4ED1-6FFB-4EF2-8B35-0B5062FBDA9B}" type="datetimeFigureOut">
              <a:rPr lang="nl-BE" smtClean="0"/>
              <a:t>14/11/2017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56BB-F934-4434-B85B-E80BC72C754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0613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F4ED1-6FFB-4EF2-8B35-0B5062FBDA9B}" type="datetimeFigureOut">
              <a:rPr lang="nl-BE" smtClean="0"/>
              <a:t>14/11/2017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E56BB-F934-4434-B85B-E80BC72C754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70263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BE" sz="6000" dirty="0" err="1" smtClean="0">
                <a:latin typeface="Calibri Light" panose="020F0302020204030204" pitchFamily="34" charset="0"/>
              </a:rPr>
              <a:t>Grossesse</a:t>
            </a:r>
            <a:r>
              <a:rPr lang="nl-BE" sz="6000" dirty="0" smtClean="0">
                <a:latin typeface="Calibri Light" panose="020F0302020204030204" pitchFamily="34" charset="0"/>
              </a:rPr>
              <a:t> au </a:t>
            </a:r>
            <a:r>
              <a:rPr lang="nl-BE" sz="6000" dirty="0" err="1" smtClean="0">
                <a:latin typeface="Calibri Light" panose="020F0302020204030204" pitchFamily="34" charset="0"/>
              </a:rPr>
              <a:t>travail</a:t>
            </a:r>
            <a:endParaRPr lang="nl-BE" sz="6000" dirty="0">
              <a:latin typeface="Calibri Light" panose="020F030202020403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Institut</a:t>
            </a:r>
            <a:r>
              <a:rPr lang="nl-BE" dirty="0" smtClean="0">
                <a:latin typeface="Calibri Light" panose="020F0302020204030204" pitchFamily="34" charset="0"/>
              </a:rPr>
              <a:t> pour </a:t>
            </a:r>
            <a:r>
              <a:rPr lang="nl-BE" dirty="0" err="1" smtClean="0">
                <a:latin typeface="Calibri Light" panose="020F0302020204030204" pitchFamily="34" charset="0"/>
              </a:rPr>
              <a:t>l’égalité</a:t>
            </a:r>
            <a:r>
              <a:rPr lang="nl-BE" dirty="0" smtClean="0">
                <a:latin typeface="Calibri Light" panose="020F0302020204030204" pitchFamily="34" charset="0"/>
              </a:rPr>
              <a:t> des </a:t>
            </a:r>
            <a:r>
              <a:rPr lang="nl-BE" dirty="0" err="1" smtClean="0">
                <a:latin typeface="Calibri Light" panose="020F0302020204030204" pitchFamily="34" charset="0"/>
              </a:rPr>
              <a:t>femmes</a:t>
            </a:r>
            <a:r>
              <a:rPr lang="nl-BE" dirty="0" smtClean="0">
                <a:latin typeface="Calibri Light" panose="020F0302020204030204" pitchFamily="34" charset="0"/>
              </a:rPr>
              <a:t> et des </a:t>
            </a:r>
            <a:r>
              <a:rPr lang="nl-BE" dirty="0" err="1" smtClean="0">
                <a:latin typeface="Calibri Light" panose="020F0302020204030204" pitchFamily="34" charset="0"/>
              </a:rPr>
              <a:t>hommes</a:t>
            </a:r>
            <a:endParaRPr lang="nl-BE" dirty="0" smtClean="0">
              <a:latin typeface="Calibri Light" panose="020F0302020204030204" pitchFamily="34" charset="0"/>
            </a:endParaRPr>
          </a:p>
          <a:p>
            <a:r>
              <a:rPr lang="nl-BE" dirty="0" smtClean="0">
                <a:latin typeface="Calibri Light" panose="020F0302020204030204" pitchFamily="34" charset="0"/>
              </a:rPr>
              <a:t>16 </a:t>
            </a:r>
            <a:r>
              <a:rPr lang="nl-BE" dirty="0" err="1" smtClean="0">
                <a:latin typeface="Calibri Light" panose="020F0302020204030204" pitchFamily="34" charset="0"/>
              </a:rPr>
              <a:t>novembre</a:t>
            </a:r>
            <a:r>
              <a:rPr lang="nl-BE" dirty="0" smtClean="0">
                <a:latin typeface="Calibri Light" panose="020F0302020204030204" pitchFamily="34" charset="0"/>
              </a:rPr>
              <a:t> 2017</a:t>
            </a:r>
            <a:endParaRPr lang="nl-BE" dirty="0">
              <a:latin typeface="Calibri Light" panose="020F0302020204030204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30689"/>
            <a:ext cx="825788" cy="78056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067" y="5806804"/>
            <a:ext cx="2419090" cy="628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10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260649"/>
            <a:ext cx="8280920" cy="504055"/>
          </a:xfrm>
        </p:spPr>
        <p:txBody>
          <a:bodyPr>
            <a:noAutofit/>
          </a:bodyPr>
          <a:lstStyle/>
          <a:p>
            <a:r>
              <a:rPr lang="nl-BE" sz="2800" dirty="0" err="1" smtClean="0">
                <a:latin typeface="Calibri Light" panose="020F0302020204030204" pitchFamily="34" charset="0"/>
              </a:rPr>
              <a:t>Discrimination</a:t>
            </a:r>
            <a:r>
              <a:rPr lang="nl-BE" sz="2800" dirty="0" smtClean="0">
                <a:latin typeface="Calibri Light" panose="020F0302020204030204" pitchFamily="34" charset="0"/>
              </a:rPr>
              <a:t>, </a:t>
            </a:r>
            <a:r>
              <a:rPr lang="nl-BE" sz="2800" dirty="0" err="1" smtClean="0">
                <a:latin typeface="Calibri Light" panose="020F0302020204030204" pitchFamily="34" charset="0"/>
              </a:rPr>
              <a:t>traitement</a:t>
            </a:r>
            <a:r>
              <a:rPr lang="nl-BE" sz="2800" dirty="0" smtClean="0">
                <a:latin typeface="Calibri Light" panose="020F0302020204030204" pitchFamily="34" charset="0"/>
              </a:rPr>
              <a:t> </a:t>
            </a:r>
            <a:r>
              <a:rPr lang="nl-BE" sz="2800" dirty="0" err="1" smtClean="0">
                <a:latin typeface="Calibri Light" panose="020F0302020204030204" pitchFamily="34" charset="0"/>
              </a:rPr>
              <a:t>inégal</a:t>
            </a:r>
            <a:r>
              <a:rPr lang="nl-BE" sz="2800" dirty="0" smtClean="0">
                <a:latin typeface="Calibri Light" panose="020F0302020204030204" pitchFamily="34" charset="0"/>
              </a:rPr>
              <a:t> </a:t>
            </a:r>
            <a:r>
              <a:rPr lang="nl-BE" sz="2800" dirty="0" err="1" smtClean="0">
                <a:latin typeface="Calibri Light" panose="020F0302020204030204" pitchFamily="34" charset="0"/>
              </a:rPr>
              <a:t>ou</a:t>
            </a:r>
            <a:r>
              <a:rPr lang="nl-BE" sz="2800" dirty="0" smtClean="0">
                <a:latin typeface="Calibri Light" panose="020F0302020204030204" pitchFamily="34" charset="0"/>
              </a:rPr>
              <a:t> </a:t>
            </a:r>
            <a:r>
              <a:rPr lang="nl-BE" sz="2800" dirty="0" err="1" smtClean="0">
                <a:latin typeface="Calibri Light" panose="020F0302020204030204" pitchFamily="34" charset="0"/>
              </a:rPr>
              <a:t>désagréable</a:t>
            </a:r>
            <a:endParaRPr lang="nl-BE" sz="2800" dirty="0">
              <a:latin typeface="Calibri Light" panose="020F030202020403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1628801"/>
            <a:ext cx="8064896" cy="4752528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>
              <a:latin typeface="Calibri Light" panose="020F0302020204030204" pitchFamily="34" charset="0"/>
            </a:endParaRPr>
          </a:p>
          <a:p>
            <a:pPr algn="l"/>
            <a:endParaRPr lang="nl-BE" dirty="0" smtClean="0">
              <a:latin typeface="Calibri Light" panose="020F0302020204030204" pitchFamily="34" charset="0"/>
            </a:endParaRPr>
          </a:p>
          <a:p>
            <a:pPr algn="l"/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>
              <a:latin typeface="Calibri Light" panose="020F0302020204030204" pitchFamily="34" charset="0"/>
            </a:endParaRPr>
          </a:p>
        </p:txBody>
      </p:sp>
      <p:graphicFrame>
        <p:nvGraphicFramePr>
          <p:cNvPr id="7" name="Grafiek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7985945"/>
              </p:ext>
            </p:extLst>
          </p:nvPr>
        </p:nvGraphicFramePr>
        <p:xfrm>
          <a:off x="-900608" y="620688"/>
          <a:ext cx="9793088" cy="6237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318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nl-BE" dirty="0" err="1" smtClean="0">
                <a:latin typeface="Calibri Light" panose="020F0302020204030204" pitchFamily="34" charset="0"/>
              </a:rPr>
              <a:t>Chiffres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subjectifs</a:t>
            </a:r>
            <a:endParaRPr lang="nl-BE" dirty="0">
              <a:latin typeface="Calibri Light" panose="020F030202020403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1628801"/>
            <a:ext cx="8064896" cy="4752528"/>
          </a:xfrm>
        </p:spPr>
        <p:txBody>
          <a:bodyPr>
            <a:normAutofit fontScale="55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sz="5800" dirty="0">
                <a:latin typeface="Calibri Light" panose="020F0302020204030204" pitchFamily="34" charset="0"/>
              </a:rPr>
              <a:t>81% </a:t>
            </a:r>
            <a:r>
              <a:rPr lang="nl-BE" sz="5800" dirty="0" smtClean="0">
                <a:latin typeface="Calibri Light" panose="020F0302020204030204" pitchFamily="34" charset="0"/>
              </a:rPr>
              <a:t>des </a:t>
            </a:r>
            <a:r>
              <a:rPr lang="nl-BE" sz="5800" dirty="0" err="1" smtClean="0">
                <a:latin typeface="Calibri Light" panose="020F0302020204030204" pitchFamily="34" charset="0"/>
              </a:rPr>
              <a:t>travailleuses</a:t>
            </a:r>
            <a:r>
              <a:rPr lang="nl-BE" sz="5800" dirty="0" smtClean="0">
                <a:latin typeface="Calibri Light" panose="020F0302020204030204" pitchFamily="34" charset="0"/>
              </a:rPr>
              <a:t> </a:t>
            </a:r>
            <a:r>
              <a:rPr lang="nl-BE" sz="5800" dirty="0" err="1" smtClean="0">
                <a:latin typeface="Calibri Light" panose="020F0302020204030204" pitchFamily="34" charset="0"/>
              </a:rPr>
              <a:t>sont</a:t>
            </a:r>
            <a:r>
              <a:rPr lang="nl-BE" sz="5800" dirty="0" smtClean="0">
                <a:latin typeface="Calibri Light" panose="020F0302020204030204" pitchFamily="34" charset="0"/>
              </a:rPr>
              <a:t> (</a:t>
            </a:r>
            <a:r>
              <a:rPr lang="nl-BE" sz="5800" dirty="0" err="1" smtClean="0">
                <a:latin typeface="Calibri Light" panose="020F0302020204030204" pitchFamily="34" charset="0"/>
              </a:rPr>
              <a:t>très</a:t>
            </a:r>
            <a:r>
              <a:rPr lang="nl-BE" sz="5800" dirty="0" smtClean="0">
                <a:latin typeface="Calibri Light" panose="020F0302020204030204" pitchFamily="34" charset="0"/>
              </a:rPr>
              <a:t>) </a:t>
            </a:r>
            <a:r>
              <a:rPr lang="nl-BE" sz="5800" dirty="0" err="1" smtClean="0">
                <a:latin typeface="Calibri Light" panose="020F0302020204030204" pitchFamily="34" charset="0"/>
              </a:rPr>
              <a:t>satisfaites</a:t>
            </a:r>
            <a:r>
              <a:rPr lang="nl-BE" sz="5800" dirty="0" smtClean="0">
                <a:latin typeface="Calibri Light" panose="020F0302020204030204" pitchFamily="34" charset="0"/>
              </a:rPr>
              <a:t> de la </a:t>
            </a:r>
            <a:r>
              <a:rPr lang="nl-BE" sz="5800" dirty="0" err="1" smtClean="0">
                <a:latin typeface="Calibri Light" panose="020F0302020204030204" pitchFamily="34" charset="0"/>
              </a:rPr>
              <a:t>façon</a:t>
            </a:r>
            <a:r>
              <a:rPr lang="nl-BE" sz="5800" dirty="0" smtClean="0">
                <a:latin typeface="Calibri Light" panose="020F0302020204030204" pitchFamily="34" charset="0"/>
              </a:rPr>
              <a:t> </a:t>
            </a:r>
            <a:r>
              <a:rPr lang="nl-BE" sz="5800" dirty="0" err="1" smtClean="0">
                <a:latin typeface="Calibri Light" panose="020F0302020204030204" pitchFamily="34" charset="0"/>
              </a:rPr>
              <a:t>dont</a:t>
            </a:r>
            <a:r>
              <a:rPr lang="nl-BE" sz="5800" dirty="0" smtClean="0">
                <a:latin typeface="Calibri Light" panose="020F0302020204030204" pitchFamily="34" charset="0"/>
              </a:rPr>
              <a:t> </a:t>
            </a:r>
            <a:r>
              <a:rPr lang="nl-BE" sz="5800" dirty="0" err="1" smtClean="0">
                <a:latin typeface="Calibri Light" panose="020F0302020204030204" pitchFamily="34" charset="0"/>
              </a:rPr>
              <a:t>elles</a:t>
            </a:r>
            <a:r>
              <a:rPr lang="nl-BE" sz="5800" dirty="0" smtClean="0">
                <a:latin typeface="Calibri Light" panose="020F0302020204030204" pitchFamily="34" charset="0"/>
              </a:rPr>
              <a:t> ont </a:t>
            </a:r>
            <a:r>
              <a:rPr lang="nl-BE" sz="5800" dirty="0" err="1" smtClean="0">
                <a:latin typeface="Calibri Light" panose="020F0302020204030204" pitchFamily="34" charset="0"/>
              </a:rPr>
              <a:t>été</a:t>
            </a:r>
            <a:r>
              <a:rPr lang="nl-BE" sz="5800" dirty="0" smtClean="0">
                <a:latin typeface="Calibri Light" panose="020F0302020204030204" pitchFamily="34" charset="0"/>
              </a:rPr>
              <a:t> </a:t>
            </a:r>
            <a:r>
              <a:rPr lang="nl-BE" sz="5800" dirty="0" err="1" smtClean="0">
                <a:latin typeface="Calibri Light" panose="020F0302020204030204" pitchFamily="34" charset="0"/>
              </a:rPr>
              <a:t>traitées</a:t>
            </a:r>
            <a:r>
              <a:rPr lang="nl-BE" sz="5800" dirty="0" smtClean="0">
                <a:latin typeface="Calibri Light" panose="020F0302020204030204" pitchFamily="34" charset="0"/>
              </a:rPr>
              <a:t> par </a:t>
            </a:r>
            <a:r>
              <a:rPr lang="nl-BE" sz="5800" dirty="0" err="1" smtClean="0">
                <a:latin typeface="Calibri Light" panose="020F0302020204030204" pitchFamily="34" charset="0"/>
              </a:rPr>
              <a:t>leurs</a:t>
            </a:r>
            <a:r>
              <a:rPr lang="nl-BE" sz="5800" dirty="0" smtClean="0">
                <a:latin typeface="Calibri Light" panose="020F0302020204030204" pitchFamily="34" charset="0"/>
              </a:rPr>
              <a:t> </a:t>
            </a:r>
            <a:r>
              <a:rPr lang="nl-BE" sz="5800" dirty="0" err="1" smtClean="0">
                <a:latin typeface="Calibri Light" panose="020F0302020204030204" pitchFamily="34" charset="0"/>
              </a:rPr>
              <a:t>collègues</a:t>
            </a:r>
            <a:r>
              <a:rPr lang="nl-BE" sz="5800" dirty="0" smtClean="0">
                <a:latin typeface="Calibri Light" panose="020F0302020204030204" pitchFamily="34" charset="0"/>
              </a:rPr>
              <a:t>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sz="5800" dirty="0">
                <a:latin typeface="Calibri Light" panose="020F0302020204030204" pitchFamily="34" charset="0"/>
              </a:rPr>
              <a:t>67% </a:t>
            </a:r>
            <a:r>
              <a:rPr lang="nl-BE" sz="5800" dirty="0" smtClean="0">
                <a:latin typeface="Calibri Light" panose="020F0302020204030204" pitchFamily="34" charset="0"/>
              </a:rPr>
              <a:t>par leur chef </a:t>
            </a:r>
            <a:endParaRPr lang="nl-BE" sz="5800" dirty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sz="5900" dirty="0" smtClean="0">
                <a:latin typeface="Calibri Light" panose="020F0302020204030204" pitchFamily="34" charset="0"/>
              </a:rPr>
              <a:t>52</a:t>
            </a:r>
            <a:r>
              <a:rPr lang="nl-BE" sz="5900" dirty="0">
                <a:latin typeface="Calibri Light" panose="020F0302020204030204" pitchFamily="34" charset="0"/>
              </a:rPr>
              <a:t>% </a:t>
            </a:r>
            <a:r>
              <a:rPr lang="nl-BE" sz="5900" dirty="0" smtClean="0">
                <a:latin typeface="Calibri Light" panose="020F0302020204030204" pitchFamily="34" charset="0"/>
              </a:rPr>
              <a:t>des </a:t>
            </a:r>
            <a:r>
              <a:rPr lang="nl-BE" sz="5900" dirty="0" err="1" smtClean="0">
                <a:latin typeface="Calibri Light" panose="020F0302020204030204" pitchFamily="34" charset="0"/>
              </a:rPr>
              <a:t>travailleuses</a:t>
            </a:r>
            <a:r>
              <a:rPr lang="nl-BE" sz="5900" dirty="0" smtClean="0">
                <a:latin typeface="Calibri Light" panose="020F0302020204030204" pitchFamily="34" charset="0"/>
              </a:rPr>
              <a:t> </a:t>
            </a:r>
            <a:r>
              <a:rPr lang="nl-BE" sz="5900" dirty="0" err="1" smtClean="0">
                <a:latin typeface="Calibri Light" panose="020F0302020204030204" pitchFamily="34" charset="0"/>
              </a:rPr>
              <a:t>indiquent</a:t>
            </a:r>
            <a:r>
              <a:rPr lang="nl-BE" sz="5900" dirty="0" smtClean="0">
                <a:latin typeface="Calibri Light" panose="020F0302020204030204" pitchFamily="34" charset="0"/>
              </a:rPr>
              <a:t> ne pas </a:t>
            </a:r>
            <a:r>
              <a:rPr lang="nl-BE" sz="5900" dirty="0" err="1" smtClean="0">
                <a:latin typeface="Calibri Light" panose="020F0302020204030204" pitchFamily="34" charset="0"/>
              </a:rPr>
              <a:t>avoir</a:t>
            </a:r>
            <a:r>
              <a:rPr lang="nl-BE" sz="5900" dirty="0" smtClean="0">
                <a:latin typeface="Calibri Light" panose="020F0302020204030204" pitchFamily="34" charset="0"/>
              </a:rPr>
              <a:t> rencontré de </a:t>
            </a:r>
            <a:r>
              <a:rPr lang="nl-BE" sz="5900" dirty="0" err="1" smtClean="0">
                <a:latin typeface="Calibri Light" panose="020F0302020204030204" pitchFamily="34" charset="0"/>
              </a:rPr>
              <a:t>problèmes</a:t>
            </a:r>
            <a:r>
              <a:rPr lang="nl-BE" sz="5900" dirty="0" smtClean="0">
                <a:latin typeface="Calibri Light" panose="020F0302020204030204" pitchFamily="34" charset="0"/>
              </a:rPr>
              <a:t>. </a:t>
            </a:r>
            <a:endParaRPr lang="nl-BE" sz="5900" dirty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sz="5900" dirty="0" err="1" smtClean="0">
                <a:latin typeface="Calibri Light" panose="020F0302020204030204" pitchFamily="34" charset="0"/>
              </a:rPr>
              <a:t>Parmi</a:t>
            </a:r>
            <a:r>
              <a:rPr lang="nl-BE" sz="5900" dirty="0" smtClean="0">
                <a:latin typeface="Calibri Light" panose="020F0302020204030204" pitchFamily="34" charset="0"/>
              </a:rPr>
              <a:t> les </a:t>
            </a:r>
            <a:r>
              <a:rPr lang="nl-BE" sz="5900" dirty="0" err="1" smtClean="0">
                <a:latin typeface="Calibri Light" panose="020F0302020204030204" pitchFamily="34" charset="0"/>
              </a:rPr>
              <a:t>indépendantes</a:t>
            </a:r>
            <a:r>
              <a:rPr lang="nl-BE" sz="5900" dirty="0" smtClean="0">
                <a:latin typeface="Calibri Light" panose="020F0302020204030204" pitchFamily="34" charset="0"/>
              </a:rPr>
              <a:t>, </a:t>
            </a:r>
            <a:r>
              <a:rPr lang="nl-BE" sz="5900" dirty="0" err="1" smtClean="0">
                <a:latin typeface="Calibri Light" panose="020F0302020204030204" pitchFamily="34" charset="0"/>
              </a:rPr>
              <a:t>seulement</a:t>
            </a:r>
            <a:r>
              <a:rPr lang="nl-BE" sz="5900" dirty="0" smtClean="0">
                <a:latin typeface="Calibri Light" panose="020F0302020204030204" pitchFamily="34" charset="0"/>
              </a:rPr>
              <a:t> 33</a:t>
            </a:r>
            <a:r>
              <a:rPr lang="nl-BE" sz="5900" dirty="0">
                <a:latin typeface="Calibri Light" panose="020F0302020204030204" pitchFamily="34" charset="0"/>
              </a:rPr>
              <a:t>%.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sz="5900" dirty="0" err="1" smtClean="0">
                <a:latin typeface="Calibri Light" panose="020F0302020204030204" pitchFamily="34" charset="0"/>
              </a:rPr>
              <a:t>Parmi</a:t>
            </a:r>
            <a:r>
              <a:rPr lang="nl-BE" sz="5900" dirty="0" smtClean="0">
                <a:latin typeface="Calibri Light" panose="020F0302020204030204" pitchFamily="34" charset="0"/>
              </a:rPr>
              <a:t> les </a:t>
            </a:r>
            <a:r>
              <a:rPr lang="nl-BE" sz="5900" dirty="0" err="1" smtClean="0">
                <a:latin typeface="Calibri Light" panose="020F0302020204030204" pitchFamily="34" charset="0"/>
              </a:rPr>
              <a:t>indépendantes</a:t>
            </a:r>
            <a:r>
              <a:rPr lang="nl-BE" sz="5900" dirty="0" smtClean="0">
                <a:latin typeface="Calibri Light" panose="020F0302020204030204" pitchFamily="34" charset="0"/>
              </a:rPr>
              <a:t> </a:t>
            </a:r>
            <a:r>
              <a:rPr lang="nl-BE" sz="5900" dirty="0" err="1" smtClean="0">
                <a:latin typeface="Calibri Light" panose="020F0302020204030204" pitchFamily="34" charset="0"/>
              </a:rPr>
              <a:t>francophones</a:t>
            </a:r>
            <a:r>
              <a:rPr lang="nl-BE" sz="5900" dirty="0" smtClean="0">
                <a:latin typeface="Calibri Light" panose="020F0302020204030204" pitchFamily="34" charset="0"/>
              </a:rPr>
              <a:t>, </a:t>
            </a:r>
            <a:r>
              <a:rPr lang="nl-BE" sz="5900" dirty="0" err="1" smtClean="0">
                <a:latin typeface="Calibri Light" panose="020F0302020204030204" pitchFamily="34" charset="0"/>
              </a:rPr>
              <a:t>ce</a:t>
            </a:r>
            <a:r>
              <a:rPr lang="nl-BE" sz="5900" dirty="0" smtClean="0">
                <a:latin typeface="Calibri Light" panose="020F0302020204030204" pitchFamily="34" charset="0"/>
              </a:rPr>
              <a:t> </a:t>
            </a:r>
            <a:r>
              <a:rPr lang="nl-BE" sz="5900" dirty="0" err="1" smtClean="0">
                <a:latin typeface="Calibri Light" panose="020F0302020204030204" pitchFamily="34" charset="0"/>
              </a:rPr>
              <a:t>pourcentage</a:t>
            </a:r>
            <a:r>
              <a:rPr lang="nl-BE" sz="5900" dirty="0" smtClean="0">
                <a:latin typeface="Calibri Light" panose="020F0302020204030204" pitchFamily="34" charset="0"/>
              </a:rPr>
              <a:t> </a:t>
            </a:r>
            <a:r>
              <a:rPr lang="nl-BE" sz="5900" dirty="0" err="1" smtClean="0">
                <a:latin typeface="Calibri Light" panose="020F0302020204030204" pitchFamily="34" charset="0"/>
              </a:rPr>
              <a:t>descend</a:t>
            </a:r>
            <a:r>
              <a:rPr lang="nl-BE" sz="5900" dirty="0" smtClean="0">
                <a:latin typeface="Calibri Light" panose="020F0302020204030204" pitchFamily="34" charset="0"/>
              </a:rPr>
              <a:t> à </a:t>
            </a:r>
            <a:r>
              <a:rPr lang="nl-BE" sz="5900" dirty="0">
                <a:latin typeface="Calibri Light" panose="020F0302020204030204" pitchFamily="34" charset="0"/>
              </a:rPr>
              <a:t>19</a:t>
            </a:r>
            <a:r>
              <a:rPr lang="nl-BE" sz="5900" dirty="0" smtClean="0">
                <a:latin typeface="Calibri Light" panose="020F0302020204030204" pitchFamily="34" charset="0"/>
              </a:rPr>
              <a:t>%.</a:t>
            </a:r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39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5405" y="0"/>
            <a:ext cx="9491531" cy="71186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648071"/>
          </a:xfrm>
        </p:spPr>
        <p:txBody>
          <a:bodyPr>
            <a:noAutofit/>
          </a:bodyPr>
          <a:lstStyle/>
          <a:p>
            <a:r>
              <a:rPr lang="nl-BE" sz="2800" dirty="0" err="1" smtClean="0">
                <a:latin typeface="Calibri Light" panose="020F0302020204030204" pitchFamily="34" charset="0"/>
              </a:rPr>
              <a:t>Connaissance</a:t>
            </a:r>
            <a:r>
              <a:rPr lang="nl-BE" sz="2800" dirty="0" smtClean="0">
                <a:latin typeface="Calibri Light" panose="020F0302020204030204" pitchFamily="34" charset="0"/>
              </a:rPr>
              <a:t> des </a:t>
            </a:r>
            <a:r>
              <a:rPr lang="nl-BE" sz="2800" dirty="0" err="1" smtClean="0">
                <a:latin typeface="Calibri Light" panose="020F0302020204030204" pitchFamily="34" charset="0"/>
              </a:rPr>
              <a:t>droits</a:t>
            </a:r>
            <a:r>
              <a:rPr lang="nl-BE" sz="2800" dirty="0" smtClean="0">
                <a:latin typeface="Calibri Light" panose="020F0302020204030204" pitchFamily="34" charset="0"/>
              </a:rPr>
              <a:t> – </a:t>
            </a:r>
            <a:r>
              <a:rPr lang="nl-BE" sz="2800" dirty="0" err="1" smtClean="0">
                <a:latin typeface="Calibri Light" panose="020F0302020204030204" pitchFamily="34" charset="0"/>
              </a:rPr>
              <a:t>Savez-vous</a:t>
            </a:r>
            <a:r>
              <a:rPr lang="nl-BE" sz="2800" dirty="0" smtClean="0">
                <a:latin typeface="Calibri Light" panose="020F0302020204030204" pitchFamily="34" charset="0"/>
              </a:rPr>
              <a:t> que…</a:t>
            </a:r>
            <a:endParaRPr lang="nl-BE" sz="2800" dirty="0">
              <a:latin typeface="Calibri Light" panose="020F030202020403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1628801"/>
            <a:ext cx="8064896" cy="4752528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>
              <a:latin typeface="Calibri Light" panose="020F0302020204030204" pitchFamily="34" charset="0"/>
            </a:endParaRPr>
          </a:p>
          <a:p>
            <a:pPr algn="l"/>
            <a:endParaRPr lang="nl-BE" dirty="0" smtClean="0">
              <a:latin typeface="Calibri Light" panose="020F0302020204030204" pitchFamily="34" charset="0"/>
            </a:endParaRPr>
          </a:p>
          <a:p>
            <a:pPr algn="l"/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>
              <a:latin typeface="Calibri Light" panose="020F0302020204030204" pitchFamily="34" charset="0"/>
            </a:endParaRPr>
          </a:p>
        </p:txBody>
      </p:sp>
      <p:graphicFrame>
        <p:nvGraphicFramePr>
          <p:cNvPr id="8" name="Grafiek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2556554"/>
              </p:ext>
            </p:extLst>
          </p:nvPr>
        </p:nvGraphicFramePr>
        <p:xfrm>
          <a:off x="-265404" y="1268761"/>
          <a:ext cx="9229892" cy="584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8644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548681"/>
            <a:ext cx="8280920" cy="720079"/>
          </a:xfrm>
        </p:spPr>
        <p:txBody>
          <a:bodyPr>
            <a:normAutofit fontScale="90000"/>
          </a:bodyPr>
          <a:lstStyle/>
          <a:p>
            <a:r>
              <a:rPr lang="nl-BE" dirty="0">
                <a:latin typeface="Calibri Light" panose="020F0302020204030204" pitchFamily="34" charset="0"/>
              </a:rPr>
              <a:t>Facteurs de </a:t>
            </a:r>
            <a:r>
              <a:rPr lang="nl-BE" dirty="0" err="1">
                <a:latin typeface="Calibri Light" panose="020F0302020204030204" pitchFamily="34" charset="0"/>
              </a:rPr>
              <a:t>risque</a:t>
            </a:r>
            <a:r>
              <a:rPr lang="nl-BE" dirty="0">
                <a:latin typeface="Calibri Light" panose="020F0302020204030204" pitchFamily="34" charset="0"/>
              </a:rPr>
              <a:t> et de </a:t>
            </a:r>
            <a:r>
              <a:rPr lang="nl-BE" dirty="0" err="1" smtClean="0">
                <a:latin typeface="Calibri Light" panose="020F0302020204030204" pitchFamily="34" charset="0"/>
              </a:rPr>
              <a:t>protection</a:t>
            </a:r>
            <a:endParaRPr lang="nl-BE" dirty="0">
              <a:latin typeface="Calibri Light" panose="020F030202020403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1628801"/>
            <a:ext cx="8064896" cy="4752528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err="1" smtClean="0">
                <a:latin typeface="Calibri Light" panose="020F0302020204030204" pitchFamily="34" charset="0"/>
              </a:rPr>
              <a:t>Environnement</a:t>
            </a:r>
            <a:r>
              <a:rPr lang="nl-BE" dirty="0" smtClean="0">
                <a:latin typeface="Calibri Light" panose="020F0302020204030204" pitchFamily="34" charset="0"/>
              </a:rPr>
              <a:t> de </a:t>
            </a:r>
            <a:r>
              <a:rPr lang="nl-BE" dirty="0" err="1" smtClean="0">
                <a:latin typeface="Calibri Light" panose="020F0302020204030204" pitchFamily="34" charset="0"/>
              </a:rPr>
              <a:t>travail</a:t>
            </a:r>
            <a:endParaRPr lang="nl-BE" dirty="0" smtClean="0">
              <a:latin typeface="Calibri Light" panose="020F0302020204030204" pitchFamily="34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l-BE" dirty="0" err="1" smtClean="0">
                <a:latin typeface="Calibri Light" panose="020F0302020204030204" pitchFamily="34" charset="0"/>
              </a:rPr>
              <a:t>Délégation</a:t>
            </a:r>
            <a:r>
              <a:rPr lang="nl-BE" dirty="0" smtClean="0">
                <a:latin typeface="Calibri Light" panose="020F0302020204030204" pitchFamily="34" charset="0"/>
              </a:rPr>
              <a:t> syndicale au sein de </a:t>
            </a:r>
            <a:r>
              <a:rPr lang="nl-BE" dirty="0" err="1" smtClean="0">
                <a:latin typeface="Calibri Light" panose="020F0302020204030204" pitchFamily="34" charset="0"/>
              </a:rPr>
              <a:t>l’entreprise</a:t>
            </a:r>
            <a:r>
              <a:rPr lang="nl-BE" dirty="0" smtClean="0">
                <a:latin typeface="Calibri Light" panose="020F0302020204030204" pitchFamily="34" charset="0"/>
              </a:rPr>
              <a:t>!</a:t>
            </a:r>
            <a:endParaRPr lang="nl-BE" dirty="0">
              <a:latin typeface="Calibri Light" panose="020F0302020204030204" pitchFamily="34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l-BE" dirty="0" err="1" smtClean="0">
                <a:latin typeface="Calibri Light" panose="020F0302020204030204" pitchFamily="34" charset="0"/>
              </a:rPr>
              <a:t>Secteur</a:t>
            </a:r>
            <a:r>
              <a:rPr lang="nl-BE" dirty="0" smtClean="0">
                <a:latin typeface="Calibri Light" panose="020F0302020204030204" pitchFamily="34" charset="0"/>
              </a:rPr>
              <a:t> public </a:t>
            </a:r>
            <a:r>
              <a:rPr lang="nl-BE" dirty="0" err="1" smtClean="0">
                <a:latin typeface="Calibri Light" panose="020F0302020204030204" pitchFamily="34" charset="0"/>
              </a:rPr>
              <a:t>vs</a:t>
            </a:r>
            <a:r>
              <a:rPr lang="nl-BE" dirty="0" smtClean="0">
                <a:latin typeface="Calibri Light" panose="020F0302020204030204" pitchFamily="34" charset="0"/>
              </a:rPr>
              <a:t> privé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l-BE" dirty="0" err="1" smtClean="0">
                <a:latin typeface="Calibri Light" panose="020F0302020204030204" pitchFamily="34" charset="0"/>
              </a:rPr>
              <a:t>Secteur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d’emploi</a:t>
            </a:r>
            <a:r>
              <a:rPr lang="nl-BE" dirty="0" smtClean="0">
                <a:latin typeface="Calibri Light" panose="020F0302020204030204" pitchFamily="34" charset="0"/>
              </a:rPr>
              <a:t> &gt; </a:t>
            </a:r>
            <a:r>
              <a:rPr lang="nl-BE" dirty="0" err="1" smtClean="0">
                <a:latin typeface="Calibri Light" panose="020F0302020204030204" pitchFamily="34" charset="0"/>
              </a:rPr>
              <a:t>problèmes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spécifiques</a:t>
            </a:r>
            <a:endParaRPr lang="nl-BE" dirty="0" smtClean="0">
              <a:latin typeface="Calibri Light" panose="020F0302020204030204" pitchFamily="34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l-BE" dirty="0" smtClean="0">
                <a:latin typeface="Calibri Light" panose="020F0302020204030204" pitchFamily="34" charset="0"/>
              </a:rPr>
              <a:t>Plus </a:t>
            </a:r>
            <a:r>
              <a:rPr lang="nl-BE" dirty="0" err="1" smtClean="0">
                <a:latin typeface="Calibri Light" panose="020F0302020204030204" pitchFamily="34" charset="0"/>
              </a:rPr>
              <a:t>petite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entreprise</a:t>
            </a:r>
            <a:r>
              <a:rPr lang="nl-BE" dirty="0" smtClean="0">
                <a:latin typeface="Calibri Light" panose="020F0302020204030204" pitchFamily="34" charset="0"/>
              </a:rPr>
              <a:t> (20 à 100 </a:t>
            </a:r>
            <a:r>
              <a:rPr lang="nl-BE" dirty="0" err="1" smtClean="0">
                <a:latin typeface="Calibri Light" panose="020F0302020204030204" pitchFamily="34" charset="0"/>
              </a:rPr>
              <a:t>travailleurs</a:t>
            </a:r>
            <a:r>
              <a:rPr lang="nl-BE" dirty="0" smtClean="0">
                <a:latin typeface="Calibri Light" panose="020F0302020204030204" pitchFamily="34" charset="0"/>
              </a:rPr>
              <a:t>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l-BE" dirty="0" err="1" smtClean="0">
                <a:latin typeface="Calibri Light" panose="020F0302020204030204" pitchFamily="34" charset="0"/>
              </a:rPr>
              <a:t>Collègues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principalement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féminines</a:t>
            </a:r>
            <a:endParaRPr lang="nl-BE" dirty="0" smtClean="0">
              <a:latin typeface="Calibri Light" panose="020F0302020204030204" pitchFamily="34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l-BE" dirty="0" err="1" smtClean="0">
                <a:latin typeface="Calibri Light" panose="020F0302020204030204" pitchFamily="34" charset="0"/>
              </a:rPr>
              <a:t>Cheffe</a:t>
            </a:r>
            <a:r>
              <a:rPr lang="nl-BE" dirty="0" smtClean="0">
                <a:latin typeface="Calibri Light" panose="020F0302020204030204" pitchFamily="34" charset="0"/>
              </a:rPr>
              <a:t> directe = femme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nl-BE" dirty="0" smtClean="0">
              <a:latin typeface="Calibri Light" panose="020F0302020204030204" pitchFamily="34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nl-BE" dirty="0" smtClean="0">
              <a:latin typeface="Calibri Light" panose="020F0302020204030204" pitchFamily="34" charset="0"/>
            </a:endParaRPr>
          </a:p>
          <a:p>
            <a:pPr algn="l"/>
            <a:endParaRPr lang="nl-BE" dirty="0">
              <a:latin typeface="Calibri Light" panose="020F0302020204030204" pitchFamily="34" charset="0"/>
            </a:endParaRPr>
          </a:p>
          <a:p>
            <a:pPr algn="l"/>
            <a:endParaRPr lang="nl-BE" dirty="0" smtClean="0">
              <a:latin typeface="Calibri Light" panose="020F0302020204030204" pitchFamily="34" charset="0"/>
            </a:endParaRPr>
          </a:p>
          <a:p>
            <a:pPr algn="l"/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51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1540" y="548680"/>
            <a:ext cx="8280920" cy="720079"/>
          </a:xfrm>
        </p:spPr>
        <p:txBody>
          <a:bodyPr>
            <a:normAutofit fontScale="90000"/>
          </a:bodyPr>
          <a:lstStyle/>
          <a:p>
            <a:r>
              <a:rPr lang="nl-BE" dirty="0">
                <a:latin typeface="Calibri Light" panose="020F0302020204030204" pitchFamily="34" charset="0"/>
              </a:rPr>
              <a:t>Facteurs de </a:t>
            </a:r>
            <a:r>
              <a:rPr lang="nl-BE" dirty="0" err="1">
                <a:latin typeface="Calibri Light" panose="020F0302020204030204" pitchFamily="34" charset="0"/>
              </a:rPr>
              <a:t>risque</a:t>
            </a:r>
            <a:r>
              <a:rPr lang="nl-BE" dirty="0">
                <a:latin typeface="Calibri Light" panose="020F0302020204030204" pitchFamily="34" charset="0"/>
              </a:rPr>
              <a:t> et de </a:t>
            </a:r>
            <a:r>
              <a:rPr lang="nl-BE" dirty="0" err="1">
                <a:latin typeface="Calibri Light" panose="020F0302020204030204" pitchFamily="34" charset="0"/>
              </a:rPr>
              <a:t>protection</a:t>
            </a:r>
            <a:endParaRPr lang="nl-BE" dirty="0">
              <a:latin typeface="Calibri Light" panose="020F030202020403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1628801"/>
            <a:ext cx="8064896" cy="4752528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err="1" smtClean="0">
                <a:latin typeface="Calibri Light" panose="020F0302020204030204" pitchFamily="34" charset="0"/>
              </a:rPr>
              <a:t>Caractéristiques</a:t>
            </a:r>
            <a:r>
              <a:rPr lang="nl-BE" dirty="0" smtClean="0">
                <a:latin typeface="Calibri Light" panose="020F0302020204030204" pitchFamily="34" charset="0"/>
              </a:rPr>
              <a:t> de </a:t>
            </a:r>
            <a:r>
              <a:rPr lang="nl-BE" dirty="0" err="1" smtClean="0">
                <a:latin typeface="Calibri Light" panose="020F0302020204030204" pitchFamily="34" charset="0"/>
              </a:rPr>
              <a:t>l’emploi</a:t>
            </a:r>
            <a:endParaRPr lang="nl-BE" dirty="0" smtClean="0">
              <a:latin typeface="Calibri Light" panose="020F0302020204030204" pitchFamily="34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l-BE" dirty="0" err="1" smtClean="0">
                <a:latin typeface="Calibri Light" panose="020F0302020204030204" pitchFamily="34" charset="0"/>
              </a:rPr>
              <a:t>Dirigeants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l-BE" dirty="0" err="1" smtClean="0">
                <a:latin typeface="Calibri Light" panose="020F0302020204030204" pitchFamily="34" charset="0"/>
              </a:rPr>
              <a:t>Ouvrières</a:t>
            </a:r>
            <a:endParaRPr lang="nl-BE" dirty="0" smtClean="0">
              <a:latin typeface="Calibri Light" panose="020F0302020204030204" pitchFamily="34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l-BE" dirty="0" err="1" smtClean="0">
                <a:latin typeface="Calibri Light" panose="020F0302020204030204" pitchFamily="34" charset="0"/>
              </a:rPr>
              <a:t>Travailleurs</a:t>
            </a:r>
            <a:r>
              <a:rPr lang="nl-BE" dirty="0" smtClean="0">
                <a:latin typeface="Calibri Light" panose="020F0302020204030204" pitchFamily="34" charset="0"/>
              </a:rPr>
              <a:t> à </a:t>
            </a:r>
            <a:r>
              <a:rPr lang="nl-BE" dirty="0" err="1" smtClean="0">
                <a:latin typeface="Calibri Light" panose="020F0302020204030204" pitchFamily="34" charset="0"/>
              </a:rPr>
              <a:t>temps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partiel</a:t>
            </a:r>
            <a:endParaRPr lang="nl-BE" dirty="0" smtClean="0">
              <a:latin typeface="Calibri Light" panose="020F0302020204030204" pitchFamily="34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l-BE" dirty="0" err="1" smtClean="0">
                <a:latin typeface="Calibri Light" panose="020F0302020204030204" pitchFamily="34" charset="0"/>
              </a:rPr>
              <a:t>Contrats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temporaires</a:t>
            </a:r>
            <a:r>
              <a:rPr lang="nl-BE" dirty="0" smtClean="0">
                <a:latin typeface="Calibri Light" panose="020F0302020204030204" pitchFamily="34" charset="0"/>
              </a:rPr>
              <a:t>  &amp; intérims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l-BE" dirty="0" err="1" smtClean="0">
                <a:latin typeface="Calibri Light" panose="020F0302020204030204" pitchFamily="34" charset="0"/>
              </a:rPr>
              <a:t>Ancienneté</a:t>
            </a:r>
            <a:r>
              <a:rPr lang="nl-BE" dirty="0" smtClean="0">
                <a:latin typeface="Calibri Light" panose="020F0302020204030204" pitchFamily="34" charset="0"/>
              </a:rPr>
              <a:t> dans </a:t>
            </a:r>
            <a:r>
              <a:rPr lang="nl-BE" dirty="0" err="1" smtClean="0">
                <a:latin typeface="Calibri Light" panose="020F0302020204030204" pitchFamily="34" charset="0"/>
              </a:rPr>
              <a:t>l’entreprise</a:t>
            </a:r>
            <a:endParaRPr lang="nl-BE" dirty="0" smtClean="0">
              <a:latin typeface="Calibri Light" panose="020F0302020204030204" pitchFamily="34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l-BE" dirty="0" err="1" smtClean="0">
                <a:latin typeface="Calibri Light" panose="020F0302020204030204" pitchFamily="34" charset="0"/>
              </a:rPr>
              <a:t>Télétravail</a:t>
            </a:r>
            <a:r>
              <a:rPr lang="nl-BE" dirty="0" smtClean="0">
                <a:latin typeface="Calibri Light" panose="020F0302020204030204" pitchFamily="34" charset="0"/>
              </a:rPr>
              <a:t>, </a:t>
            </a:r>
            <a:r>
              <a:rPr lang="nl-BE" dirty="0" err="1" smtClean="0">
                <a:latin typeface="Calibri Light" panose="020F0302020204030204" pitchFamily="34" charset="0"/>
              </a:rPr>
              <a:t>travail</a:t>
            </a:r>
            <a:r>
              <a:rPr lang="nl-BE" dirty="0" smtClean="0">
                <a:latin typeface="Calibri Light" panose="020F0302020204030204" pitchFamily="34" charset="0"/>
              </a:rPr>
              <a:t> en équipe, </a:t>
            </a:r>
            <a:r>
              <a:rPr lang="nl-BE" dirty="0" err="1" smtClean="0">
                <a:latin typeface="Calibri Light" panose="020F0302020204030204" pitchFamily="34" charset="0"/>
              </a:rPr>
              <a:t>horaires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irréguliers</a:t>
            </a:r>
            <a:endParaRPr lang="nl-BE" dirty="0" smtClean="0">
              <a:latin typeface="Calibri Light" panose="020F0302020204030204" pitchFamily="34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nl-BE" dirty="0" smtClean="0">
              <a:latin typeface="Calibri Light" panose="020F0302020204030204" pitchFamily="34" charset="0"/>
            </a:endParaRPr>
          </a:p>
          <a:p>
            <a:pPr algn="l"/>
            <a:endParaRPr lang="nl-BE" dirty="0">
              <a:latin typeface="Calibri Light" panose="020F0302020204030204" pitchFamily="34" charset="0"/>
            </a:endParaRPr>
          </a:p>
          <a:p>
            <a:pPr algn="l"/>
            <a:endParaRPr lang="nl-BE" dirty="0" smtClean="0">
              <a:latin typeface="Calibri Light" panose="020F0302020204030204" pitchFamily="34" charset="0"/>
            </a:endParaRPr>
          </a:p>
          <a:p>
            <a:pPr algn="l"/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93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548681"/>
            <a:ext cx="8280920" cy="720079"/>
          </a:xfrm>
        </p:spPr>
        <p:txBody>
          <a:bodyPr>
            <a:normAutofit fontScale="90000"/>
          </a:bodyPr>
          <a:lstStyle/>
          <a:p>
            <a:r>
              <a:rPr lang="nl-BE" dirty="0">
                <a:latin typeface="Calibri Light" panose="020F0302020204030204" pitchFamily="34" charset="0"/>
              </a:rPr>
              <a:t>Facteurs de </a:t>
            </a:r>
            <a:r>
              <a:rPr lang="nl-BE" dirty="0" err="1">
                <a:latin typeface="Calibri Light" panose="020F0302020204030204" pitchFamily="34" charset="0"/>
              </a:rPr>
              <a:t>risque</a:t>
            </a:r>
            <a:r>
              <a:rPr lang="nl-BE" dirty="0">
                <a:latin typeface="Calibri Light" panose="020F0302020204030204" pitchFamily="34" charset="0"/>
              </a:rPr>
              <a:t> et de </a:t>
            </a:r>
            <a:r>
              <a:rPr lang="nl-BE" dirty="0" err="1">
                <a:latin typeface="Calibri Light" panose="020F0302020204030204" pitchFamily="34" charset="0"/>
              </a:rPr>
              <a:t>protection</a:t>
            </a:r>
            <a:endParaRPr lang="nl-BE" dirty="0">
              <a:latin typeface="Calibri Light" panose="020F030202020403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1628801"/>
            <a:ext cx="8064896" cy="4752528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err="1" smtClean="0">
                <a:latin typeface="Calibri Light" panose="020F0302020204030204" pitchFamily="34" charset="0"/>
              </a:rPr>
              <a:t>Caractéristiques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travailleuse</a:t>
            </a:r>
            <a:endParaRPr lang="nl-BE" dirty="0" smtClean="0">
              <a:latin typeface="Calibri Light" panose="020F0302020204030204" pitchFamily="34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l-BE" dirty="0" err="1" smtClean="0">
                <a:latin typeface="Calibri Light" panose="020F0302020204030204" pitchFamily="34" charset="0"/>
              </a:rPr>
              <a:t>Âge</a:t>
            </a:r>
            <a:endParaRPr lang="nl-BE" dirty="0" smtClean="0">
              <a:latin typeface="Calibri Light" panose="020F0302020204030204" pitchFamily="34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l-BE" dirty="0" smtClean="0">
                <a:latin typeface="Calibri Light" panose="020F0302020204030204" pitchFamily="34" charset="0"/>
              </a:rPr>
              <a:t>Niveau de </a:t>
            </a:r>
            <a:r>
              <a:rPr lang="nl-BE" dirty="0" err="1" smtClean="0">
                <a:latin typeface="Calibri Light" panose="020F0302020204030204" pitchFamily="34" charset="0"/>
              </a:rPr>
              <a:t>formation</a:t>
            </a:r>
            <a:endParaRPr lang="nl-BE" dirty="0" smtClean="0">
              <a:latin typeface="Calibri Light" panose="020F0302020204030204" pitchFamily="34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l-BE" dirty="0" err="1" smtClean="0">
                <a:latin typeface="Calibri Light" panose="020F0302020204030204" pitchFamily="34" charset="0"/>
              </a:rPr>
              <a:t>Nationalité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autre</a:t>
            </a:r>
            <a:r>
              <a:rPr lang="nl-BE" dirty="0" smtClean="0">
                <a:latin typeface="Calibri Light" panose="020F0302020204030204" pitchFamily="34" charset="0"/>
              </a:rPr>
              <a:t> que </a:t>
            </a:r>
            <a:r>
              <a:rPr lang="nl-BE" dirty="0" err="1" smtClean="0">
                <a:latin typeface="Calibri Light" panose="020F0302020204030204" pitchFamily="34" charset="0"/>
              </a:rPr>
              <a:t>belge</a:t>
            </a:r>
            <a:endParaRPr lang="nl-BE" dirty="0" smtClean="0">
              <a:latin typeface="Calibri Light" panose="020F0302020204030204" pitchFamily="34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l-BE" dirty="0" smtClean="0">
                <a:latin typeface="Calibri Light" panose="020F0302020204030204" pitchFamily="34" charset="0"/>
              </a:rPr>
              <a:t>Handicap, </a:t>
            </a:r>
            <a:r>
              <a:rPr lang="nl-BE" dirty="0" err="1" smtClean="0">
                <a:latin typeface="Calibri Light" panose="020F0302020204030204" pitchFamily="34" charset="0"/>
              </a:rPr>
              <a:t>restriction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physique</a:t>
            </a:r>
            <a:endParaRPr lang="nl-BE" dirty="0" smtClean="0">
              <a:latin typeface="Calibri Light" panose="020F0302020204030204" pitchFamily="34" charset="0"/>
            </a:endParaRPr>
          </a:p>
          <a:p>
            <a:pPr lvl="1" algn="l"/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err="1" smtClean="0">
                <a:latin typeface="Calibri Light" panose="020F0302020204030204" pitchFamily="34" charset="0"/>
              </a:rPr>
              <a:t>Caractéristiques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grossesse</a:t>
            </a:r>
            <a:endParaRPr lang="nl-BE" dirty="0" smtClean="0">
              <a:latin typeface="Calibri Light" panose="020F0302020204030204" pitchFamily="34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l-BE" dirty="0" err="1" smtClean="0">
                <a:latin typeface="Calibri Light" panose="020F0302020204030204" pitchFamily="34" charset="0"/>
              </a:rPr>
              <a:t>Grossesse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difficile</a:t>
            </a:r>
            <a:endParaRPr lang="nl-BE" dirty="0" smtClean="0">
              <a:latin typeface="Calibri Light" panose="020F0302020204030204" pitchFamily="34" charset="0"/>
            </a:endParaRPr>
          </a:p>
          <a:p>
            <a:pPr algn="l"/>
            <a:endParaRPr lang="nl-BE" dirty="0">
              <a:latin typeface="Calibri Light" panose="020F0302020204030204" pitchFamily="34" charset="0"/>
            </a:endParaRPr>
          </a:p>
          <a:p>
            <a:pPr algn="l"/>
            <a:endParaRPr lang="nl-BE" dirty="0" smtClean="0">
              <a:latin typeface="Calibri Light" panose="020F0302020204030204" pitchFamily="34" charset="0"/>
            </a:endParaRPr>
          </a:p>
          <a:p>
            <a:pPr algn="l"/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11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nl-BE" dirty="0" err="1" smtClean="0">
                <a:latin typeface="Calibri Light" panose="020F0302020204030204" pitchFamily="34" charset="0"/>
              </a:rPr>
              <a:t>Poser</a:t>
            </a:r>
            <a:r>
              <a:rPr lang="nl-BE" dirty="0" smtClean="0">
                <a:latin typeface="Calibri Light" panose="020F0302020204030204" pitchFamily="34" charset="0"/>
              </a:rPr>
              <a:t> sa </a:t>
            </a:r>
            <a:r>
              <a:rPr lang="nl-BE" dirty="0" err="1" smtClean="0">
                <a:latin typeface="Calibri Light" panose="020F0302020204030204" pitchFamily="34" charset="0"/>
              </a:rPr>
              <a:t>candidature</a:t>
            </a:r>
            <a:endParaRPr lang="nl-BE" dirty="0">
              <a:latin typeface="Calibri Light" panose="020F030202020403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1628801"/>
            <a:ext cx="8064896" cy="4752528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smtClean="0">
                <a:latin typeface="Calibri Light" panose="020F0302020204030204" pitchFamily="34" charset="0"/>
              </a:rPr>
              <a:t>La </a:t>
            </a:r>
            <a:r>
              <a:rPr lang="nl-BE" dirty="0" err="1" smtClean="0">
                <a:latin typeface="Calibri Light" panose="020F0302020204030204" pitchFamily="34" charset="0"/>
              </a:rPr>
              <a:t>moitié</a:t>
            </a:r>
            <a:r>
              <a:rPr lang="nl-BE" dirty="0" smtClean="0">
                <a:latin typeface="Calibri Light" panose="020F0302020204030204" pitchFamily="34" charset="0"/>
              </a:rPr>
              <a:t> des </a:t>
            </a:r>
            <a:r>
              <a:rPr lang="nl-BE" dirty="0" err="1" smtClean="0">
                <a:latin typeface="Calibri Light" panose="020F0302020204030204" pitchFamily="34" charset="0"/>
              </a:rPr>
              <a:t>femmes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enceintes</a:t>
            </a:r>
            <a:r>
              <a:rPr lang="nl-BE" dirty="0" smtClean="0">
                <a:latin typeface="Calibri Light" panose="020F0302020204030204" pitchFamily="34" charset="0"/>
              </a:rPr>
              <a:t> à la </a:t>
            </a:r>
            <a:r>
              <a:rPr lang="nl-BE" dirty="0" err="1" smtClean="0">
                <a:latin typeface="Calibri Light" panose="020F0302020204030204" pitchFamily="34" charset="0"/>
              </a:rPr>
              <a:t>recheche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d’un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emploi</a:t>
            </a:r>
            <a:r>
              <a:rPr lang="nl-BE" dirty="0" smtClean="0">
                <a:latin typeface="Calibri Light" panose="020F0302020204030204" pitchFamily="34" charset="0"/>
              </a:rPr>
              <a:t> ne </a:t>
            </a:r>
            <a:r>
              <a:rPr lang="nl-BE" dirty="0" err="1" smtClean="0">
                <a:latin typeface="Calibri Light" panose="020F0302020204030204" pitchFamily="34" charset="0"/>
              </a:rPr>
              <a:t>posent</a:t>
            </a:r>
            <a:r>
              <a:rPr lang="nl-BE" dirty="0" smtClean="0">
                <a:latin typeface="Calibri Light" panose="020F0302020204030204" pitchFamily="34" charset="0"/>
              </a:rPr>
              <a:t> pas leur </a:t>
            </a:r>
            <a:r>
              <a:rPr lang="nl-BE" dirty="0" err="1" smtClean="0">
                <a:latin typeface="Calibri Light" panose="020F0302020204030204" pitchFamily="34" charset="0"/>
              </a:rPr>
              <a:t>candidature</a:t>
            </a:r>
            <a:r>
              <a:rPr lang="nl-BE" dirty="0" smtClean="0">
                <a:latin typeface="Calibri Light" panose="020F0302020204030204" pitchFamily="34" charset="0"/>
              </a:rPr>
              <a:t>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smtClean="0">
                <a:latin typeface="Calibri Light" panose="020F0302020204030204" pitchFamily="34" charset="0"/>
              </a:rPr>
              <a:t>1 </a:t>
            </a:r>
            <a:r>
              <a:rPr lang="nl-BE" dirty="0" err="1" smtClean="0">
                <a:latin typeface="Calibri Light" panose="020F0302020204030204" pitchFamily="34" charset="0"/>
              </a:rPr>
              <a:t>sur</a:t>
            </a:r>
            <a:r>
              <a:rPr lang="nl-BE" dirty="0" smtClean="0">
                <a:latin typeface="Calibri Light" panose="020F0302020204030204" pitchFamily="34" charset="0"/>
              </a:rPr>
              <a:t> 3 </a:t>
            </a:r>
            <a:r>
              <a:rPr lang="nl-BE" dirty="0" err="1" smtClean="0">
                <a:latin typeface="Calibri Light" panose="020F0302020204030204" pitchFamily="34" charset="0"/>
              </a:rPr>
              <a:t>pense</a:t>
            </a:r>
            <a:r>
              <a:rPr lang="nl-BE" dirty="0" smtClean="0">
                <a:latin typeface="Calibri Light" panose="020F0302020204030204" pitchFamily="34" charset="0"/>
              </a:rPr>
              <a:t> que </a:t>
            </a:r>
            <a:r>
              <a:rPr lang="nl-BE" dirty="0" err="1" smtClean="0">
                <a:latin typeface="Calibri Light" panose="020F0302020204030204" pitchFamily="34" charset="0"/>
              </a:rPr>
              <a:t>c’est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inutile</a:t>
            </a:r>
            <a:r>
              <a:rPr lang="nl-BE" dirty="0" smtClean="0">
                <a:latin typeface="Calibri Light" panose="020F0302020204030204" pitchFamily="34" charset="0"/>
              </a:rPr>
              <a:t>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smtClean="0">
                <a:latin typeface="Calibri Light" panose="020F0302020204030204" pitchFamily="34" charset="0"/>
              </a:rPr>
              <a:t>1 </a:t>
            </a:r>
            <a:r>
              <a:rPr lang="nl-BE" dirty="0" err="1" smtClean="0">
                <a:latin typeface="Calibri Light" panose="020F0302020204030204" pitchFamily="34" charset="0"/>
              </a:rPr>
              <a:t>candidate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enceinte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sur</a:t>
            </a:r>
            <a:r>
              <a:rPr lang="nl-BE" dirty="0" smtClean="0">
                <a:latin typeface="Calibri Light" panose="020F0302020204030204" pitchFamily="34" charset="0"/>
              </a:rPr>
              <a:t> 3 </a:t>
            </a:r>
            <a:r>
              <a:rPr lang="nl-BE" dirty="0" err="1" smtClean="0">
                <a:latin typeface="Calibri Light" panose="020F0302020204030204" pitchFamily="34" charset="0"/>
              </a:rPr>
              <a:t>s’est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sentie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traitée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moins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favorablement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ou</a:t>
            </a:r>
            <a:r>
              <a:rPr lang="nl-BE" dirty="0" smtClean="0">
                <a:latin typeface="Calibri Light" panose="020F0302020204030204" pitchFamily="34" charset="0"/>
              </a:rPr>
              <a:t> a </a:t>
            </a:r>
            <a:r>
              <a:rPr lang="nl-BE" dirty="0" err="1" smtClean="0">
                <a:latin typeface="Calibri Light" panose="020F0302020204030204" pitchFamily="34" charset="0"/>
              </a:rPr>
              <a:t>eu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l’impression</a:t>
            </a:r>
            <a:r>
              <a:rPr lang="nl-BE" dirty="0" smtClean="0">
                <a:latin typeface="Calibri Light" panose="020F0302020204030204" pitchFamily="34" charset="0"/>
              </a:rPr>
              <a:t> de </a:t>
            </a:r>
            <a:r>
              <a:rPr lang="nl-BE" dirty="0" err="1" smtClean="0">
                <a:latin typeface="Calibri Light" panose="020F0302020204030204" pitchFamily="34" charset="0"/>
              </a:rPr>
              <a:t>n’avoir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aucune</a:t>
            </a:r>
            <a:r>
              <a:rPr lang="nl-BE" dirty="0" smtClean="0">
                <a:latin typeface="Calibri Light" panose="020F0302020204030204" pitchFamily="34" charset="0"/>
              </a:rPr>
              <a:t> chance </a:t>
            </a:r>
            <a:r>
              <a:rPr lang="nl-BE" dirty="0" err="1" smtClean="0">
                <a:latin typeface="Calibri Light" panose="020F0302020204030204" pitchFamily="34" charset="0"/>
              </a:rPr>
              <a:t>d’obtenir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le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poste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visé</a:t>
            </a:r>
            <a:r>
              <a:rPr lang="nl-BE" dirty="0" smtClean="0">
                <a:latin typeface="Calibri Light" panose="020F0302020204030204" pitchFamily="34" charset="0"/>
              </a:rPr>
              <a:t>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smtClean="0">
                <a:latin typeface="Calibri Light" panose="020F0302020204030204" pitchFamily="34" charset="0"/>
              </a:rPr>
              <a:t>1 </a:t>
            </a:r>
            <a:r>
              <a:rPr lang="nl-BE" dirty="0" err="1" smtClean="0">
                <a:latin typeface="Calibri Light" panose="020F0302020204030204" pitchFamily="34" charset="0"/>
              </a:rPr>
              <a:t>sur</a:t>
            </a:r>
            <a:r>
              <a:rPr lang="nl-BE" dirty="0" smtClean="0">
                <a:latin typeface="Calibri Light" panose="020F0302020204030204" pitchFamily="34" charset="0"/>
              </a:rPr>
              <a:t> 5 </a:t>
            </a:r>
            <a:r>
              <a:rPr lang="nl-BE" dirty="0" err="1" smtClean="0">
                <a:latin typeface="Calibri Light" panose="020F0302020204030204" pitchFamily="34" charset="0"/>
              </a:rPr>
              <a:t>mentionne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toujours</a:t>
            </a:r>
            <a:r>
              <a:rPr lang="nl-BE" dirty="0" smtClean="0">
                <a:latin typeface="Calibri Light" panose="020F0302020204030204" pitchFamily="34" charset="0"/>
              </a:rPr>
              <a:t> sa </a:t>
            </a:r>
            <a:r>
              <a:rPr lang="nl-BE" dirty="0" err="1" smtClean="0">
                <a:latin typeface="Calibri Light" panose="020F0302020204030204" pitchFamily="34" charset="0"/>
              </a:rPr>
              <a:t>grossesse</a:t>
            </a:r>
            <a:r>
              <a:rPr lang="nl-BE" dirty="0" smtClean="0">
                <a:latin typeface="Calibri Light" panose="020F0302020204030204" pitchFamily="34" charset="0"/>
              </a:rPr>
              <a:t> dans </a:t>
            </a:r>
            <a:r>
              <a:rPr lang="nl-BE" dirty="0" err="1" smtClean="0">
                <a:latin typeface="Calibri Light" panose="020F0302020204030204" pitchFamily="34" charset="0"/>
              </a:rPr>
              <a:t>ses</a:t>
            </a:r>
            <a:r>
              <a:rPr lang="nl-BE" dirty="0" smtClean="0">
                <a:latin typeface="Calibri Light" panose="020F0302020204030204" pitchFamily="34" charset="0"/>
              </a:rPr>
              <a:t> lettres/mails.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smtClean="0">
                <a:latin typeface="Calibri Light" panose="020F0302020204030204" pitchFamily="34" charset="0"/>
              </a:rPr>
              <a:t>2 </a:t>
            </a:r>
            <a:r>
              <a:rPr lang="nl-BE" dirty="0" err="1" smtClean="0">
                <a:latin typeface="Calibri Light" panose="020F0302020204030204" pitchFamily="34" charset="0"/>
              </a:rPr>
              <a:t>sur</a:t>
            </a:r>
            <a:r>
              <a:rPr lang="nl-BE" dirty="0" smtClean="0">
                <a:latin typeface="Calibri Light" panose="020F0302020204030204" pitchFamily="34" charset="0"/>
              </a:rPr>
              <a:t> 3 ne </a:t>
            </a:r>
            <a:r>
              <a:rPr lang="nl-BE" dirty="0" err="1" smtClean="0">
                <a:latin typeface="Calibri Light" panose="020F0302020204030204" pitchFamily="34" charset="0"/>
              </a:rPr>
              <a:t>mentionnent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jamais</a:t>
            </a:r>
            <a:r>
              <a:rPr lang="nl-BE" dirty="0" smtClean="0">
                <a:latin typeface="Calibri Light" panose="020F0302020204030204" pitchFamily="34" charset="0"/>
              </a:rPr>
              <a:t> leur </a:t>
            </a:r>
            <a:r>
              <a:rPr lang="nl-BE" dirty="0" err="1" smtClean="0">
                <a:latin typeface="Calibri Light" panose="020F0302020204030204" pitchFamily="34" charset="0"/>
              </a:rPr>
              <a:t>grossesse</a:t>
            </a:r>
            <a:r>
              <a:rPr lang="nl-BE" dirty="0" smtClean="0">
                <a:latin typeface="Calibri Light" panose="020F0302020204030204" pitchFamily="34" charset="0"/>
              </a:rPr>
              <a:t> dans </a:t>
            </a:r>
            <a:r>
              <a:rPr lang="nl-BE" dirty="0" err="1" smtClean="0">
                <a:latin typeface="Calibri Light" panose="020F0302020204030204" pitchFamily="34" charset="0"/>
              </a:rPr>
              <a:t>leurs</a:t>
            </a:r>
            <a:r>
              <a:rPr lang="nl-BE" dirty="0" smtClean="0">
                <a:latin typeface="Calibri Light" panose="020F0302020204030204" pitchFamily="34" charset="0"/>
              </a:rPr>
              <a:t> lettres/mails.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>
              <a:latin typeface="Calibri Light" panose="020F0302020204030204" pitchFamily="34" charset="0"/>
            </a:endParaRPr>
          </a:p>
          <a:p>
            <a:pPr algn="l"/>
            <a:endParaRPr lang="nl-BE" dirty="0" smtClean="0">
              <a:latin typeface="Calibri Light" panose="020F0302020204030204" pitchFamily="34" charset="0"/>
            </a:endParaRPr>
          </a:p>
          <a:p>
            <a:pPr algn="l"/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01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nl-BE" dirty="0" err="1" smtClean="0">
                <a:latin typeface="Calibri Light" panose="020F0302020204030204" pitchFamily="34" charset="0"/>
              </a:rPr>
              <a:t>Poser</a:t>
            </a:r>
            <a:r>
              <a:rPr lang="nl-BE" dirty="0" smtClean="0">
                <a:latin typeface="Calibri Light" panose="020F0302020204030204" pitchFamily="34" charset="0"/>
              </a:rPr>
              <a:t> sa </a:t>
            </a:r>
            <a:r>
              <a:rPr lang="nl-BE" dirty="0" err="1" smtClean="0">
                <a:latin typeface="Calibri Light" panose="020F0302020204030204" pitchFamily="34" charset="0"/>
              </a:rPr>
              <a:t>candidature</a:t>
            </a:r>
            <a:endParaRPr lang="nl-BE" dirty="0">
              <a:latin typeface="Calibri Light" panose="020F030202020403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1628801"/>
            <a:ext cx="8064896" cy="4752528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smtClean="0">
                <a:latin typeface="Calibri Light" panose="020F0302020204030204" pitchFamily="34" charset="0"/>
              </a:rPr>
              <a:t>1 </a:t>
            </a:r>
            <a:r>
              <a:rPr lang="nl-BE" dirty="0" err="1" smtClean="0">
                <a:latin typeface="Calibri Light" panose="020F0302020204030204" pitchFamily="34" charset="0"/>
              </a:rPr>
              <a:t>candidate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enceinte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sur</a:t>
            </a:r>
            <a:r>
              <a:rPr lang="nl-BE" dirty="0" smtClean="0">
                <a:latin typeface="Calibri Light" panose="020F0302020204030204" pitchFamily="34" charset="0"/>
              </a:rPr>
              <a:t> 3 </a:t>
            </a:r>
            <a:r>
              <a:rPr lang="nl-BE" dirty="0" err="1" smtClean="0">
                <a:latin typeface="Calibri Light" panose="020F0302020204030204" pitchFamily="34" charset="0"/>
              </a:rPr>
              <a:t>est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engagée</a:t>
            </a:r>
            <a:r>
              <a:rPr lang="nl-BE" dirty="0" smtClean="0">
                <a:latin typeface="Calibri Light" panose="020F0302020204030204" pitchFamily="34" charset="0"/>
              </a:rPr>
              <a:t>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smtClean="0">
                <a:latin typeface="Calibri Light" panose="020F0302020204030204" pitchFamily="34" charset="0"/>
              </a:rPr>
              <a:t>Lien </a:t>
            </a:r>
            <a:r>
              <a:rPr lang="nl-BE" dirty="0" err="1" smtClean="0">
                <a:latin typeface="Calibri Light" panose="020F0302020204030204" pitchFamily="34" charset="0"/>
              </a:rPr>
              <a:t>très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significatif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avec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formation</a:t>
            </a:r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smtClean="0">
                <a:latin typeface="Calibri Light" panose="020F0302020204030204" pitchFamily="34" charset="0"/>
              </a:rPr>
              <a:t>Les </a:t>
            </a:r>
            <a:r>
              <a:rPr lang="nl-BE" dirty="0" err="1" smtClean="0">
                <a:latin typeface="Calibri Light" panose="020F0302020204030204" pitchFamily="34" charset="0"/>
              </a:rPr>
              <a:t>femmes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peu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diplômées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n’ont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effectivement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aucune</a:t>
            </a:r>
            <a:r>
              <a:rPr lang="nl-BE" dirty="0" smtClean="0">
                <a:latin typeface="Calibri Light" panose="020F0302020204030204" pitchFamily="34" charset="0"/>
              </a:rPr>
              <a:t> chance.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smtClean="0">
                <a:latin typeface="Calibri Light" panose="020F0302020204030204" pitchFamily="34" charset="0"/>
              </a:rPr>
              <a:t>Les </a:t>
            </a:r>
            <a:r>
              <a:rPr lang="nl-BE" dirty="0" err="1" smtClean="0">
                <a:latin typeface="Calibri Light" panose="020F0302020204030204" pitchFamily="34" charset="0"/>
              </a:rPr>
              <a:t>femmes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hautement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diplômées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sont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engagées</a:t>
            </a:r>
            <a:r>
              <a:rPr lang="nl-BE" dirty="0" smtClean="0">
                <a:latin typeface="Calibri Light" panose="020F0302020204030204" pitchFamily="34" charset="0"/>
              </a:rPr>
              <a:t> (46% </a:t>
            </a:r>
            <a:r>
              <a:rPr lang="nl-BE" dirty="0" err="1" smtClean="0">
                <a:latin typeface="Calibri Light" panose="020F0302020204030204" pitchFamily="34" charset="0"/>
              </a:rPr>
              <a:t>diplômes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universitaires</a:t>
            </a:r>
            <a:r>
              <a:rPr lang="nl-BE" dirty="0" smtClean="0">
                <a:latin typeface="Calibri Light" panose="020F0302020204030204" pitchFamily="34" charset="0"/>
              </a:rPr>
              <a:t>, 57% </a:t>
            </a:r>
            <a:r>
              <a:rPr lang="nl-BE" dirty="0" err="1" smtClean="0">
                <a:latin typeface="Calibri Light" panose="020F0302020204030204" pitchFamily="34" charset="0"/>
              </a:rPr>
              <a:t>diplômes</a:t>
            </a:r>
            <a:r>
              <a:rPr lang="nl-BE" dirty="0" smtClean="0">
                <a:latin typeface="Calibri Light" panose="020F0302020204030204" pitchFamily="34" charset="0"/>
              </a:rPr>
              <a:t> post-</a:t>
            </a:r>
            <a:r>
              <a:rPr lang="nl-BE" dirty="0" err="1" smtClean="0">
                <a:latin typeface="Calibri Light" panose="020F0302020204030204" pitchFamily="34" charset="0"/>
              </a:rPr>
              <a:t>universitaires</a:t>
            </a:r>
            <a:r>
              <a:rPr lang="nl-BE" dirty="0" smtClean="0">
                <a:latin typeface="Calibri Light" panose="020F0302020204030204" pitchFamily="34" charset="0"/>
              </a:rPr>
              <a:t>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>
              <a:latin typeface="Calibri Light" panose="020F0302020204030204" pitchFamily="34" charset="0"/>
            </a:endParaRPr>
          </a:p>
          <a:p>
            <a:pPr algn="l"/>
            <a:endParaRPr lang="nl-BE" dirty="0" smtClean="0">
              <a:latin typeface="Calibri Light" panose="020F0302020204030204" pitchFamily="34" charset="0"/>
            </a:endParaRPr>
          </a:p>
          <a:p>
            <a:pPr algn="l"/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40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nl-BE" dirty="0" err="1" smtClean="0">
                <a:latin typeface="Calibri Light" panose="020F0302020204030204" pitchFamily="34" charset="0"/>
              </a:rPr>
              <a:t>Indépendantes</a:t>
            </a:r>
            <a:endParaRPr lang="nl-BE" dirty="0">
              <a:latin typeface="Calibri Light" panose="020F030202020403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1628801"/>
            <a:ext cx="8064896" cy="4752528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smtClean="0">
                <a:latin typeface="Calibri Light" panose="020F0302020204030204" pitchFamily="34" charset="0"/>
              </a:rPr>
              <a:t>1 </a:t>
            </a:r>
            <a:r>
              <a:rPr lang="nl-BE" dirty="0" err="1" smtClean="0">
                <a:latin typeface="Calibri Light" panose="020F0302020204030204" pitchFamily="34" charset="0"/>
              </a:rPr>
              <a:t>sur</a:t>
            </a:r>
            <a:r>
              <a:rPr lang="nl-BE" dirty="0" smtClean="0">
                <a:latin typeface="Calibri Light" panose="020F0302020204030204" pitchFamily="34" charset="0"/>
              </a:rPr>
              <a:t> 3 : </a:t>
            </a:r>
            <a:r>
              <a:rPr lang="nl-BE" dirty="0" err="1" smtClean="0">
                <a:latin typeface="Calibri Light" panose="020F0302020204030204" pitchFamily="34" charset="0"/>
              </a:rPr>
              <a:t>effet</a:t>
            </a:r>
            <a:r>
              <a:rPr lang="nl-BE" dirty="0" smtClean="0">
                <a:latin typeface="Calibri Light" panose="020F0302020204030204" pitchFamily="34" charset="0"/>
              </a:rPr>
              <a:t> (</a:t>
            </a:r>
            <a:r>
              <a:rPr lang="nl-BE" dirty="0" err="1" smtClean="0">
                <a:latin typeface="Calibri Light" panose="020F0302020204030204" pitchFamily="34" charset="0"/>
              </a:rPr>
              <a:t>très</a:t>
            </a:r>
            <a:r>
              <a:rPr lang="nl-BE" dirty="0" smtClean="0">
                <a:latin typeface="Calibri Light" panose="020F0302020204030204" pitchFamily="34" charset="0"/>
              </a:rPr>
              <a:t>) </a:t>
            </a:r>
            <a:r>
              <a:rPr lang="nl-BE" dirty="0" err="1" smtClean="0">
                <a:latin typeface="Calibri Light" panose="020F0302020204030204" pitchFamily="34" charset="0"/>
              </a:rPr>
              <a:t>défavorable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sur</a:t>
            </a:r>
            <a:r>
              <a:rPr lang="nl-BE" dirty="0" smtClean="0">
                <a:latin typeface="Calibri Light" panose="020F0302020204030204" pitchFamily="34" charset="0"/>
              </a:rPr>
              <a:t> leur affaire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smtClean="0">
                <a:latin typeface="Calibri Light" panose="020F0302020204030204" pitchFamily="34" charset="0"/>
              </a:rPr>
              <a:t>46% </a:t>
            </a:r>
            <a:r>
              <a:rPr lang="nl-BE" dirty="0" err="1" smtClean="0">
                <a:latin typeface="Calibri Light" panose="020F0302020204030204" pitchFamily="34" charset="0"/>
              </a:rPr>
              <a:t>travaillent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moins</a:t>
            </a:r>
            <a:r>
              <a:rPr lang="nl-BE" dirty="0" smtClean="0">
                <a:latin typeface="Calibri Light" panose="020F0302020204030204" pitchFamily="34" charset="0"/>
              </a:rPr>
              <a:t>, 8 à 12 </a:t>
            </a:r>
            <a:r>
              <a:rPr lang="nl-BE" dirty="0" err="1" smtClean="0">
                <a:latin typeface="Calibri Light" panose="020F0302020204030204" pitchFamily="34" charset="0"/>
              </a:rPr>
              <a:t>mois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après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l’accouchement</a:t>
            </a:r>
            <a:r>
              <a:rPr lang="nl-BE" dirty="0" smtClean="0">
                <a:latin typeface="Calibri Light" panose="020F0302020204030204" pitchFamily="34" charset="0"/>
              </a:rPr>
              <a:t>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smtClean="0">
                <a:latin typeface="Calibri Light" panose="020F0302020204030204" pitchFamily="34" charset="0"/>
              </a:rPr>
              <a:t>En moyenne, plus de 10 </a:t>
            </a:r>
            <a:r>
              <a:rPr lang="nl-BE" dirty="0" err="1" smtClean="0">
                <a:latin typeface="Calibri Light" panose="020F0302020204030204" pitchFamily="34" charset="0"/>
              </a:rPr>
              <a:t>heures</a:t>
            </a:r>
            <a:r>
              <a:rPr lang="nl-BE" dirty="0" smtClean="0">
                <a:latin typeface="Calibri Light" panose="020F0302020204030204" pitchFamily="34" charset="0"/>
              </a:rPr>
              <a:t> de </a:t>
            </a:r>
            <a:r>
              <a:rPr lang="nl-BE" dirty="0" err="1" smtClean="0">
                <a:latin typeface="Calibri Light" panose="020F0302020204030204" pitchFamily="34" charset="0"/>
              </a:rPr>
              <a:t>moins</a:t>
            </a:r>
            <a:r>
              <a:rPr lang="nl-BE" dirty="0" smtClean="0">
                <a:latin typeface="Calibri Light" panose="020F0302020204030204" pitchFamily="34" charset="0"/>
              </a:rPr>
              <a:t> par </a:t>
            </a:r>
            <a:r>
              <a:rPr lang="nl-BE" dirty="0" err="1" smtClean="0">
                <a:latin typeface="Calibri Light" panose="020F0302020204030204" pitchFamily="34" charset="0"/>
              </a:rPr>
              <a:t>semaine</a:t>
            </a:r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smtClean="0">
                <a:latin typeface="Calibri Light" panose="020F0302020204030204" pitchFamily="34" charset="0"/>
              </a:rPr>
              <a:t>En </a:t>
            </a:r>
            <a:r>
              <a:rPr lang="nl-BE" dirty="0" err="1" smtClean="0">
                <a:latin typeface="Calibri Light" panose="020F0302020204030204" pitchFamily="34" charset="0"/>
              </a:rPr>
              <a:t>réalité</a:t>
            </a:r>
            <a:r>
              <a:rPr lang="nl-BE" dirty="0" smtClean="0">
                <a:latin typeface="Calibri Light" panose="020F0302020204030204" pitchFamily="34" charset="0"/>
              </a:rPr>
              <a:t> = congé pour </a:t>
            </a:r>
            <a:r>
              <a:rPr lang="nl-BE" dirty="0" err="1" smtClean="0">
                <a:latin typeface="Calibri Light" panose="020F0302020204030204" pitchFamily="34" charset="0"/>
              </a:rPr>
              <a:t>soins</a:t>
            </a:r>
            <a:r>
              <a:rPr lang="nl-BE" dirty="0" smtClean="0">
                <a:latin typeface="Calibri Light" panose="020F0302020204030204" pitchFamily="34" charset="0"/>
              </a:rPr>
              <a:t> non </a:t>
            </a:r>
            <a:r>
              <a:rPr lang="nl-BE" dirty="0" err="1" smtClean="0">
                <a:latin typeface="Calibri Light" panose="020F0302020204030204" pitchFamily="34" charset="0"/>
              </a:rPr>
              <a:t>rémunéré</a:t>
            </a:r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err="1" smtClean="0">
                <a:latin typeface="Calibri Light" panose="020F0302020204030204" pitchFamily="34" charset="0"/>
              </a:rPr>
              <a:t>Titres</a:t>
            </a:r>
            <a:r>
              <a:rPr lang="nl-BE" dirty="0" smtClean="0">
                <a:latin typeface="Calibri Light" panose="020F0302020204030204" pitchFamily="34" charset="0"/>
              </a:rPr>
              <a:t>-services </a:t>
            </a:r>
            <a:r>
              <a:rPr lang="nl-BE" dirty="0" err="1" smtClean="0">
                <a:latin typeface="Calibri Light" panose="020F0302020204030204" pitchFamily="34" charset="0"/>
              </a:rPr>
              <a:t>gratuits</a:t>
            </a:r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smtClean="0">
                <a:latin typeface="Calibri Light" panose="020F0302020204030204" pitchFamily="34" charset="0"/>
              </a:rPr>
              <a:t>Soutien ménage/</a:t>
            </a:r>
            <a:r>
              <a:rPr lang="nl-BE" dirty="0" err="1" smtClean="0">
                <a:latin typeface="Calibri Light" panose="020F0302020204030204" pitchFamily="34" charset="0"/>
              </a:rPr>
              <a:t>soins</a:t>
            </a:r>
            <a:r>
              <a:rPr lang="nl-BE" dirty="0" smtClean="0">
                <a:latin typeface="Calibri Light" panose="020F0302020204030204" pitchFamily="34" charset="0"/>
              </a:rPr>
              <a:t>/affaire 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err="1" smtClean="0">
                <a:latin typeface="Calibri Light" panose="020F0302020204030204" pitchFamily="34" charset="0"/>
              </a:rPr>
              <a:t>Réactions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très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négatives</a:t>
            </a:r>
            <a:r>
              <a:rPr lang="nl-BE" dirty="0" smtClean="0">
                <a:latin typeface="Calibri Light" panose="020F0302020204030204" pitchFamily="34" charset="0"/>
              </a:rPr>
              <a:t> : </a:t>
            </a:r>
            <a:r>
              <a:rPr lang="nl-BE" dirty="0" err="1" smtClean="0">
                <a:latin typeface="Calibri Light" panose="020F0302020204030204" pitchFamily="34" charset="0"/>
              </a:rPr>
              <a:t>il</a:t>
            </a:r>
            <a:r>
              <a:rPr lang="nl-BE" dirty="0" smtClean="0">
                <a:latin typeface="Calibri Light" panose="020F0302020204030204" pitchFamily="34" charset="0"/>
              </a:rPr>
              <a:t> y en a mais </a:t>
            </a:r>
            <a:r>
              <a:rPr lang="nl-BE" dirty="0" err="1" smtClean="0">
                <a:latin typeface="Calibri Light" panose="020F0302020204030204" pitchFamily="34" charset="0"/>
              </a:rPr>
              <a:t>elles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sont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plutôt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exceptionnelles</a:t>
            </a:r>
            <a:r>
              <a:rPr lang="nl-BE" dirty="0" smtClean="0">
                <a:latin typeface="Calibri Light" panose="020F0302020204030204" pitchFamily="34" charset="0"/>
              </a:rPr>
              <a:t>.</a:t>
            </a:r>
            <a:endParaRPr lang="nl-BE" dirty="0">
              <a:latin typeface="Calibri Light" panose="020F0302020204030204" pitchFamily="34" charset="0"/>
            </a:endParaRPr>
          </a:p>
          <a:p>
            <a:pPr algn="l"/>
            <a:endParaRPr lang="nl-BE" dirty="0" smtClean="0">
              <a:latin typeface="Calibri Light" panose="020F0302020204030204" pitchFamily="34" charset="0"/>
            </a:endParaRPr>
          </a:p>
          <a:p>
            <a:pPr algn="l"/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52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nl-BE" dirty="0" err="1" smtClean="0">
                <a:latin typeface="Calibri Light" panose="020F0302020204030204" pitchFamily="34" charset="0"/>
              </a:rPr>
              <a:t>Indépendantes</a:t>
            </a:r>
            <a:endParaRPr lang="nl-BE" dirty="0">
              <a:latin typeface="Calibri Light" panose="020F030202020403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1628801"/>
            <a:ext cx="8064896" cy="4752528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smtClean="0">
                <a:latin typeface="Calibri Light" panose="020F0302020204030204" pitchFamily="34" charset="0"/>
              </a:rPr>
              <a:t>Impact important </a:t>
            </a:r>
            <a:r>
              <a:rPr lang="nl-BE" dirty="0" err="1" smtClean="0">
                <a:latin typeface="Calibri Light" panose="020F0302020204030204" pitchFamily="34" charset="0"/>
              </a:rPr>
              <a:t>sur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bien-être</a:t>
            </a:r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smtClean="0">
                <a:latin typeface="Calibri Light" panose="020F0302020204030204" pitchFamily="34" charset="0"/>
              </a:rPr>
              <a:t>Fort sentiment </a:t>
            </a:r>
            <a:r>
              <a:rPr lang="nl-BE" dirty="0" err="1" smtClean="0">
                <a:latin typeface="Calibri Light" panose="020F0302020204030204" pitchFamily="34" charset="0"/>
              </a:rPr>
              <a:t>d’injustice</a:t>
            </a:r>
            <a:endParaRPr lang="nl-BE" dirty="0" smtClean="0">
              <a:latin typeface="Calibri Light" panose="020F0302020204030204" pitchFamily="34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l-BE" dirty="0" err="1" smtClean="0">
                <a:latin typeface="Calibri Light" panose="020F0302020204030204" pitchFamily="34" charset="0"/>
              </a:rPr>
              <a:t>Risques</a:t>
            </a:r>
            <a:r>
              <a:rPr lang="nl-BE" dirty="0" smtClean="0">
                <a:latin typeface="Calibri Light" panose="020F0302020204030204" pitchFamily="34" charset="0"/>
              </a:rPr>
              <a:t> pour la santé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l-BE" dirty="0" smtClean="0">
                <a:latin typeface="Calibri Light" panose="020F0302020204030204" pitchFamily="34" charset="0"/>
              </a:rPr>
              <a:t>Congé de </a:t>
            </a:r>
            <a:r>
              <a:rPr lang="nl-BE" dirty="0" err="1" smtClean="0">
                <a:latin typeface="Calibri Light" panose="020F0302020204030204" pitchFamily="34" charset="0"/>
              </a:rPr>
              <a:t>maternité</a:t>
            </a:r>
            <a:endParaRPr lang="nl-BE" dirty="0" smtClean="0">
              <a:latin typeface="Calibri Light" panose="020F0302020204030204" pitchFamily="34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l-BE" dirty="0" smtClean="0">
                <a:latin typeface="Calibri Light" panose="020F0302020204030204" pitchFamily="34" charset="0"/>
              </a:rPr>
              <a:t>Régimes de congé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smtClean="0">
                <a:latin typeface="Calibri Light" panose="020F0302020204030204" pitchFamily="34" charset="0"/>
              </a:rPr>
              <a:t>Impact de la </a:t>
            </a:r>
            <a:r>
              <a:rPr lang="nl-BE" dirty="0" err="1" smtClean="0">
                <a:latin typeface="Calibri Light" panose="020F0302020204030204" pitchFamily="34" charset="0"/>
              </a:rPr>
              <a:t>grossesse</a:t>
            </a:r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smtClean="0">
                <a:latin typeface="Calibri Light" panose="020F0302020204030204" pitchFamily="34" charset="0"/>
              </a:rPr>
              <a:t>Facteurs de </a:t>
            </a:r>
            <a:r>
              <a:rPr lang="nl-BE" dirty="0" err="1" smtClean="0">
                <a:latin typeface="Calibri Light" panose="020F0302020204030204" pitchFamily="34" charset="0"/>
              </a:rPr>
              <a:t>protection</a:t>
            </a:r>
            <a:r>
              <a:rPr lang="nl-BE" dirty="0" smtClean="0">
                <a:latin typeface="Calibri Light" panose="020F0302020204030204" pitchFamily="34" charset="0"/>
              </a:rPr>
              <a:t> : </a:t>
            </a:r>
            <a:r>
              <a:rPr lang="nl-BE" dirty="0" err="1" smtClean="0">
                <a:latin typeface="Calibri Light" panose="020F0302020204030204" pitchFamily="34" charset="0"/>
              </a:rPr>
              <a:t>partenariat</a:t>
            </a:r>
            <a:r>
              <a:rPr lang="nl-BE" dirty="0" smtClean="0">
                <a:latin typeface="Calibri Light" panose="020F0302020204030204" pitchFamily="34" charset="0"/>
              </a:rPr>
              <a:t>, </a:t>
            </a:r>
            <a:r>
              <a:rPr lang="nl-BE" dirty="0" err="1" smtClean="0">
                <a:latin typeface="Calibri Light" panose="020F0302020204030204" pitchFamily="34" charset="0"/>
              </a:rPr>
              <a:t>suffisamment</a:t>
            </a:r>
            <a:r>
              <a:rPr lang="nl-BE" dirty="0" smtClean="0">
                <a:latin typeface="Calibri Light" panose="020F0302020204030204" pitchFamily="34" charset="0"/>
              </a:rPr>
              <a:t> de </a:t>
            </a:r>
            <a:r>
              <a:rPr lang="nl-BE" dirty="0" err="1" smtClean="0">
                <a:latin typeface="Calibri Light" panose="020F0302020204030204" pitchFamily="34" charset="0"/>
              </a:rPr>
              <a:t>personnel</a:t>
            </a:r>
            <a:r>
              <a:rPr lang="nl-BE" dirty="0" smtClean="0">
                <a:latin typeface="Calibri Light" panose="020F0302020204030204" pitchFamily="34" charset="0"/>
              </a:rPr>
              <a:t>, réserves</a:t>
            </a:r>
          </a:p>
          <a:p>
            <a:pPr algn="l"/>
            <a:endParaRPr lang="nl-BE" dirty="0" smtClean="0">
              <a:latin typeface="Calibri Light" panose="020F0302020204030204" pitchFamily="34" charset="0"/>
            </a:endParaRPr>
          </a:p>
          <a:p>
            <a:pPr algn="l"/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46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9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nl-BE" dirty="0" err="1" smtClean="0">
                <a:latin typeface="Calibri Light" panose="020F0302020204030204" pitchFamily="34" charset="0"/>
              </a:rPr>
              <a:t>Contenu</a:t>
            </a:r>
            <a:endParaRPr lang="nl-BE" dirty="0">
              <a:latin typeface="Calibri Light" panose="020F030202020403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1628801"/>
            <a:ext cx="8064896" cy="4752528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nl-BE" dirty="0" err="1" smtClean="0">
                <a:latin typeface="Calibri Light" panose="020F0302020204030204" pitchFamily="34" charset="0"/>
              </a:rPr>
              <a:t>Objectif</a:t>
            </a:r>
            <a:r>
              <a:rPr lang="nl-BE" dirty="0" smtClean="0">
                <a:latin typeface="Calibri Light" panose="020F0302020204030204" pitchFamily="34" charset="0"/>
              </a:rPr>
              <a:t> de </a:t>
            </a:r>
            <a:r>
              <a:rPr lang="nl-BE" dirty="0" err="1" smtClean="0">
                <a:latin typeface="Calibri Light" panose="020F0302020204030204" pitchFamily="34" charset="0"/>
              </a:rPr>
              <a:t>l’étude</a:t>
            </a:r>
            <a:r>
              <a:rPr lang="nl-BE" dirty="0" smtClean="0">
                <a:latin typeface="Calibri Light" panose="020F0302020204030204" pitchFamily="34" charset="0"/>
              </a:rPr>
              <a:t> et méthode</a:t>
            </a:r>
          </a:p>
          <a:p>
            <a:pPr marL="514350" indent="-514350" algn="l">
              <a:buFont typeface="+mj-lt"/>
              <a:buAutoNum type="arabicPeriod"/>
            </a:pPr>
            <a:r>
              <a:rPr lang="nl-BE" dirty="0" smtClean="0">
                <a:latin typeface="Calibri Light" panose="020F0302020204030204" pitchFamily="34" charset="0"/>
              </a:rPr>
              <a:t>Les </a:t>
            </a:r>
            <a:r>
              <a:rPr lang="nl-BE" dirty="0" err="1" smtClean="0">
                <a:latin typeface="Calibri Light" panose="020F0302020204030204" pitchFamily="34" charset="0"/>
              </a:rPr>
              <a:t>différentes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formes</a:t>
            </a:r>
            <a:r>
              <a:rPr lang="nl-BE" dirty="0" smtClean="0">
                <a:latin typeface="Calibri Light" panose="020F0302020204030204" pitchFamily="34" charset="0"/>
              </a:rPr>
              <a:t> de </a:t>
            </a:r>
            <a:r>
              <a:rPr lang="nl-BE" dirty="0" err="1" smtClean="0">
                <a:latin typeface="Calibri Light" panose="020F0302020204030204" pitchFamily="34" charset="0"/>
              </a:rPr>
              <a:t>discrimination</a:t>
            </a:r>
            <a:endParaRPr lang="nl-BE" dirty="0" smtClean="0">
              <a:latin typeface="Calibri Light" panose="020F0302020204030204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nl-BE" dirty="0" err="1" smtClean="0">
                <a:latin typeface="Calibri Light" panose="020F0302020204030204" pitchFamily="34" charset="0"/>
              </a:rPr>
              <a:t>Chiffres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subjectifs</a:t>
            </a:r>
            <a:endParaRPr lang="nl-BE" dirty="0" smtClean="0">
              <a:latin typeface="Calibri Light" panose="020F0302020204030204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nl-BE" dirty="0" err="1" smtClean="0">
                <a:latin typeface="Calibri Light" panose="020F0302020204030204" pitchFamily="34" charset="0"/>
              </a:rPr>
              <a:t>Connaissance</a:t>
            </a:r>
            <a:r>
              <a:rPr lang="nl-BE" dirty="0" smtClean="0">
                <a:latin typeface="Calibri Light" panose="020F0302020204030204" pitchFamily="34" charset="0"/>
              </a:rPr>
              <a:t> des </a:t>
            </a:r>
            <a:r>
              <a:rPr lang="nl-BE" dirty="0" err="1" smtClean="0">
                <a:latin typeface="Calibri Light" panose="020F0302020204030204" pitchFamily="34" charset="0"/>
              </a:rPr>
              <a:t>droits</a:t>
            </a:r>
            <a:endParaRPr lang="nl-BE" dirty="0" smtClean="0">
              <a:latin typeface="Calibri Light" panose="020F0302020204030204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nl-BE" dirty="0" smtClean="0">
                <a:latin typeface="Calibri Light" panose="020F0302020204030204" pitchFamily="34" charset="0"/>
              </a:rPr>
              <a:t>Facteurs de </a:t>
            </a:r>
            <a:r>
              <a:rPr lang="nl-BE" dirty="0" err="1" smtClean="0">
                <a:latin typeface="Calibri Light" panose="020F0302020204030204" pitchFamily="34" charset="0"/>
              </a:rPr>
              <a:t>risque</a:t>
            </a:r>
            <a:r>
              <a:rPr lang="nl-BE" dirty="0" smtClean="0">
                <a:latin typeface="Calibri Light" panose="020F0302020204030204" pitchFamily="34" charset="0"/>
              </a:rPr>
              <a:t> et de </a:t>
            </a:r>
            <a:r>
              <a:rPr lang="nl-BE" dirty="0" err="1" smtClean="0">
                <a:latin typeface="Calibri Light" panose="020F0302020204030204" pitchFamily="34" charset="0"/>
              </a:rPr>
              <a:t>protection</a:t>
            </a:r>
            <a:endParaRPr lang="nl-BE" dirty="0">
              <a:latin typeface="Calibri Light" panose="020F0302020204030204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nl-BE" dirty="0" err="1" smtClean="0">
                <a:latin typeface="Calibri Light" panose="020F0302020204030204" pitchFamily="34" charset="0"/>
              </a:rPr>
              <a:t>Poser</a:t>
            </a:r>
            <a:r>
              <a:rPr lang="nl-BE" dirty="0" smtClean="0">
                <a:latin typeface="Calibri Light" panose="020F0302020204030204" pitchFamily="34" charset="0"/>
              </a:rPr>
              <a:t> sa </a:t>
            </a:r>
            <a:r>
              <a:rPr lang="nl-BE" dirty="0" err="1" smtClean="0">
                <a:latin typeface="Calibri Light" panose="020F0302020204030204" pitchFamily="34" charset="0"/>
              </a:rPr>
              <a:t>candidature</a:t>
            </a:r>
            <a:endParaRPr lang="nl-BE" dirty="0" smtClean="0">
              <a:latin typeface="Calibri Light" panose="020F0302020204030204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nl-BE" dirty="0" err="1" smtClean="0">
                <a:latin typeface="Calibri Light" panose="020F0302020204030204" pitchFamily="34" charset="0"/>
              </a:rPr>
              <a:t>Femmes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indépendantes</a:t>
            </a:r>
            <a:endParaRPr lang="nl-BE" dirty="0" smtClean="0">
              <a:latin typeface="Calibri Light" panose="020F0302020204030204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nl-BE" dirty="0" err="1" smtClean="0">
                <a:latin typeface="Calibri Light" panose="020F0302020204030204" pitchFamily="34" charset="0"/>
              </a:rPr>
              <a:t>Recommandations</a:t>
            </a:r>
            <a:endParaRPr lang="nl-BE" dirty="0">
              <a:latin typeface="Calibri Light" panose="020F0302020204030204" pitchFamily="34" charset="0"/>
            </a:endParaRPr>
          </a:p>
          <a:p>
            <a:pPr algn="l"/>
            <a:endParaRPr lang="nl-BE" dirty="0" smtClean="0">
              <a:latin typeface="Calibri Light" panose="020F0302020204030204" pitchFamily="34" charset="0"/>
            </a:endParaRPr>
          </a:p>
          <a:p>
            <a:pPr algn="l"/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5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nl-BE" dirty="0" err="1" smtClean="0">
                <a:latin typeface="Calibri Light" panose="020F0302020204030204" pitchFamily="34" charset="0"/>
              </a:rPr>
              <a:t>Recommandations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politiques</a:t>
            </a:r>
            <a:endParaRPr lang="nl-BE" dirty="0">
              <a:latin typeface="Calibri Light" panose="020F030202020403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1628801"/>
            <a:ext cx="8064896" cy="4752528"/>
          </a:xfrm>
        </p:spPr>
        <p:txBody>
          <a:bodyPr>
            <a:normAutofit fontScale="92500" lnSpcReduction="20000"/>
          </a:bodyPr>
          <a:lstStyle/>
          <a:p>
            <a:pPr marL="742950" indent="-742950" algn="l">
              <a:buFont typeface="+mj-lt"/>
              <a:buAutoNum type="arabicPeriod"/>
            </a:pPr>
            <a:r>
              <a:rPr lang="fr-BE" dirty="0" smtClean="0">
                <a:latin typeface="Calibri Light" panose="020F0302020204030204" pitchFamily="34" charset="0"/>
              </a:rPr>
              <a:t>Faire </a:t>
            </a:r>
            <a:r>
              <a:rPr lang="fr-BE" dirty="0">
                <a:latin typeface="Calibri Light" panose="020F0302020204030204" pitchFamily="34" charset="0"/>
              </a:rPr>
              <a:t>davantage connaître et respecter la législation visant à protéger les femmes </a:t>
            </a:r>
            <a:r>
              <a:rPr lang="fr-BE" dirty="0" smtClean="0">
                <a:latin typeface="Calibri Light" panose="020F0302020204030204" pitchFamily="34" charset="0"/>
              </a:rPr>
              <a:t>enceintes</a:t>
            </a:r>
            <a:endParaRPr lang="nl-BE" dirty="0" smtClean="0">
              <a:latin typeface="Calibri Light" panose="020F0302020204030204" pitchFamily="34" charset="0"/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fr-BE" dirty="0" smtClean="0">
                <a:latin typeface="Calibri Light" panose="020F0302020204030204" pitchFamily="34" charset="0"/>
              </a:rPr>
              <a:t>Faire </a:t>
            </a:r>
            <a:r>
              <a:rPr lang="fr-BE" dirty="0">
                <a:latin typeface="Calibri Light" panose="020F0302020204030204" pitchFamily="34" charset="0"/>
              </a:rPr>
              <a:t>en sorte que chaque poste soit combinable avec un </a:t>
            </a:r>
            <a:r>
              <a:rPr lang="fr-BE" dirty="0" smtClean="0">
                <a:latin typeface="Calibri Light" panose="020F0302020204030204" pitchFamily="34" charset="0"/>
              </a:rPr>
              <a:t>bébé</a:t>
            </a:r>
            <a:endParaRPr lang="nl-BE" dirty="0" smtClean="0">
              <a:latin typeface="Calibri Light" panose="020F0302020204030204" pitchFamily="34" charset="0"/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fr-BE" dirty="0" smtClean="0">
                <a:latin typeface="Calibri Light" panose="020F0302020204030204" pitchFamily="34" charset="0"/>
              </a:rPr>
              <a:t>Prévoir un remplacement </a:t>
            </a:r>
            <a:r>
              <a:rPr lang="fr-BE" dirty="0">
                <a:latin typeface="Calibri Light" panose="020F0302020204030204" pitchFamily="34" charset="0"/>
              </a:rPr>
              <a:t>pour les membres du personnel </a:t>
            </a:r>
            <a:r>
              <a:rPr lang="fr-BE" dirty="0" smtClean="0">
                <a:latin typeface="Calibri Light" panose="020F0302020204030204" pitchFamily="34" charset="0"/>
              </a:rPr>
              <a:t>absents</a:t>
            </a:r>
            <a:endParaRPr lang="nl-BE" dirty="0" smtClean="0">
              <a:latin typeface="Calibri Light" panose="020F0302020204030204" pitchFamily="34" charset="0"/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fr-BE" dirty="0" smtClean="0">
                <a:latin typeface="Calibri Light" panose="020F0302020204030204" pitchFamily="34" charset="0"/>
              </a:rPr>
              <a:t>Élargir </a:t>
            </a:r>
            <a:r>
              <a:rPr lang="fr-BE" dirty="0">
                <a:latin typeface="Calibri Light" panose="020F0302020204030204" pitchFamily="34" charset="0"/>
              </a:rPr>
              <a:t>la protection et les droits des </a:t>
            </a:r>
            <a:r>
              <a:rPr lang="fr-BE" dirty="0" smtClean="0">
                <a:latin typeface="Calibri Light" panose="020F0302020204030204" pitchFamily="34" charset="0"/>
              </a:rPr>
              <a:t>indépendantes</a:t>
            </a:r>
            <a:endParaRPr lang="nl-BE" dirty="0" smtClean="0">
              <a:latin typeface="Calibri Light" panose="020F0302020204030204" pitchFamily="34" charset="0"/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fr-BE" dirty="0" smtClean="0">
                <a:latin typeface="Calibri Light" panose="020F0302020204030204" pitchFamily="34" charset="0"/>
              </a:rPr>
              <a:t>Mener </a:t>
            </a:r>
            <a:r>
              <a:rPr lang="fr-BE" dirty="0">
                <a:latin typeface="Calibri Light" panose="020F0302020204030204" pitchFamily="34" charset="0"/>
              </a:rPr>
              <a:t>une politique ciblée en faveur des femmes peu </a:t>
            </a:r>
            <a:r>
              <a:rPr lang="fr-BE" dirty="0" smtClean="0">
                <a:latin typeface="Calibri Light" panose="020F0302020204030204" pitchFamily="34" charset="0"/>
              </a:rPr>
              <a:t>diplômées</a:t>
            </a:r>
            <a:endParaRPr lang="nl-BE" dirty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>
              <a:latin typeface="Calibri Light" panose="020F0302020204030204" pitchFamily="34" charset="0"/>
            </a:endParaRPr>
          </a:p>
          <a:p>
            <a:pPr algn="l"/>
            <a:endParaRPr lang="nl-BE" dirty="0" smtClean="0">
              <a:latin typeface="Calibri Light" panose="020F0302020204030204" pitchFamily="34" charset="0"/>
            </a:endParaRPr>
          </a:p>
          <a:p>
            <a:pPr algn="l"/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1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nl-BE" dirty="0" err="1" smtClean="0">
                <a:latin typeface="Calibri Light" panose="020F0302020204030204" pitchFamily="34" charset="0"/>
              </a:rPr>
              <a:t>Recommandations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politiques</a:t>
            </a:r>
            <a:endParaRPr lang="nl-BE" dirty="0">
              <a:latin typeface="Calibri Light" panose="020F030202020403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1628801"/>
            <a:ext cx="8064896" cy="4752528"/>
          </a:xfrm>
        </p:spPr>
        <p:txBody>
          <a:bodyPr>
            <a:normAutofit/>
          </a:bodyPr>
          <a:lstStyle/>
          <a:p>
            <a:pPr marL="742950" indent="-742950" algn="l">
              <a:buFont typeface="+mj-lt"/>
              <a:buAutoNum type="arabicPeriod" startAt="6"/>
            </a:pPr>
            <a:r>
              <a:rPr lang="fr-BE" dirty="0">
                <a:latin typeface="Calibri Light" panose="020F0302020204030204" pitchFamily="34" charset="0"/>
              </a:rPr>
              <a:t>Rendre les analyses de risques plus transparentes et plus faciles </a:t>
            </a:r>
            <a:r>
              <a:rPr lang="fr-BE" dirty="0" smtClean="0">
                <a:latin typeface="Calibri Light" panose="020F0302020204030204" pitchFamily="34" charset="0"/>
              </a:rPr>
              <a:t>d’utilisation</a:t>
            </a:r>
            <a:endParaRPr lang="nl-BE" dirty="0" smtClean="0">
              <a:latin typeface="Calibri Light" panose="020F0302020204030204" pitchFamily="34" charset="0"/>
            </a:endParaRPr>
          </a:p>
          <a:p>
            <a:pPr marL="742950" indent="-742950" algn="l">
              <a:buFont typeface="+mj-lt"/>
              <a:buAutoNum type="arabicPeriod" startAt="6"/>
            </a:pPr>
            <a:r>
              <a:rPr lang="fr-BE" dirty="0">
                <a:latin typeface="Calibri Light" panose="020F0302020204030204" pitchFamily="34" charset="0"/>
              </a:rPr>
              <a:t>Faire de la sensibilisation à propos des pauses et du congé </a:t>
            </a:r>
            <a:r>
              <a:rPr lang="fr-BE" dirty="0" smtClean="0">
                <a:latin typeface="Calibri Light" panose="020F0302020204030204" pitchFamily="34" charset="0"/>
              </a:rPr>
              <a:t>d’allaitement</a:t>
            </a:r>
            <a:endParaRPr lang="nl-BE" dirty="0">
              <a:latin typeface="Calibri Light" panose="020F0302020204030204" pitchFamily="34" charset="0"/>
            </a:endParaRPr>
          </a:p>
          <a:p>
            <a:pPr marL="742950" indent="-742950" algn="l">
              <a:buFont typeface="+mj-lt"/>
              <a:buAutoNum type="arabicPeriod" startAt="6"/>
            </a:pPr>
            <a:r>
              <a:rPr lang="fr-BE" dirty="0">
                <a:latin typeface="Calibri Light" panose="020F0302020204030204" pitchFamily="34" charset="0"/>
              </a:rPr>
              <a:t>Mettre en place un monitoring de la discrimination liée à la </a:t>
            </a:r>
            <a:r>
              <a:rPr lang="fr-BE" dirty="0" smtClean="0">
                <a:latin typeface="Calibri Light" panose="020F0302020204030204" pitchFamily="34" charset="0"/>
              </a:rPr>
              <a:t>grossesse</a:t>
            </a:r>
            <a:endParaRPr lang="nl-BE" dirty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>
              <a:latin typeface="Calibri Light" panose="020F0302020204030204" pitchFamily="34" charset="0"/>
            </a:endParaRPr>
          </a:p>
          <a:p>
            <a:pPr algn="l"/>
            <a:endParaRPr lang="nl-BE" dirty="0" smtClean="0">
              <a:latin typeface="Calibri Light" panose="020F0302020204030204" pitchFamily="34" charset="0"/>
            </a:endParaRPr>
          </a:p>
          <a:p>
            <a:pPr algn="l"/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63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2130425"/>
            <a:ext cx="8242612" cy="1470025"/>
          </a:xfrm>
        </p:spPr>
        <p:txBody>
          <a:bodyPr>
            <a:noAutofit/>
          </a:bodyPr>
          <a:lstStyle/>
          <a:p>
            <a:r>
              <a:rPr lang="en-GB" sz="6000" dirty="0" err="1" smtClean="0">
                <a:latin typeface="Calibri Light" panose="020F0302020204030204" pitchFamily="34" charset="0"/>
              </a:rPr>
              <a:t>Merci</a:t>
            </a:r>
            <a:r>
              <a:rPr lang="en-GB" sz="6000" dirty="0" smtClean="0">
                <a:latin typeface="Calibri Light" panose="020F0302020204030204" pitchFamily="34" charset="0"/>
              </a:rPr>
              <a:t> de </a:t>
            </a:r>
            <a:r>
              <a:rPr lang="en-GB" sz="6000" dirty="0" err="1" smtClean="0">
                <a:latin typeface="Calibri Light" panose="020F0302020204030204" pitchFamily="34" charset="0"/>
              </a:rPr>
              <a:t>votre</a:t>
            </a:r>
            <a:r>
              <a:rPr lang="en-GB" sz="6000" dirty="0" smtClean="0">
                <a:latin typeface="Calibri Light" panose="020F0302020204030204" pitchFamily="34" charset="0"/>
              </a:rPr>
              <a:t> attention !</a:t>
            </a:r>
            <a:endParaRPr lang="nl-BE" sz="6000" dirty="0">
              <a:latin typeface="Calibri Light" panose="020F030202020403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nl-BE" dirty="0" smtClean="0"/>
              <a:t> </a:t>
            </a:r>
            <a:r>
              <a:rPr lang="en-GB" sz="3300" dirty="0">
                <a:latin typeface="Calibri Light" panose="020F0302020204030204" pitchFamily="34" charset="0"/>
              </a:rPr>
              <a:t>Hildegard Van Hove</a:t>
            </a:r>
          </a:p>
          <a:p>
            <a:pPr>
              <a:defRPr/>
            </a:pPr>
            <a:r>
              <a:rPr lang="en-GB" sz="3300" dirty="0" smtClean="0">
                <a:latin typeface="Calibri Light" panose="020F0302020204030204" pitchFamily="34" charset="0"/>
              </a:rPr>
              <a:t>hildegard.vanhove@igvm.belgie.be</a:t>
            </a:r>
          </a:p>
          <a:p>
            <a:pPr>
              <a:defRPr/>
            </a:pPr>
            <a:r>
              <a:rPr lang="en-GB" sz="3300" dirty="0" smtClean="0">
                <a:latin typeface="Calibri Light" panose="020F0302020204030204" pitchFamily="34" charset="0"/>
              </a:rPr>
              <a:t>igvm-iefh.belgium.be </a:t>
            </a:r>
            <a:endParaRPr lang="en-GB" sz="3300" dirty="0">
              <a:latin typeface="Calibri Light" panose="020F0302020204030204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30689"/>
            <a:ext cx="825788" cy="78056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067" y="5806804"/>
            <a:ext cx="2419090" cy="628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45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nl-BE" dirty="0" err="1" smtClean="0">
                <a:latin typeface="Calibri Light" panose="020F0302020204030204" pitchFamily="34" charset="0"/>
              </a:rPr>
              <a:t>Objectif</a:t>
            </a:r>
            <a:r>
              <a:rPr lang="nl-BE" dirty="0" smtClean="0">
                <a:latin typeface="Calibri Light" panose="020F0302020204030204" pitchFamily="34" charset="0"/>
              </a:rPr>
              <a:t> de </a:t>
            </a:r>
            <a:r>
              <a:rPr lang="nl-BE" dirty="0" err="1" smtClean="0">
                <a:latin typeface="Calibri Light" panose="020F0302020204030204" pitchFamily="34" charset="0"/>
              </a:rPr>
              <a:t>l’étude</a:t>
            </a:r>
            <a:endParaRPr lang="nl-BE" dirty="0">
              <a:latin typeface="Calibri Light" panose="020F030202020403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1628801"/>
            <a:ext cx="8064896" cy="4752528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err="1" smtClean="0">
                <a:latin typeface="Calibri Light" panose="020F0302020204030204" pitchFamily="34" charset="0"/>
              </a:rPr>
              <a:t>Plaintes</a:t>
            </a:r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err="1" smtClean="0">
                <a:latin typeface="Calibri Light" panose="020F0302020204030204" pitchFamily="34" charset="0"/>
              </a:rPr>
              <a:t>Discrimination</a:t>
            </a:r>
            <a:r>
              <a:rPr lang="nl-BE" dirty="0" smtClean="0">
                <a:latin typeface="Calibri Light" panose="020F0302020204030204" pitchFamily="34" charset="0"/>
              </a:rPr>
              <a:t> = </a:t>
            </a:r>
            <a:r>
              <a:rPr lang="nl-BE" dirty="0" err="1" smtClean="0">
                <a:latin typeface="Calibri Light" panose="020F0302020204030204" pitchFamily="34" charset="0"/>
              </a:rPr>
              <a:t>contre-intuitive</a:t>
            </a:r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err="1" smtClean="0">
                <a:latin typeface="Calibri Light" panose="020F0302020204030204" pitchFamily="34" charset="0"/>
              </a:rPr>
              <a:t>Nécessité</a:t>
            </a:r>
            <a:r>
              <a:rPr lang="nl-BE" dirty="0" smtClean="0">
                <a:latin typeface="Calibri Light" panose="020F0302020204030204" pitchFamily="34" charset="0"/>
              </a:rPr>
              <a:t> de </a:t>
            </a:r>
            <a:r>
              <a:rPr lang="nl-BE" dirty="0" err="1" smtClean="0">
                <a:latin typeface="Calibri Light" panose="020F0302020204030204" pitchFamily="34" charset="0"/>
              </a:rPr>
              <a:t>disposer</a:t>
            </a:r>
            <a:r>
              <a:rPr lang="nl-BE" dirty="0" smtClean="0">
                <a:latin typeface="Calibri Light" panose="020F0302020204030204" pitchFamily="34" charset="0"/>
              </a:rPr>
              <a:t> de </a:t>
            </a:r>
            <a:r>
              <a:rPr lang="nl-BE" dirty="0" err="1" smtClean="0">
                <a:latin typeface="Calibri Light" panose="020F0302020204030204" pitchFamily="34" charset="0"/>
              </a:rPr>
              <a:t>données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objectives</a:t>
            </a:r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err="1" smtClean="0">
                <a:latin typeface="Calibri Light" panose="020F0302020204030204" pitchFamily="34" charset="0"/>
              </a:rPr>
              <a:t>Mesure</a:t>
            </a:r>
            <a:r>
              <a:rPr lang="nl-BE" dirty="0" smtClean="0">
                <a:latin typeface="Calibri Light" panose="020F0302020204030204" pitchFamily="34" charset="0"/>
              </a:rPr>
              <a:t> de la </a:t>
            </a:r>
            <a:r>
              <a:rPr lang="nl-BE" dirty="0" err="1" smtClean="0">
                <a:latin typeface="Calibri Light" panose="020F0302020204030204" pitchFamily="34" charset="0"/>
              </a:rPr>
              <a:t>discrimination</a:t>
            </a:r>
            <a:endParaRPr lang="nl-BE" dirty="0" smtClean="0">
              <a:latin typeface="Calibri Light" panose="020F0302020204030204" pitchFamily="34" charset="0"/>
            </a:endParaRPr>
          </a:p>
          <a:p>
            <a:pPr algn="l"/>
            <a:endParaRPr lang="nl-BE" dirty="0" smtClean="0">
              <a:latin typeface="Calibri Light" panose="020F0302020204030204" pitchFamily="34" charset="0"/>
            </a:endParaRPr>
          </a:p>
          <a:p>
            <a:pPr algn="l"/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83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nl-BE" dirty="0" err="1" smtClean="0">
                <a:latin typeface="Calibri Light" panose="020F0302020204030204" pitchFamily="34" charset="0"/>
              </a:rPr>
              <a:t>Comment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mesurer</a:t>
            </a:r>
            <a:r>
              <a:rPr lang="nl-BE" dirty="0" smtClean="0">
                <a:latin typeface="Calibri Light" panose="020F0302020204030204" pitchFamily="34" charset="0"/>
              </a:rPr>
              <a:t> la </a:t>
            </a:r>
            <a:r>
              <a:rPr lang="nl-BE" dirty="0" err="1" smtClean="0">
                <a:latin typeface="Calibri Light" panose="020F0302020204030204" pitchFamily="34" charset="0"/>
              </a:rPr>
              <a:t>discrimination</a:t>
            </a:r>
            <a:r>
              <a:rPr lang="nl-BE" dirty="0" smtClean="0">
                <a:latin typeface="Calibri Light" panose="020F0302020204030204" pitchFamily="34" charset="0"/>
              </a:rPr>
              <a:t>?</a:t>
            </a:r>
            <a:endParaRPr lang="nl-BE" dirty="0">
              <a:latin typeface="Calibri Light" panose="020F030202020403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1628801"/>
            <a:ext cx="8064896" cy="4752528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smtClean="0">
                <a:latin typeface="Calibri Light" panose="020F0302020204030204" pitchFamily="34" charset="0"/>
              </a:rPr>
              <a:t>Pas </a:t>
            </a:r>
            <a:r>
              <a:rPr lang="nl-BE" dirty="0" err="1" smtClean="0">
                <a:latin typeface="Calibri Light" panose="020F0302020204030204" pitchFamily="34" charset="0"/>
              </a:rPr>
              <a:t>simple</a:t>
            </a:r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err="1" smtClean="0">
                <a:latin typeface="Calibri Light" panose="020F0302020204030204" pitchFamily="34" charset="0"/>
              </a:rPr>
              <a:t>Discrimination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subjective</a:t>
            </a:r>
            <a:r>
              <a:rPr lang="nl-BE" dirty="0" smtClean="0">
                <a:latin typeface="Calibri Light" panose="020F0302020204030204" pitchFamily="34" charset="0"/>
              </a:rPr>
              <a:t> 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err="1" smtClean="0">
                <a:latin typeface="Calibri Light" panose="020F0302020204030204" pitchFamily="34" charset="0"/>
              </a:rPr>
              <a:t>Opérationnalisation</a:t>
            </a:r>
            <a:r>
              <a:rPr lang="nl-BE" dirty="0" smtClean="0">
                <a:latin typeface="Calibri Light" panose="020F0302020204030204" pitchFamily="34" charset="0"/>
              </a:rPr>
              <a:t> des </a:t>
            </a:r>
            <a:r>
              <a:rPr lang="nl-BE" dirty="0" err="1" smtClean="0">
                <a:latin typeface="Calibri Light" panose="020F0302020204030204" pitchFamily="34" charset="0"/>
              </a:rPr>
              <a:t>concepts</a:t>
            </a:r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err="1" smtClean="0">
                <a:latin typeface="Calibri Light" panose="020F0302020204030204" pitchFamily="34" charset="0"/>
              </a:rPr>
              <a:t>Questions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sur</a:t>
            </a:r>
            <a:r>
              <a:rPr lang="nl-BE" dirty="0" smtClean="0">
                <a:latin typeface="Calibri Light" panose="020F0302020204030204" pitchFamily="34" charset="0"/>
              </a:rPr>
              <a:t> “</a:t>
            </a:r>
            <a:r>
              <a:rPr lang="nl-BE" dirty="0" err="1" smtClean="0">
                <a:latin typeface="Calibri Light" panose="020F0302020204030204" pitchFamily="34" charset="0"/>
              </a:rPr>
              <a:t>expériences</a:t>
            </a:r>
            <a:r>
              <a:rPr lang="nl-BE" dirty="0" smtClean="0">
                <a:latin typeface="Calibri Light" panose="020F0302020204030204" pitchFamily="34" charset="0"/>
              </a:rPr>
              <a:t>” (et pas “</a:t>
            </a:r>
            <a:r>
              <a:rPr lang="nl-BE" dirty="0" err="1" smtClean="0">
                <a:latin typeface="Calibri Light" panose="020F0302020204030204" pitchFamily="34" charset="0"/>
              </a:rPr>
              <a:t>discrimination</a:t>
            </a:r>
            <a:r>
              <a:rPr lang="nl-BE" dirty="0" smtClean="0">
                <a:latin typeface="Calibri Light" panose="020F0302020204030204" pitchFamily="34" charset="0"/>
              </a:rPr>
              <a:t>”)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err="1" smtClean="0">
                <a:latin typeface="Calibri Light" panose="020F0302020204030204" pitchFamily="34" charset="0"/>
              </a:rPr>
              <a:t>Poser</a:t>
            </a:r>
            <a:r>
              <a:rPr lang="nl-BE" dirty="0" smtClean="0">
                <a:latin typeface="Calibri Light" panose="020F0302020204030204" pitchFamily="34" charset="0"/>
              </a:rPr>
              <a:t> des </a:t>
            </a:r>
            <a:r>
              <a:rPr lang="nl-BE" dirty="0" err="1" smtClean="0">
                <a:latin typeface="Calibri Light" panose="020F0302020204030204" pitchFamily="34" charset="0"/>
              </a:rPr>
              <a:t>questions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concrètes</a:t>
            </a:r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smtClean="0">
                <a:latin typeface="Calibri Light" panose="020F0302020204030204" pitchFamily="34" charset="0"/>
              </a:rPr>
              <a:t>Questionnaire </a:t>
            </a:r>
            <a:r>
              <a:rPr lang="nl-BE" dirty="0" err="1" smtClean="0">
                <a:latin typeface="Calibri Light" panose="020F0302020204030204" pitchFamily="34" charset="0"/>
              </a:rPr>
              <a:t>détaillé</a:t>
            </a:r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err="1" smtClean="0">
                <a:latin typeface="Calibri Light" panose="020F0302020204030204" pitchFamily="34" charset="0"/>
              </a:rPr>
              <a:t>Construire</a:t>
            </a:r>
            <a:r>
              <a:rPr lang="nl-BE" dirty="0" smtClean="0">
                <a:latin typeface="Calibri Light" panose="020F0302020204030204" pitchFamily="34" charset="0"/>
              </a:rPr>
              <a:t> des indicateurs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err="1" smtClean="0">
                <a:latin typeface="Calibri Light" panose="020F0302020204030204" pitchFamily="34" charset="0"/>
              </a:rPr>
              <a:t>Échantillon</a:t>
            </a:r>
            <a:r>
              <a:rPr lang="nl-BE" dirty="0" smtClean="0">
                <a:latin typeface="Calibri Light" panose="020F0302020204030204" pitchFamily="34" charset="0"/>
              </a:rPr>
              <a:t> aléatoire via </a:t>
            </a:r>
            <a:r>
              <a:rPr lang="nl-BE" dirty="0" err="1" smtClean="0">
                <a:latin typeface="Calibri Light" panose="020F0302020204030204" pitchFamily="34" charset="0"/>
              </a:rPr>
              <a:t>Registre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national</a:t>
            </a:r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 smtClean="0">
              <a:latin typeface="Calibri Light" panose="020F0302020204030204" pitchFamily="34" charset="0"/>
            </a:endParaRPr>
          </a:p>
          <a:p>
            <a:pPr algn="l"/>
            <a:endParaRPr lang="nl-BE" dirty="0" smtClean="0">
              <a:latin typeface="Calibri Light" panose="020F0302020204030204" pitchFamily="34" charset="0"/>
            </a:endParaRPr>
          </a:p>
          <a:p>
            <a:pPr algn="l"/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70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nl-BE" dirty="0" err="1" smtClean="0">
                <a:latin typeface="Calibri Light" panose="020F0302020204030204" pitchFamily="34" charset="0"/>
              </a:rPr>
              <a:t>Qu’est-ce</a:t>
            </a:r>
            <a:r>
              <a:rPr lang="nl-BE" dirty="0" smtClean="0">
                <a:latin typeface="Calibri Light" panose="020F0302020204030204" pitchFamily="34" charset="0"/>
              </a:rPr>
              <a:t> que la </a:t>
            </a:r>
            <a:r>
              <a:rPr lang="nl-BE" dirty="0" err="1" smtClean="0">
                <a:latin typeface="Calibri Light" panose="020F0302020204030204" pitchFamily="34" charset="0"/>
              </a:rPr>
              <a:t>discrimination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br>
              <a:rPr lang="nl-BE" dirty="0" smtClean="0">
                <a:latin typeface="Calibri Light" panose="020F0302020204030204" pitchFamily="34" charset="0"/>
              </a:rPr>
            </a:br>
            <a:r>
              <a:rPr lang="nl-BE" dirty="0" err="1" smtClean="0">
                <a:latin typeface="Calibri Light" panose="020F0302020204030204" pitchFamily="34" charset="0"/>
              </a:rPr>
              <a:t>liée</a:t>
            </a:r>
            <a:r>
              <a:rPr lang="nl-BE" dirty="0" smtClean="0">
                <a:latin typeface="Calibri Light" panose="020F0302020204030204" pitchFamily="34" charset="0"/>
              </a:rPr>
              <a:t> à la </a:t>
            </a:r>
            <a:r>
              <a:rPr lang="nl-BE" dirty="0" err="1" smtClean="0">
                <a:latin typeface="Calibri Light" panose="020F0302020204030204" pitchFamily="34" charset="0"/>
              </a:rPr>
              <a:t>grossesse</a:t>
            </a:r>
            <a:r>
              <a:rPr lang="nl-BE" dirty="0" smtClean="0">
                <a:latin typeface="Calibri Light" panose="020F0302020204030204" pitchFamily="34" charset="0"/>
              </a:rPr>
              <a:t> ? </a:t>
            </a:r>
            <a:endParaRPr lang="nl-BE" dirty="0">
              <a:latin typeface="Calibri Light" panose="020F030202020403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1628801"/>
            <a:ext cx="8064896" cy="4752528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err="1" smtClean="0">
                <a:latin typeface="Calibri Light" panose="020F0302020204030204" pitchFamily="34" charset="0"/>
              </a:rPr>
              <a:t>Traiter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une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personne</a:t>
            </a:r>
            <a:r>
              <a:rPr lang="nl-BE" dirty="0" smtClean="0">
                <a:latin typeface="Calibri Light" panose="020F0302020204030204" pitchFamily="34" charset="0"/>
              </a:rPr>
              <a:t> de </a:t>
            </a:r>
            <a:r>
              <a:rPr lang="nl-BE" dirty="0" err="1" smtClean="0">
                <a:latin typeface="Calibri Light" panose="020F0302020204030204" pitchFamily="34" charset="0"/>
              </a:rPr>
              <a:t>façon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moins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favorable</a:t>
            </a:r>
            <a:r>
              <a:rPr lang="nl-BE" dirty="0" smtClean="0">
                <a:latin typeface="Calibri Light" panose="020F0302020204030204" pitchFamily="34" charset="0"/>
              </a:rPr>
              <a:t> que </a:t>
            </a:r>
            <a:r>
              <a:rPr lang="nl-BE" dirty="0" err="1" smtClean="0">
                <a:latin typeface="Calibri Light" panose="020F0302020204030204" pitchFamily="34" charset="0"/>
              </a:rPr>
              <a:t>d’autres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personnes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qui</a:t>
            </a:r>
            <a:r>
              <a:rPr lang="nl-BE" dirty="0" smtClean="0">
                <a:latin typeface="Calibri Light" panose="020F0302020204030204" pitchFamily="34" charset="0"/>
              </a:rPr>
              <a:t> ne </a:t>
            </a:r>
            <a:r>
              <a:rPr lang="nl-BE" dirty="0" err="1" smtClean="0">
                <a:latin typeface="Calibri Light" panose="020F0302020204030204" pitchFamily="34" charset="0"/>
              </a:rPr>
              <a:t>sont</a:t>
            </a:r>
            <a:r>
              <a:rPr lang="nl-BE" dirty="0" smtClean="0">
                <a:latin typeface="Calibri Light" panose="020F0302020204030204" pitchFamily="34" charset="0"/>
              </a:rPr>
              <a:t> pas </a:t>
            </a:r>
            <a:r>
              <a:rPr lang="nl-BE" dirty="0" err="1" smtClean="0">
                <a:latin typeface="Calibri Light" panose="020F0302020204030204" pitchFamily="34" charset="0"/>
              </a:rPr>
              <a:t>enceintes</a:t>
            </a:r>
            <a:r>
              <a:rPr lang="nl-BE" dirty="0" smtClean="0">
                <a:latin typeface="Calibri Light" panose="020F0302020204030204" pitchFamily="34" charset="0"/>
              </a:rPr>
              <a:t>, en raison de sa </a:t>
            </a:r>
            <a:r>
              <a:rPr lang="nl-BE" dirty="0" err="1" smtClean="0">
                <a:latin typeface="Calibri Light" panose="020F0302020204030204" pitchFamily="34" charset="0"/>
              </a:rPr>
              <a:t>grossesse</a:t>
            </a:r>
            <a:r>
              <a:rPr lang="nl-BE" dirty="0" smtClean="0">
                <a:latin typeface="Calibri Light" panose="020F0302020204030204" pitchFamily="34" charset="0"/>
              </a:rPr>
              <a:t> (</a:t>
            </a:r>
            <a:r>
              <a:rPr lang="nl-BE" dirty="0" err="1" smtClean="0">
                <a:latin typeface="Calibri Light" panose="020F0302020204030204" pitchFamily="34" charset="0"/>
              </a:rPr>
              <a:t>discrimination</a:t>
            </a:r>
            <a:r>
              <a:rPr lang="nl-BE" dirty="0" smtClean="0">
                <a:latin typeface="Calibri Light" panose="020F0302020204030204" pitchFamily="34" charset="0"/>
              </a:rPr>
              <a:t> directe)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smtClean="0">
                <a:latin typeface="Calibri Light" panose="020F0302020204030204" pitchFamily="34" charset="0"/>
              </a:rPr>
              <a:t>Ne pas </a:t>
            </a:r>
            <a:r>
              <a:rPr lang="nl-BE" dirty="0" err="1" smtClean="0">
                <a:latin typeface="Calibri Light" panose="020F0302020204030204" pitchFamily="34" charset="0"/>
              </a:rPr>
              <a:t>appliquer</a:t>
            </a:r>
            <a:r>
              <a:rPr lang="nl-BE" dirty="0" smtClean="0">
                <a:latin typeface="Calibri Light" panose="020F0302020204030204" pitchFamily="34" charset="0"/>
              </a:rPr>
              <a:t> la </a:t>
            </a:r>
            <a:r>
              <a:rPr lang="nl-BE" dirty="0" err="1" smtClean="0">
                <a:latin typeface="Calibri Light" panose="020F0302020204030204" pitchFamily="34" charset="0"/>
              </a:rPr>
              <a:t>législation</a:t>
            </a:r>
            <a:r>
              <a:rPr lang="nl-BE" dirty="0" smtClean="0">
                <a:latin typeface="Calibri Light" panose="020F0302020204030204" pitchFamily="34" charset="0"/>
              </a:rPr>
              <a:t> de </a:t>
            </a:r>
            <a:r>
              <a:rPr lang="nl-BE" dirty="0" err="1" smtClean="0">
                <a:latin typeface="Calibri Light" panose="020F0302020204030204" pitchFamily="34" charset="0"/>
              </a:rPr>
              <a:t>protection</a:t>
            </a:r>
            <a:r>
              <a:rPr lang="nl-BE" dirty="0" smtClean="0">
                <a:latin typeface="Calibri Light" panose="020F0302020204030204" pitchFamily="34" charset="0"/>
              </a:rPr>
              <a:t> de la </a:t>
            </a:r>
            <a:r>
              <a:rPr lang="nl-BE" dirty="0" err="1" smtClean="0">
                <a:latin typeface="Calibri Light" panose="020F0302020204030204" pitchFamily="34" charset="0"/>
              </a:rPr>
              <a:t>grossesse</a:t>
            </a:r>
            <a:r>
              <a:rPr lang="nl-BE" dirty="0" smtClean="0">
                <a:latin typeface="Calibri Light" panose="020F0302020204030204" pitchFamily="34" charset="0"/>
              </a:rPr>
              <a:t> (</a:t>
            </a:r>
            <a:r>
              <a:rPr lang="nl-BE" dirty="0" err="1" smtClean="0">
                <a:latin typeface="Calibri Light" panose="020F0302020204030204" pitchFamily="34" charset="0"/>
              </a:rPr>
              <a:t>discrimination</a:t>
            </a:r>
            <a:r>
              <a:rPr lang="nl-BE" dirty="0" smtClean="0">
                <a:latin typeface="Calibri Light" panose="020F0302020204030204" pitchFamily="34" charset="0"/>
              </a:rPr>
              <a:t> indirecte)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err="1" smtClean="0">
                <a:latin typeface="Calibri Light" panose="020F0302020204030204" pitchFamily="34" charset="0"/>
              </a:rPr>
              <a:t>Harceler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une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personne</a:t>
            </a:r>
            <a:r>
              <a:rPr lang="nl-BE" dirty="0" smtClean="0">
                <a:latin typeface="Calibri Light" panose="020F0302020204030204" pitchFamily="34" charset="0"/>
              </a:rPr>
              <a:t> en raison de sa </a:t>
            </a:r>
            <a:r>
              <a:rPr lang="nl-BE" dirty="0" err="1" smtClean="0">
                <a:latin typeface="Calibri Light" panose="020F0302020204030204" pitchFamily="34" charset="0"/>
              </a:rPr>
              <a:t>grossesse</a:t>
            </a:r>
            <a:r>
              <a:rPr lang="nl-BE" dirty="0" smtClean="0">
                <a:latin typeface="Calibri Light" panose="020F0302020204030204" pitchFamily="34" charset="0"/>
              </a:rPr>
              <a:t>, </a:t>
            </a:r>
            <a:r>
              <a:rPr lang="nl-BE" dirty="0" err="1" smtClean="0">
                <a:latin typeface="Calibri Light" panose="020F0302020204030204" pitchFamily="34" charset="0"/>
              </a:rPr>
              <a:t>c’est</a:t>
            </a:r>
            <a:r>
              <a:rPr lang="nl-BE" dirty="0" smtClean="0">
                <a:latin typeface="Calibri Light" panose="020F0302020204030204" pitchFamily="34" charset="0"/>
              </a:rPr>
              <a:t>-à-</a:t>
            </a:r>
            <a:r>
              <a:rPr lang="nl-BE" dirty="0" err="1" smtClean="0">
                <a:latin typeface="Calibri Light" panose="020F0302020204030204" pitchFamily="34" charset="0"/>
              </a:rPr>
              <a:t>dire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créer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un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nl-BE" dirty="0" err="1" smtClean="0">
                <a:latin typeface="Calibri Light" panose="020F0302020204030204" pitchFamily="34" charset="0"/>
              </a:rPr>
              <a:t>environnement</a:t>
            </a:r>
            <a:r>
              <a:rPr lang="nl-BE" dirty="0" smtClean="0">
                <a:latin typeface="Calibri Light" panose="020F0302020204030204" pitchFamily="34" charset="0"/>
              </a:rPr>
              <a:t> </a:t>
            </a:r>
            <a:r>
              <a:rPr lang="fr-BE" dirty="0" smtClean="0">
                <a:latin typeface="Calibri Light" panose="020F0302020204030204" pitchFamily="34" charset="0"/>
              </a:rPr>
              <a:t>intimidant</a:t>
            </a:r>
            <a:r>
              <a:rPr lang="fr-BE" dirty="0">
                <a:latin typeface="Calibri Light" panose="020F0302020204030204" pitchFamily="34" charset="0"/>
              </a:rPr>
              <a:t>, hostile, dégradant, humiliant ou </a:t>
            </a:r>
            <a:r>
              <a:rPr lang="fr-BE" dirty="0" smtClean="0">
                <a:latin typeface="Calibri Light" panose="020F0302020204030204" pitchFamily="34" charset="0"/>
              </a:rPr>
              <a:t>offensant (harcèlement)</a:t>
            </a:r>
            <a:endParaRPr lang="nl-BE" dirty="0" smtClean="0">
              <a:latin typeface="Calibri Light" panose="020F0302020204030204" pitchFamily="34" charset="0"/>
            </a:endParaRPr>
          </a:p>
          <a:p>
            <a:pPr algn="l"/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37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nl-BE" dirty="0" err="1" smtClean="0">
                <a:latin typeface="Calibri Light" panose="020F0302020204030204" pitchFamily="34" charset="0"/>
              </a:rPr>
              <a:t>Opérationnalisation</a:t>
            </a:r>
            <a:r>
              <a:rPr lang="nl-BE" dirty="0" smtClean="0">
                <a:latin typeface="Calibri Light" panose="020F0302020204030204" pitchFamily="34" charset="0"/>
              </a:rPr>
              <a:t> de la </a:t>
            </a:r>
            <a:r>
              <a:rPr lang="nl-BE" dirty="0" err="1" smtClean="0">
                <a:latin typeface="Calibri Light" panose="020F0302020204030204" pitchFamily="34" charset="0"/>
              </a:rPr>
              <a:t>discrimination</a:t>
            </a:r>
            <a:endParaRPr lang="nl-BE" dirty="0">
              <a:latin typeface="Calibri Light" panose="020F030202020403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1628801"/>
            <a:ext cx="8064896" cy="4752528"/>
          </a:xfrm>
        </p:spPr>
        <p:txBody>
          <a:bodyPr>
            <a:normAutofit lnSpcReduction="10000"/>
          </a:bodyPr>
          <a:lstStyle/>
          <a:p>
            <a:pPr lvl="0" algn="l"/>
            <a:r>
              <a:rPr lang="nl-BE" sz="4100" dirty="0" smtClean="0">
                <a:latin typeface="Calibri Light" panose="020F0302020204030204" pitchFamily="34" charset="0"/>
              </a:rPr>
              <a:t>Au </a:t>
            </a:r>
            <a:r>
              <a:rPr lang="nl-BE" sz="4100" dirty="0" err="1" smtClean="0">
                <a:latin typeface="Calibri Light" panose="020F0302020204030204" pitchFamily="34" charset="0"/>
              </a:rPr>
              <a:t>moins</a:t>
            </a:r>
            <a:r>
              <a:rPr lang="nl-BE" sz="4100" dirty="0" smtClean="0">
                <a:latin typeface="Calibri Light" panose="020F0302020204030204" pitchFamily="34" charset="0"/>
              </a:rPr>
              <a:t> </a:t>
            </a:r>
            <a:r>
              <a:rPr lang="nl-BE" sz="4100" dirty="0" err="1" smtClean="0">
                <a:latin typeface="Calibri Light" panose="020F0302020204030204" pitchFamily="34" charset="0"/>
              </a:rPr>
              <a:t>l’une</a:t>
            </a:r>
            <a:r>
              <a:rPr lang="nl-BE" sz="4100" dirty="0" smtClean="0">
                <a:latin typeface="Calibri Light" panose="020F0302020204030204" pitchFamily="34" charset="0"/>
              </a:rPr>
              <a:t> des </a:t>
            </a:r>
            <a:r>
              <a:rPr lang="nl-BE" sz="4100" dirty="0" err="1" smtClean="0">
                <a:latin typeface="Calibri Light" panose="020F0302020204030204" pitchFamily="34" charset="0"/>
              </a:rPr>
              <a:t>expériences</a:t>
            </a:r>
            <a:r>
              <a:rPr lang="nl-BE" sz="4100" dirty="0" smtClean="0">
                <a:latin typeface="Calibri Light" panose="020F0302020204030204" pitchFamily="34" charset="0"/>
              </a:rPr>
              <a:t> </a:t>
            </a:r>
            <a:r>
              <a:rPr lang="nl-BE" sz="4100" dirty="0" err="1" smtClean="0">
                <a:latin typeface="Calibri Light" panose="020F0302020204030204" pitchFamily="34" charset="0"/>
              </a:rPr>
              <a:t>citées</a:t>
            </a:r>
            <a:r>
              <a:rPr lang="nl-BE" sz="4100" dirty="0" smtClean="0">
                <a:latin typeface="Calibri Light" panose="020F0302020204030204" pitchFamily="34" charset="0"/>
              </a:rPr>
              <a:t>, à </a:t>
            </a:r>
            <a:r>
              <a:rPr lang="nl-BE" sz="4100" dirty="0" err="1" smtClean="0">
                <a:latin typeface="Calibri Light" panose="020F0302020204030204" pitchFamily="34" charset="0"/>
              </a:rPr>
              <a:t>chaque</a:t>
            </a:r>
            <a:r>
              <a:rPr lang="nl-BE" sz="4100" dirty="0" smtClean="0">
                <a:latin typeface="Calibri Light" panose="020F0302020204030204" pitchFamily="34" charset="0"/>
              </a:rPr>
              <a:t> </a:t>
            </a:r>
            <a:r>
              <a:rPr lang="nl-BE" sz="4100" dirty="0" err="1" smtClean="0">
                <a:latin typeface="Calibri Light" panose="020F0302020204030204" pitchFamily="34" charset="0"/>
              </a:rPr>
              <a:t>fois</a:t>
            </a:r>
            <a:r>
              <a:rPr lang="nl-BE" sz="4100" dirty="0" smtClean="0">
                <a:latin typeface="Calibri Light" panose="020F0302020204030204" pitchFamily="34" charset="0"/>
              </a:rPr>
              <a:t> en raison de la </a:t>
            </a:r>
            <a:r>
              <a:rPr lang="nl-BE" sz="4100" dirty="0" err="1" smtClean="0">
                <a:latin typeface="Calibri Light" panose="020F0302020204030204" pitchFamily="34" charset="0"/>
              </a:rPr>
              <a:t>grossesse</a:t>
            </a:r>
            <a:r>
              <a:rPr lang="nl-BE" sz="4100" dirty="0" smtClean="0">
                <a:latin typeface="Calibri Light" panose="020F0302020204030204" pitchFamily="34" charset="0"/>
              </a:rPr>
              <a:t> :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nl-BE" sz="4100" dirty="0" err="1" smtClean="0">
                <a:latin typeface="Calibri Light" panose="020F0302020204030204" pitchFamily="34" charset="0"/>
              </a:rPr>
              <a:t>Discrimination</a:t>
            </a:r>
            <a:r>
              <a:rPr lang="nl-BE" sz="4100" dirty="0" smtClean="0">
                <a:latin typeface="Calibri Light" panose="020F0302020204030204" pitchFamily="34" charset="0"/>
              </a:rPr>
              <a:t> directe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nl-BE" sz="4100" dirty="0" err="1" smtClean="0">
                <a:latin typeface="Calibri Light" panose="020F0302020204030204" pitchFamily="34" charset="0"/>
              </a:rPr>
              <a:t>Discrimination</a:t>
            </a:r>
            <a:r>
              <a:rPr lang="nl-BE" sz="4100" dirty="0" smtClean="0">
                <a:latin typeface="Calibri Light" panose="020F0302020204030204" pitchFamily="34" charset="0"/>
              </a:rPr>
              <a:t> indirecte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sz="4100" dirty="0" err="1" smtClean="0">
                <a:latin typeface="Calibri Light" panose="020F0302020204030204" pitchFamily="34" charset="0"/>
              </a:rPr>
              <a:t>Harcèlement</a:t>
            </a:r>
            <a:r>
              <a:rPr lang="nl-BE" sz="4100" dirty="0" smtClean="0">
                <a:latin typeface="Calibri Light" panose="020F0302020204030204" pitchFamily="34" charset="0"/>
              </a:rPr>
              <a:t>/</a:t>
            </a:r>
            <a:r>
              <a:rPr lang="nl-BE" sz="4100" dirty="0" err="1" smtClean="0">
                <a:latin typeface="Calibri Light" panose="020F0302020204030204" pitchFamily="34" charset="0"/>
              </a:rPr>
              <a:t>Traitement</a:t>
            </a:r>
            <a:r>
              <a:rPr lang="nl-BE" sz="4100" dirty="0" smtClean="0">
                <a:latin typeface="Calibri Light" panose="020F0302020204030204" pitchFamily="34" charset="0"/>
              </a:rPr>
              <a:t> </a:t>
            </a:r>
            <a:r>
              <a:rPr lang="nl-BE" sz="4100" dirty="0" err="1" smtClean="0">
                <a:latin typeface="Calibri Light" panose="020F0302020204030204" pitchFamily="34" charset="0"/>
              </a:rPr>
              <a:t>désagréable</a:t>
            </a:r>
            <a:endParaRPr lang="nl-BE" sz="4100" dirty="0">
              <a:latin typeface="Calibri Light" panose="020F0302020204030204" pitchFamily="34" charset="0"/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nl-BE" sz="4100" dirty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>
              <a:latin typeface="Calibri Light" panose="020F0302020204030204" pitchFamily="34" charset="0"/>
            </a:endParaRPr>
          </a:p>
          <a:p>
            <a:pPr algn="l"/>
            <a:endParaRPr lang="nl-BE" dirty="0" smtClean="0">
              <a:latin typeface="Calibri Light" panose="020F0302020204030204" pitchFamily="34" charset="0"/>
            </a:endParaRPr>
          </a:p>
          <a:p>
            <a:pPr algn="l"/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90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nl-BE" dirty="0" err="1" smtClean="0">
                <a:latin typeface="Calibri Light" panose="020F0302020204030204" pitchFamily="34" charset="0"/>
              </a:rPr>
              <a:t>Opérationnalisation</a:t>
            </a:r>
            <a:r>
              <a:rPr lang="nl-BE" dirty="0" smtClean="0">
                <a:latin typeface="Calibri Light" panose="020F0302020204030204" pitchFamily="34" charset="0"/>
              </a:rPr>
              <a:t> de la </a:t>
            </a:r>
            <a:r>
              <a:rPr lang="nl-BE" dirty="0" err="1" smtClean="0">
                <a:latin typeface="Calibri Light" panose="020F0302020204030204" pitchFamily="34" charset="0"/>
              </a:rPr>
              <a:t>discrimination</a:t>
            </a:r>
            <a:endParaRPr lang="nl-BE" dirty="0">
              <a:latin typeface="Calibri Light" panose="020F030202020403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1628801"/>
            <a:ext cx="8064896" cy="4752528"/>
          </a:xfrm>
        </p:spPr>
        <p:txBody>
          <a:bodyPr>
            <a:normAutofit lnSpcReduction="10000"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nl-BE" sz="4100" dirty="0" err="1" smtClean="0">
                <a:latin typeface="Calibri Light" panose="020F0302020204030204" pitchFamily="34" charset="0"/>
              </a:rPr>
              <a:t>Discrimination</a:t>
            </a:r>
            <a:r>
              <a:rPr lang="nl-BE" sz="4100" dirty="0" smtClean="0">
                <a:latin typeface="Calibri Light" panose="020F0302020204030204" pitchFamily="34" charset="0"/>
              </a:rPr>
              <a:t> directe =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l-BE" sz="3700" dirty="0" err="1" smtClean="0">
                <a:latin typeface="Calibri Light" panose="020F0302020204030204" pitchFamily="34" charset="0"/>
              </a:rPr>
              <a:t>Licenciement</a:t>
            </a:r>
            <a:endParaRPr lang="nl-BE" sz="3700" dirty="0" smtClean="0">
              <a:latin typeface="Calibri Light" panose="020F0302020204030204" pitchFamily="34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l-BE" sz="3700" dirty="0" err="1" smtClean="0">
                <a:latin typeface="Calibri Light" panose="020F0302020204030204" pitchFamily="34" charset="0"/>
              </a:rPr>
              <a:t>Préjudice</a:t>
            </a:r>
            <a:r>
              <a:rPr lang="nl-BE" sz="3700" dirty="0" smtClean="0">
                <a:latin typeface="Calibri Light" panose="020F0302020204030204" pitchFamily="34" charset="0"/>
              </a:rPr>
              <a:t> </a:t>
            </a:r>
            <a:r>
              <a:rPr lang="nl-BE" sz="3700" dirty="0" err="1" smtClean="0">
                <a:latin typeface="Calibri Light" panose="020F0302020204030204" pitchFamily="34" charset="0"/>
              </a:rPr>
              <a:t>sur</a:t>
            </a:r>
            <a:r>
              <a:rPr lang="nl-BE" sz="3700" dirty="0" smtClean="0">
                <a:latin typeface="Calibri Light" panose="020F0302020204030204" pitchFamily="34" charset="0"/>
              </a:rPr>
              <a:t> </a:t>
            </a:r>
            <a:r>
              <a:rPr lang="nl-BE" sz="3700" dirty="0" err="1" smtClean="0">
                <a:latin typeface="Calibri Light" panose="020F0302020204030204" pitchFamily="34" charset="0"/>
              </a:rPr>
              <a:t>le</a:t>
            </a:r>
            <a:r>
              <a:rPr lang="nl-BE" sz="3700" dirty="0" smtClean="0">
                <a:latin typeface="Calibri Light" panose="020F0302020204030204" pitchFamily="34" charset="0"/>
              </a:rPr>
              <a:t> plan financier </a:t>
            </a:r>
            <a:r>
              <a:rPr lang="nl-BE" sz="3700" dirty="0" err="1" smtClean="0">
                <a:latin typeface="Calibri Light" panose="020F0302020204030204" pitchFamily="34" charset="0"/>
              </a:rPr>
              <a:t>ou</a:t>
            </a:r>
            <a:r>
              <a:rPr lang="nl-BE" sz="3700" dirty="0" smtClean="0">
                <a:latin typeface="Calibri Light" panose="020F0302020204030204" pitchFamily="34" charset="0"/>
              </a:rPr>
              <a:t> de la carrière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l-BE" sz="3700" dirty="0" err="1" smtClean="0">
                <a:latin typeface="Calibri Light" panose="020F0302020204030204" pitchFamily="34" charset="0"/>
              </a:rPr>
              <a:t>Évaluation</a:t>
            </a:r>
            <a:r>
              <a:rPr lang="nl-BE" sz="3700" dirty="0" smtClean="0">
                <a:latin typeface="Calibri Light" panose="020F0302020204030204" pitchFamily="34" charset="0"/>
              </a:rPr>
              <a:t> </a:t>
            </a:r>
            <a:r>
              <a:rPr lang="nl-BE" sz="3700" dirty="0" err="1" smtClean="0">
                <a:latin typeface="Calibri Light" panose="020F0302020204030204" pitchFamily="34" charset="0"/>
              </a:rPr>
              <a:t>soudainement</a:t>
            </a:r>
            <a:r>
              <a:rPr lang="nl-BE" sz="3700" dirty="0" smtClean="0">
                <a:latin typeface="Calibri Light" panose="020F0302020204030204" pitchFamily="34" charset="0"/>
              </a:rPr>
              <a:t> plus </a:t>
            </a:r>
            <a:r>
              <a:rPr lang="nl-BE" sz="3700" dirty="0" err="1" smtClean="0">
                <a:latin typeface="Calibri Light" panose="020F0302020204030204" pitchFamily="34" charset="0"/>
              </a:rPr>
              <a:t>négative</a:t>
            </a:r>
            <a:endParaRPr lang="nl-BE" sz="3700" dirty="0" smtClean="0">
              <a:latin typeface="Calibri Light" panose="020F0302020204030204" pitchFamily="34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l-BE" sz="3700" dirty="0" smtClean="0">
                <a:latin typeface="Calibri Light" panose="020F0302020204030204" pitchFamily="34" charset="0"/>
              </a:rPr>
              <a:t>(</a:t>
            </a:r>
            <a:r>
              <a:rPr lang="nl-BE" sz="3700" dirty="0" err="1" smtClean="0">
                <a:latin typeface="Calibri Light" panose="020F0302020204030204" pitchFamily="34" charset="0"/>
              </a:rPr>
              <a:t>Détérioration</a:t>
            </a:r>
            <a:r>
              <a:rPr lang="nl-BE" sz="3700" dirty="0" smtClean="0">
                <a:latin typeface="Calibri Light" panose="020F0302020204030204" pitchFamily="34" charset="0"/>
              </a:rPr>
              <a:t> des </a:t>
            </a:r>
            <a:r>
              <a:rPr lang="nl-BE" sz="3700" dirty="0" err="1" smtClean="0">
                <a:latin typeface="Calibri Light" panose="020F0302020204030204" pitchFamily="34" charset="0"/>
              </a:rPr>
              <a:t>conditions</a:t>
            </a:r>
            <a:r>
              <a:rPr lang="nl-BE" sz="3700" dirty="0" smtClean="0">
                <a:latin typeface="Calibri Light" panose="020F0302020204030204" pitchFamily="34" charset="0"/>
              </a:rPr>
              <a:t> de </a:t>
            </a:r>
            <a:r>
              <a:rPr lang="nl-BE" sz="3700" dirty="0" err="1" smtClean="0">
                <a:latin typeface="Calibri Light" panose="020F0302020204030204" pitchFamily="34" charset="0"/>
              </a:rPr>
              <a:t>travail</a:t>
            </a:r>
            <a:r>
              <a:rPr lang="nl-BE" sz="3700" dirty="0" smtClean="0">
                <a:latin typeface="Calibri Light" panose="020F0302020204030204" pitchFamily="34" charset="0"/>
              </a:rPr>
              <a:t>)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nl-BE" sz="4100" dirty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>
              <a:latin typeface="Calibri Light" panose="020F0302020204030204" pitchFamily="34" charset="0"/>
            </a:endParaRPr>
          </a:p>
          <a:p>
            <a:pPr algn="l"/>
            <a:endParaRPr lang="nl-BE" dirty="0" smtClean="0">
              <a:latin typeface="Calibri Light" panose="020F0302020204030204" pitchFamily="34" charset="0"/>
            </a:endParaRPr>
          </a:p>
          <a:p>
            <a:pPr algn="l"/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52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nl-BE" dirty="0" err="1" smtClean="0">
                <a:latin typeface="Calibri Light" panose="020F0302020204030204" pitchFamily="34" charset="0"/>
              </a:rPr>
              <a:t>Opérationnalisation</a:t>
            </a:r>
            <a:r>
              <a:rPr lang="nl-BE" dirty="0" smtClean="0">
                <a:latin typeface="Calibri Light" panose="020F0302020204030204" pitchFamily="34" charset="0"/>
              </a:rPr>
              <a:t> de la </a:t>
            </a:r>
            <a:r>
              <a:rPr lang="nl-BE" dirty="0" err="1" smtClean="0">
                <a:latin typeface="Calibri Light" panose="020F0302020204030204" pitchFamily="34" charset="0"/>
              </a:rPr>
              <a:t>discrimination</a:t>
            </a:r>
            <a:endParaRPr lang="nl-BE" dirty="0">
              <a:latin typeface="Calibri Light" panose="020F030202020403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1628801"/>
            <a:ext cx="8064896" cy="4752528"/>
          </a:xfrm>
        </p:spPr>
        <p:txBody>
          <a:bodyPr>
            <a:normAutofit fontScale="85000" lnSpcReduction="10000"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nl-BE" sz="4100" dirty="0" err="1" smtClean="0">
                <a:latin typeface="Calibri Light" panose="020F0302020204030204" pitchFamily="34" charset="0"/>
              </a:rPr>
              <a:t>Discrimination</a:t>
            </a:r>
            <a:r>
              <a:rPr lang="nl-BE" sz="4100" dirty="0" smtClean="0">
                <a:latin typeface="Calibri Light" panose="020F0302020204030204" pitchFamily="34" charset="0"/>
              </a:rPr>
              <a:t> indirecte =</a:t>
            </a:r>
          </a:p>
          <a:p>
            <a:pPr marL="914400" lvl="1" indent="-4572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nl-BE" sz="4000" dirty="0" smtClean="0">
                <a:latin typeface="Calibri Light" panose="020F0302020204030204" pitchFamily="34" charset="0"/>
              </a:rPr>
              <a:t>Absence </a:t>
            </a:r>
            <a:r>
              <a:rPr lang="nl-BE" sz="4000" dirty="0" err="1" smtClean="0">
                <a:latin typeface="Calibri Light" panose="020F0302020204030204" pitchFamily="34" charset="0"/>
              </a:rPr>
              <a:t>d’analyse</a:t>
            </a:r>
            <a:r>
              <a:rPr lang="nl-BE" sz="4000" dirty="0" smtClean="0">
                <a:latin typeface="Calibri Light" panose="020F0302020204030204" pitchFamily="34" charset="0"/>
              </a:rPr>
              <a:t> de </a:t>
            </a:r>
            <a:r>
              <a:rPr lang="nl-BE" sz="4000" dirty="0" err="1" smtClean="0">
                <a:latin typeface="Calibri Light" panose="020F0302020204030204" pitchFamily="34" charset="0"/>
              </a:rPr>
              <a:t>risques</a:t>
            </a:r>
            <a:endParaRPr lang="nl-BE" sz="4000" dirty="0">
              <a:latin typeface="Calibri Light" panose="020F0302020204030204" pitchFamily="34" charset="0"/>
            </a:endParaRPr>
          </a:p>
          <a:p>
            <a:pPr marL="914400" lvl="1" indent="-4572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nl-BE" sz="4000" dirty="0" err="1" smtClean="0">
                <a:latin typeface="Calibri Light" panose="020F0302020204030204" pitchFamily="34" charset="0"/>
              </a:rPr>
              <a:t>Violation</a:t>
            </a:r>
            <a:r>
              <a:rPr lang="nl-BE" sz="4000" dirty="0" smtClean="0">
                <a:latin typeface="Calibri Light" panose="020F0302020204030204" pitchFamily="34" charset="0"/>
              </a:rPr>
              <a:t> du </a:t>
            </a:r>
            <a:r>
              <a:rPr lang="nl-BE" sz="4000" dirty="0" err="1" smtClean="0">
                <a:latin typeface="Calibri Light" panose="020F0302020204030204" pitchFamily="34" charset="0"/>
              </a:rPr>
              <a:t>droit</a:t>
            </a:r>
            <a:r>
              <a:rPr lang="nl-BE" sz="4000" dirty="0" smtClean="0">
                <a:latin typeface="Calibri Light" panose="020F0302020204030204" pitchFamily="34" charset="0"/>
              </a:rPr>
              <a:t> au congé de </a:t>
            </a:r>
            <a:r>
              <a:rPr lang="nl-BE" sz="4000" dirty="0" err="1" smtClean="0">
                <a:latin typeface="Calibri Light" panose="020F0302020204030204" pitchFamily="34" charset="0"/>
              </a:rPr>
              <a:t>maternité</a:t>
            </a:r>
            <a:endParaRPr lang="nl-BE" sz="4000" dirty="0">
              <a:latin typeface="Calibri Light" panose="020F0302020204030204" pitchFamily="34" charset="0"/>
            </a:endParaRPr>
          </a:p>
          <a:p>
            <a:pPr marL="914400" lvl="1" indent="-4572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nl-BE" sz="4000" dirty="0" err="1" smtClean="0">
                <a:latin typeface="Calibri Light" panose="020F0302020204030204" pitchFamily="34" charset="0"/>
              </a:rPr>
              <a:t>Violation</a:t>
            </a:r>
            <a:r>
              <a:rPr lang="nl-BE" sz="4000" dirty="0" smtClean="0">
                <a:latin typeface="Calibri Light" panose="020F0302020204030204" pitchFamily="34" charset="0"/>
              </a:rPr>
              <a:t> du </a:t>
            </a:r>
            <a:r>
              <a:rPr lang="nl-BE" sz="4000" dirty="0" err="1" smtClean="0">
                <a:latin typeface="Calibri Light" panose="020F0302020204030204" pitchFamily="34" charset="0"/>
              </a:rPr>
              <a:t>droit</a:t>
            </a:r>
            <a:r>
              <a:rPr lang="nl-BE" sz="4000" dirty="0" smtClean="0">
                <a:latin typeface="Calibri Light" panose="020F0302020204030204" pitchFamily="34" charset="0"/>
              </a:rPr>
              <a:t> </a:t>
            </a:r>
            <a:r>
              <a:rPr lang="nl-BE" sz="4000" dirty="0" err="1" smtClean="0">
                <a:latin typeface="Calibri Light" panose="020F0302020204030204" pitchFamily="34" charset="0"/>
              </a:rPr>
              <a:t>aux</a:t>
            </a:r>
            <a:r>
              <a:rPr lang="nl-BE" sz="4000" dirty="0" smtClean="0">
                <a:latin typeface="Calibri Light" panose="020F0302020204030204" pitchFamily="34" charset="0"/>
              </a:rPr>
              <a:t> </a:t>
            </a:r>
            <a:r>
              <a:rPr lang="nl-BE" sz="4000" dirty="0" err="1" smtClean="0">
                <a:latin typeface="Calibri Light" panose="020F0302020204030204" pitchFamily="34" charset="0"/>
              </a:rPr>
              <a:t>pauses</a:t>
            </a:r>
            <a:r>
              <a:rPr lang="nl-BE" sz="4000" dirty="0" smtClean="0">
                <a:latin typeface="Calibri Light" panose="020F0302020204030204" pitchFamily="34" charset="0"/>
              </a:rPr>
              <a:t> </a:t>
            </a:r>
            <a:r>
              <a:rPr lang="nl-BE" sz="4000" dirty="0" err="1" smtClean="0">
                <a:latin typeface="Calibri Light" panose="020F0302020204030204" pitchFamily="34" charset="0"/>
              </a:rPr>
              <a:t>d’allaitement</a:t>
            </a:r>
            <a:endParaRPr lang="nl-BE" sz="4000" dirty="0" smtClean="0">
              <a:latin typeface="Calibri Light" panose="020F0302020204030204" pitchFamily="34" charset="0"/>
            </a:endParaRPr>
          </a:p>
          <a:p>
            <a:pPr marL="914400" lvl="1" indent="-4572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nl-BE" sz="4000" dirty="0" err="1" smtClean="0">
                <a:latin typeface="Calibri Light" panose="020F0302020204030204" pitchFamily="34" charset="0"/>
              </a:rPr>
              <a:t>Conditions</a:t>
            </a:r>
            <a:r>
              <a:rPr lang="nl-BE" sz="4000" dirty="0" smtClean="0">
                <a:latin typeface="Calibri Light" panose="020F0302020204030204" pitchFamily="34" charset="0"/>
              </a:rPr>
              <a:t> de </a:t>
            </a:r>
            <a:r>
              <a:rPr lang="nl-BE" sz="4000" dirty="0" err="1" smtClean="0">
                <a:latin typeface="Calibri Light" panose="020F0302020204030204" pitchFamily="34" charset="0"/>
              </a:rPr>
              <a:t>travail</a:t>
            </a:r>
            <a:r>
              <a:rPr lang="nl-BE" sz="4000" dirty="0" smtClean="0">
                <a:latin typeface="Calibri Light" panose="020F0302020204030204" pitchFamily="34" charset="0"/>
              </a:rPr>
              <a:t> </a:t>
            </a:r>
            <a:r>
              <a:rPr lang="nl-BE" sz="4000" dirty="0" err="1" smtClean="0">
                <a:latin typeface="Calibri Light" panose="020F0302020204030204" pitchFamily="34" charset="0"/>
              </a:rPr>
              <a:t>inadaptées</a:t>
            </a:r>
            <a:r>
              <a:rPr lang="nl-BE" sz="4000" dirty="0" smtClean="0">
                <a:latin typeface="Calibri Light" panose="020F0302020204030204" pitchFamily="34" charset="0"/>
              </a:rPr>
              <a:t> (</a:t>
            </a:r>
            <a:r>
              <a:rPr lang="nl-BE" sz="4000" dirty="0" err="1" smtClean="0">
                <a:latin typeface="Calibri Light" panose="020F0302020204030204" pitchFamily="34" charset="0"/>
              </a:rPr>
              <a:t>travail</a:t>
            </a:r>
            <a:r>
              <a:rPr lang="nl-BE" sz="4000" dirty="0" smtClean="0">
                <a:latin typeface="Calibri Light" panose="020F0302020204030204" pitchFamily="34" charset="0"/>
              </a:rPr>
              <a:t> de nuit, </a:t>
            </a:r>
            <a:r>
              <a:rPr lang="nl-BE" sz="4000" dirty="0" err="1" smtClean="0">
                <a:latin typeface="Calibri Light" panose="020F0302020204030204" pitchFamily="34" charset="0"/>
              </a:rPr>
              <a:t>risques</a:t>
            </a:r>
            <a:r>
              <a:rPr lang="nl-BE" sz="4000" dirty="0" smtClean="0">
                <a:latin typeface="Calibri Light" panose="020F0302020204030204" pitchFamily="34" charset="0"/>
              </a:rPr>
              <a:t> pour la santé, </a:t>
            </a:r>
            <a:r>
              <a:rPr lang="nl-BE" sz="4000" dirty="0">
                <a:latin typeface="Calibri Light" panose="020F0302020204030204" pitchFamily="34" charset="0"/>
              </a:rPr>
              <a:t>…)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>
              <a:latin typeface="Calibri Light" panose="020F0302020204030204" pitchFamily="34" charset="0"/>
            </a:endParaRPr>
          </a:p>
          <a:p>
            <a:pPr algn="l"/>
            <a:endParaRPr lang="nl-BE" dirty="0" smtClean="0">
              <a:latin typeface="Calibri Light" panose="020F0302020204030204" pitchFamily="34" charset="0"/>
            </a:endParaRPr>
          </a:p>
          <a:p>
            <a:pPr algn="l"/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88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nl-BE" dirty="0" err="1" smtClean="0">
                <a:latin typeface="Calibri Light" panose="020F0302020204030204" pitchFamily="34" charset="0"/>
              </a:rPr>
              <a:t>Opérationnalisation</a:t>
            </a:r>
            <a:r>
              <a:rPr lang="nl-BE" dirty="0" smtClean="0">
                <a:latin typeface="Calibri Light" panose="020F0302020204030204" pitchFamily="34" charset="0"/>
              </a:rPr>
              <a:t> de la </a:t>
            </a:r>
            <a:r>
              <a:rPr lang="nl-BE" dirty="0" err="1" smtClean="0">
                <a:latin typeface="Calibri Light" panose="020F0302020204030204" pitchFamily="34" charset="0"/>
              </a:rPr>
              <a:t>discrimination</a:t>
            </a:r>
            <a:endParaRPr lang="nl-BE" dirty="0">
              <a:latin typeface="Calibri Light" panose="020F030202020403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1628801"/>
            <a:ext cx="8064896" cy="4752528"/>
          </a:xfrm>
        </p:spPr>
        <p:txBody>
          <a:bodyPr>
            <a:normAutofit fontScale="92500"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nl-BE" sz="4100" dirty="0" err="1" smtClean="0">
                <a:latin typeface="Calibri Light" panose="020F0302020204030204" pitchFamily="34" charset="0"/>
              </a:rPr>
              <a:t>Harcèlement</a:t>
            </a:r>
            <a:r>
              <a:rPr lang="nl-BE" sz="4100" dirty="0" smtClean="0">
                <a:latin typeface="Calibri Light" panose="020F0302020204030204" pitchFamily="34" charset="0"/>
              </a:rPr>
              <a:t> </a:t>
            </a:r>
            <a:r>
              <a:rPr lang="nl-BE" sz="4100" dirty="0" err="1" smtClean="0">
                <a:latin typeface="Calibri Light" panose="020F0302020204030204" pitchFamily="34" charset="0"/>
              </a:rPr>
              <a:t>difficilement</a:t>
            </a:r>
            <a:r>
              <a:rPr lang="nl-BE" sz="4100" dirty="0" smtClean="0">
                <a:latin typeface="Calibri Light" panose="020F0302020204030204" pitchFamily="34" charset="0"/>
              </a:rPr>
              <a:t> </a:t>
            </a:r>
            <a:r>
              <a:rPr lang="nl-BE" sz="4100" dirty="0" err="1" smtClean="0">
                <a:latin typeface="Calibri Light" panose="020F0302020204030204" pitchFamily="34" charset="0"/>
              </a:rPr>
              <a:t>mesurable</a:t>
            </a:r>
            <a:r>
              <a:rPr lang="nl-BE" sz="4100" dirty="0" smtClean="0">
                <a:latin typeface="Calibri Light" panose="020F0302020204030204" pitchFamily="34" charset="0"/>
              </a:rPr>
              <a:t> au </a:t>
            </a:r>
            <a:r>
              <a:rPr lang="nl-BE" sz="4100" dirty="0" err="1" smtClean="0">
                <a:latin typeface="Calibri Light" panose="020F0302020204030204" pitchFamily="34" charset="0"/>
              </a:rPr>
              <a:t>moyen</a:t>
            </a:r>
            <a:r>
              <a:rPr lang="nl-BE" sz="4100" dirty="0" smtClean="0">
                <a:latin typeface="Calibri Light" panose="020F0302020204030204" pitchFamily="34" charset="0"/>
              </a:rPr>
              <a:t> de </a:t>
            </a:r>
            <a:r>
              <a:rPr lang="nl-BE" sz="4100" dirty="0" err="1" smtClean="0">
                <a:latin typeface="Calibri Light" panose="020F0302020204030204" pitchFamily="34" charset="0"/>
              </a:rPr>
              <a:t>questions</a:t>
            </a:r>
            <a:r>
              <a:rPr lang="nl-BE" sz="4100" dirty="0" smtClean="0">
                <a:latin typeface="Calibri Light" panose="020F0302020204030204" pitchFamily="34" charset="0"/>
              </a:rPr>
              <a:t> </a:t>
            </a:r>
            <a:r>
              <a:rPr lang="nl-BE" sz="4100" dirty="0" err="1" smtClean="0">
                <a:latin typeface="Calibri Light" panose="020F0302020204030204" pitchFamily="34" charset="0"/>
              </a:rPr>
              <a:t>d’enquête</a:t>
            </a:r>
            <a:endParaRPr lang="nl-BE" sz="4100" dirty="0" smtClean="0">
              <a:latin typeface="Calibri Light" panose="020F0302020204030204" pitchFamily="34" charset="0"/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nl-BE" sz="4100" dirty="0" err="1" smtClean="0">
                <a:latin typeface="Calibri Light" panose="020F0302020204030204" pitchFamily="34" charset="0"/>
              </a:rPr>
              <a:t>Généralisation</a:t>
            </a:r>
            <a:r>
              <a:rPr lang="nl-BE" sz="4100" dirty="0" smtClean="0">
                <a:latin typeface="Calibri Light" panose="020F0302020204030204" pitchFamily="34" charset="0"/>
              </a:rPr>
              <a:t> : </a:t>
            </a:r>
          </a:p>
          <a:p>
            <a:pPr marL="914400" lvl="1" indent="-4572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nl-BE" sz="4000" dirty="0" err="1" smtClean="0">
                <a:latin typeface="Calibri Light" panose="020F0302020204030204" pitchFamily="34" charset="0"/>
              </a:rPr>
              <a:t>Tensions</a:t>
            </a:r>
            <a:r>
              <a:rPr lang="nl-BE" sz="4000" dirty="0" smtClean="0">
                <a:latin typeface="Calibri Light" panose="020F0302020204030204" pitchFamily="34" charset="0"/>
              </a:rPr>
              <a:t> au </a:t>
            </a:r>
            <a:r>
              <a:rPr lang="nl-BE" sz="4000" dirty="0" err="1" smtClean="0">
                <a:latin typeface="Calibri Light" panose="020F0302020204030204" pitchFamily="34" charset="0"/>
              </a:rPr>
              <a:t>travail</a:t>
            </a:r>
            <a:r>
              <a:rPr lang="nl-BE" sz="4000" dirty="0" smtClean="0">
                <a:latin typeface="Calibri Light" panose="020F0302020204030204" pitchFamily="34" charset="0"/>
              </a:rPr>
              <a:t> en raison de la </a:t>
            </a:r>
            <a:r>
              <a:rPr lang="nl-BE" sz="4000" dirty="0" err="1" smtClean="0">
                <a:latin typeface="Calibri Light" panose="020F0302020204030204" pitchFamily="34" charset="0"/>
              </a:rPr>
              <a:t>grossesse</a:t>
            </a:r>
            <a:endParaRPr lang="nl-BE" sz="4000" dirty="0" smtClean="0">
              <a:latin typeface="Calibri Light" panose="020F0302020204030204" pitchFamily="34" charset="0"/>
            </a:endParaRPr>
          </a:p>
          <a:p>
            <a:pPr marL="1371600" lvl="2" indent="-4572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nl-BE" sz="3600" dirty="0" err="1" smtClean="0">
                <a:latin typeface="Calibri Light" panose="020F0302020204030204" pitchFamily="34" charset="0"/>
              </a:rPr>
              <a:t>Avec</a:t>
            </a:r>
            <a:r>
              <a:rPr lang="nl-BE" sz="3600" dirty="0" smtClean="0">
                <a:latin typeface="Calibri Light" panose="020F0302020204030204" pitchFamily="34" charset="0"/>
              </a:rPr>
              <a:t> </a:t>
            </a:r>
            <a:r>
              <a:rPr lang="nl-BE" sz="3600" dirty="0" err="1" smtClean="0">
                <a:latin typeface="Calibri Light" panose="020F0302020204030204" pitchFamily="34" charset="0"/>
              </a:rPr>
              <a:t>collègues</a:t>
            </a:r>
            <a:r>
              <a:rPr lang="nl-BE" sz="3600" dirty="0" smtClean="0">
                <a:latin typeface="Calibri Light" panose="020F0302020204030204" pitchFamily="34" charset="0"/>
              </a:rPr>
              <a:t> </a:t>
            </a:r>
            <a:r>
              <a:rPr lang="nl-BE" sz="3600" dirty="0" err="1" smtClean="0">
                <a:latin typeface="Calibri Light" panose="020F0302020204030204" pitchFamily="34" charset="0"/>
              </a:rPr>
              <a:t>ou</a:t>
            </a:r>
            <a:r>
              <a:rPr lang="nl-BE" sz="3600" dirty="0" smtClean="0">
                <a:latin typeface="Calibri Light" panose="020F0302020204030204" pitchFamily="34" charset="0"/>
              </a:rPr>
              <a:t> </a:t>
            </a:r>
            <a:r>
              <a:rPr lang="nl-BE" sz="3600" dirty="0" err="1" smtClean="0">
                <a:latin typeface="Calibri Light" panose="020F0302020204030204" pitchFamily="34" charset="0"/>
              </a:rPr>
              <a:t>subalternes</a:t>
            </a:r>
            <a:endParaRPr lang="nl-BE" sz="3600" dirty="0" smtClean="0">
              <a:latin typeface="Calibri Light" panose="020F0302020204030204" pitchFamily="34" charset="0"/>
            </a:endParaRPr>
          </a:p>
          <a:p>
            <a:pPr marL="1371600" lvl="2" indent="-4572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nl-BE" sz="3600" dirty="0" err="1" smtClean="0">
                <a:latin typeface="Calibri Light" panose="020F0302020204030204" pitchFamily="34" charset="0"/>
              </a:rPr>
              <a:t>Avec</a:t>
            </a:r>
            <a:r>
              <a:rPr lang="nl-BE" sz="3600" dirty="0" smtClean="0">
                <a:latin typeface="Calibri Light" panose="020F0302020204030204" pitchFamily="34" charset="0"/>
              </a:rPr>
              <a:t> chef direct</a:t>
            </a:r>
            <a:endParaRPr lang="nl-BE" sz="3600" dirty="0">
              <a:latin typeface="Calibri Light" panose="020F0302020204030204" pitchFamily="34" charset="0"/>
            </a:endParaRPr>
          </a:p>
          <a:p>
            <a:pPr marL="914400" lvl="1" indent="-457200" algn="l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nl-BE" sz="4000" dirty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>
              <a:latin typeface="Calibri Light" panose="020F0302020204030204" pitchFamily="34" charset="0"/>
            </a:endParaRPr>
          </a:p>
          <a:p>
            <a:pPr algn="l"/>
            <a:endParaRPr lang="nl-BE" dirty="0" smtClean="0">
              <a:latin typeface="Calibri Light" panose="020F0302020204030204" pitchFamily="34" charset="0"/>
            </a:endParaRPr>
          </a:p>
          <a:p>
            <a:pPr algn="l"/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 smtClean="0">
              <a:latin typeface="Calibri Light" panose="020F03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2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2978</TotalTime>
  <Words>788</Words>
  <Application>Microsoft Office PowerPoint</Application>
  <PresentationFormat>Diavoorstelling (4:3)</PresentationFormat>
  <Paragraphs>208</Paragraphs>
  <Slides>22</Slides>
  <Notes>22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22</vt:i4>
      </vt:variant>
    </vt:vector>
  </HeadingPairs>
  <TitlesOfParts>
    <vt:vector size="23" baseType="lpstr">
      <vt:lpstr>Kantoorthema</vt:lpstr>
      <vt:lpstr>Grossesse au travail</vt:lpstr>
      <vt:lpstr>Contenu</vt:lpstr>
      <vt:lpstr>Objectif de l’étude</vt:lpstr>
      <vt:lpstr>Comment mesurer la discrimination?</vt:lpstr>
      <vt:lpstr>Qu’est-ce que la discrimination  liée à la grossesse ? </vt:lpstr>
      <vt:lpstr>Opérationnalisation de la discrimination</vt:lpstr>
      <vt:lpstr>Opérationnalisation de la discrimination</vt:lpstr>
      <vt:lpstr>Opérationnalisation de la discrimination</vt:lpstr>
      <vt:lpstr>Opérationnalisation de la discrimination</vt:lpstr>
      <vt:lpstr>Discrimination, traitement inégal ou désagréable</vt:lpstr>
      <vt:lpstr>Chiffres subjectifs</vt:lpstr>
      <vt:lpstr>Connaissance des droits – Savez-vous que…</vt:lpstr>
      <vt:lpstr>Facteurs de risque et de protection</vt:lpstr>
      <vt:lpstr>Facteurs de risque et de protection</vt:lpstr>
      <vt:lpstr>Facteurs de risque et de protection</vt:lpstr>
      <vt:lpstr>Poser sa candidature</vt:lpstr>
      <vt:lpstr>Poser sa candidature</vt:lpstr>
      <vt:lpstr>Indépendantes</vt:lpstr>
      <vt:lpstr>Indépendantes</vt:lpstr>
      <vt:lpstr>Recommandations politiques</vt:lpstr>
      <vt:lpstr>Recommandations politiques</vt:lpstr>
      <vt:lpstr>Merci de votre attention !</vt:lpstr>
    </vt:vector>
  </TitlesOfParts>
  <Company>FOD Werkgelegenheid, Arbeid en Sociaal Overleg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Evolutie in tijdsbesteding:  enkele kanttekeningen</dc:title>
  <dc:creator>VAN HOVE Hildegard</dc:creator>
  <cp:lastModifiedBy>RIJMENAMS Carla</cp:lastModifiedBy>
  <cp:revision>228</cp:revision>
  <cp:lastPrinted>2017-10-31T09:58:20Z</cp:lastPrinted>
  <dcterms:created xsi:type="dcterms:W3CDTF">2016-09-09T10:19:42Z</dcterms:created>
  <dcterms:modified xsi:type="dcterms:W3CDTF">2017-11-14T14:02:35Z</dcterms:modified>
</cp:coreProperties>
</file>