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45"/>
  </p:notesMasterIdLst>
  <p:sldIdLst>
    <p:sldId id="256" r:id="rId4"/>
    <p:sldId id="297" r:id="rId5"/>
    <p:sldId id="257" r:id="rId6"/>
    <p:sldId id="258" r:id="rId7"/>
    <p:sldId id="259" r:id="rId8"/>
    <p:sldId id="260" r:id="rId9"/>
    <p:sldId id="261" r:id="rId10"/>
    <p:sldId id="289" r:id="rId11"/>
    <p:sldId id="262" r:id="rId12"/>
    <p:sldId id="290" r:id="rId13"/>
    <p:sldId id="263" r:id="rId14"/>
    <p:sldId id="291" r:id="rId15"/>
    <p:sldId id="293" r:id="rId16"/>
    <p:sldId id="295" r:id="rId17"/>
    <p:sldId id="296" r:id="rId18"/>
    <p:sldId id="264" r:id="rId19"/>
    <p:sldId id="292" r:id="rId20"/>
    <p:sldId id="265" r:id="rId21"/>
    <p:sldId id="266" r:id="rId22"/>
    <p:sldId id="267" r:id="rId23"/>
    <p:sldId id="268" r:id="rId24"/>
    <p:sldId id="269" r:id="rId25"/>
    <p:sldId id="270" r:id="rId26"/>
    <p:sldId id="271" r:id="rId27"/>
    <p:sldId id="272" r:id="rId28"/>
    <p:sldId id="282" r:id="rId29"/>
    <p:sldId id="273" r:id="rId30"/>
    <p:sldId id="274" r:id="rId31"/>
    <p:sldId id="277" r:id="rId32"/>
    <p:sldId id="278" r:id="rId33"/>
    <p:sldId id="279" r:id="rId34"/>
    <p:sldId id="280" r:id="rId35"/>
    <p:sldId id="281" r:id="rId36"/>
    <p:sldId id="275" r:id="rId37"/>
    <p:sldId id="276" r:id="rId38"/>
    <p:sldId id="283" r:id="rId39"/>
    <p:sldId id="284" r:id="rId40"/>
    <p:sldId id="285" r:id="rId41"/>
    <p:sldId id="286" r:id="rId42"/>
    <p:sldId id="287" r:id="rId43"/>
    <p:sldId id="288" r:id="rId44"/>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8" autoAdjust="0"/>
    <p:restoredTop sz="94684" autoAdjust="0"/>
  </p:normalViewPr>
  <p:slideViewPr>
    <p:cSldViewPr>
      <p:cViewPr varScale="1">
        <p:scale>
          <a:sx n="107" d="100"/>
          <a:sy n="107" d="100"/>
        </p:scale>
        <p:origin x="-84" y="-120"/>
      </p:cViewPr>
      <p:guideLst>
        <p:guide orient="horz" pos="2160"/>
        <p:guide pos="2880"/>
      </p:guideLst>
    </p:cSldViewPr>
  </p:slideViewPr>
  <p:outlineViewPr>
    <p:cViewPr>
      <p:scale>
        <a:sx n="33" d="100"/>
        <a:sy n="33" d="100"/>
      </p:scale>
      <p:origin x="0" y="1260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864C52D-E746-4BF1-A64F-DF585DC955D7}" type="datetimeFigureOut">
              <a:rPr lang="en-GB" smtClean="0"/>
              <a:t>01/06/2017</a:t>
            </a:fld>
            <a:endParaRPr lang="en-GB"/>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43522AEA-0190-49C2-9348-D11DC5EE5146}" type="slidenum">
              <a:rPr lang="en-GB" smtClean="0"/>
              <a:t>‹nr.›</a:t>
            </a:fld>
            <a:endParaRPr lang="en-GB"/>
          </a:p>
        </p:txBody>
      </p:sp>
    </p:spTree>
    <p:extLst>
      <p:ext uri="{BB962C8B-B14F-4D97-AF65-F5344CB8AC3E}">
        <p14:creationId xmlns:p14="http://schemas.microsoft.com/office/powerpoint/2010/main" val="3931325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a:t>
            </a:fld>
            <a:endParaRPr lang="en-GB"/>
          </a:p>
        </p:txBody>
      </p:sp>
    </p:spTree>
    <p:extLst>
      <p:ext uri="{BB962C8B-B14F-4D97-AF65-F5344CB8AC3E}">
        <p14:creationId xmlns:p14="http://schemas.microsoft.com/office/powerpoint/2010/main" val="33215026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10</a:t>
            </a:fld>
            <a:endParaRPr lang="en-GB"/>
          </a:p>
        </p:txBody>
      </p:sp>
    </p:spTree>
    <p:extLst>
      <p:ext uri="{BB962C8B-B14F-4D97-AF65-F5344CB8AC3E}">
        <p14:creationId xmlns:p14="http://schemas.microsoft.com/office/powerpoint/2010/main" val="32264675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11</a:t>
            </a:fld>
            <a:endParaRPr lang="en-GB"/>
          </a:p>
        </p:txBody>
      </p:sp>
    </p:spTree>
    <p:extLst>
      <p:ext uri="{BB962C8B-B14F-4D97-AF65-F5344CB8AC3E}">
        <p14:creationId xmlns:p14="http://schemas.microsoft.com/office/powerpoint/2010/main" val="37690586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dirty="0"/>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12</a:t>
            </a:fld>
            <a:endParaRPr lang="en-GB"/>
          </a:p>
        </p:txBody>
      </p:sp>
    </p:spTree>
    <p:extLst>
      <p:ext uri="{BB962C8B-B14F-4D97-AF65-F5344CB8AC3E}">
        <p14:creationId xmlns:p14="http://schemas.microsoft.com/office/powerpoint/2010/main" val="3122601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13</a:t>
            </a:fld>
            <a:endParaRPr lang="en-GB"/>
          </a:p>
        </p:txBody>
      </p:sp>
    </p:spTree>
    <p:extLst>
      <p:ext uri="{BB962C8B-B14F-4D97-AF65-F5344CB8AC3E}">
        <p14:creationId xmlns:p14="http://schemas.microsoft.com/office/powerpoint/2010/main" val="3303548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14</a:t>
            </a:fld>
            <a:endParaRPr lang="en-GB"/>
          </a:p>
        </p:txBody>
      </p:sp>
    </p:spTree>
    <p:extLst>
      <p:ext uri="{BB962C8B-B14F-4D97-AF65-F5344CB8AC3E}">
        <p14:creationId xmlns:p14="http://schemas.microsoft.com/office/powerpoint/2010/main" val="3527238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15</a:t>
            </a:fld>
            <a:endParaRPr lang="en-GB"/>
          </a:p>
        </p:txBody>
      </p:sp>
    </p:spTree>
    <p:extLst>
      <p:ext uri="{BB962C8B-B14F-4D97-AF65-F5344CB8AC3E}">
        <p14:creationId xmlns:p14="http://schemas.microsoft.com/office/powerpoint/2010/main" val="38583287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16</a:t>
            </a:fld>
            <a:endParaRPr lang="en-GB"/>
          </a:p>
        </p:txBody>
      </p:sp>
    </p:spTree>
    <p:extLst>
      <p:ext uri="{BB962C8B-B14F-4D97-AF65-F5344CB8AC3E}">
        <p14:creationId xmlns:p14="http://schemas.microsoft.com/office/powerpoint/2010/main" val="3095363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17</a:t>
            </a:fld>
            <a:endParaRPr lang="en-GB"/>
          </a:p>
        </p:txBody>
      </p:sp>
    </p:spTree>
    <p:extLst>
      <p:ext uri="{BB962C8B-B14F-4D97-AF65-F5344CB8AC3E}">
        <p14:creationId xmlns:p14="http://schemas.microsoft.com/office/powerpoint/2010/main" val="2154659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18</a:t>
            </a:fld>
            <a:endParaRPr lang="en-GB"/>
          </a:p>
        </p:txBody>
      </p:sp>
    </p:spTree>
    <p:extLst>
      <p:ext uri="{BB962C8B-B14F-4D97-AF65-F5344CB8AC3E}">
        <p14:creationId xmlns:p14="http://schemas.microsoft.com/office/powerpoint/2010/main" val="14765393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19</a:t>
            </a:fld>
            <a:endParaRPr lang="en-GB"/>
          </a:p>
        </p:txBody>
      </p:sp>
    </p:spTree>
    <p:extLst>
      <p:ext uri="{BB962C8B-B14F-4D97-AF65-F5344CB8AC3E}">
        <p14:creationId xmlns:p14="http://schemas.microsoft.com/office/powerpoint/2010/main" val="2461410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a:t>
            </a:fld>
            <a:endParaRPr lang="en-GB"/>
          </a:p>
        </p:txBody>
      </p:sp>
    </p:spTree>
    <p:extLst>
      <p:ext uri="{BB962C8B-B14F-4D97-AF65-F5344CB8AC3E}">
        <p14:creationId xmlns:p14="http://schemas.microsoft.com/office/powerpoint/2010/main" val="3003469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20</a:t>
            </a:fld>
            <a:endParaRPr lang="en-GB"/>
          </a:p>
        </p:txBody>
      </p:sp>
    </p:spTree>
    <p:extLst>
      <p:ext uri="{BB962C8B-B14F-4D97-AF65-F5344CB8AC3E}">
        <p14:creationId xmlns:p14="http://schemas.microsoft.com/office/powerpoint/2010/main" val="2012596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21</a:t>
            </a:fld>
            <a:endParaRPr lang="en-GB"/>
          </a:p>
        </p:txBody>
      </p:sp>
    </p:spTree>
    <p:extLst>
      <p:ext uri="{BB962C8B-B14F-4D97-AF65-F5344CB8AC3E}">
        <p14:creationId xmlns:p14="http://schemas.microsoft.com/office/powerpoint/2010/main" val="3758792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22</a:t>
            </a:fld>
            <a:endParaRPr lang="en-GB"/>
          </a:p>
        </p:txBody>
      </p:sp>
    </p:spTree>
    <p:extLst>
      <p:ext uri="{BB962C8B-B14F-4D97-AF65-F5344CB8AC3E}">
        <p14:creationId xmlns:p14="http://schemas.microsoft.com/office/powerpoint/2010/main" val="8743095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23</a:t>
            </a:fld>
            <a:endParaRPr lang="en-GB"/>
          </a:p>
        </p:txBody>
      </p:sp>
    </p:spTree>
    <p:extLst>
      <p:ext uri="{BB962C8B-B14F-4D97-AF65-F5344CB8AC3E}">
        <p14:creationId xmlns:p14="http://schemas.microsoft.com/office/powerpoint/2010/main" val="37495759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24</a:t>
            </a:fld>
            <a:endParaRPr lang="en-GB"/>
          </a:p>
        </p:txBody>
      </p:sp>
    </p:spTree>
    <p:extLst>
      <p:ext uri="{BB962C8B-B14F-4D97-AF65-F5344CB8AC3E}">
        <p14:creationId xmlns:p14="http://schemas.microsoft.com/office/powerpoint/2010/main" val="21420652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25</a:t>
            </a:fld>
            <a:endParaRPr lang="en-GB"/>
          </a:p>
        </p:txBody>
      </p:sp>
    </p:spTree>
    <p:extLst>
      <p:ext uri="{BB962C8B-B14F-4D97-AF65-F5344CB8AC3E}">
        <p14:creationId xmlns:p14="http://schemas.microsoft.com/office/powerpoint/2010/main" val="858840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26</a:t>
            </a:fld>
            <a:endParaRPr lang="en-GB"/>
          </a:p>
        </p:txBody>
      </p:sp>
    </p:spTree>
    <p:extLst>
      <p:ext uri="{BB962C8B-B14F-4D97-AF65-F5344CB8AC3E}">
        <p14:creationId xmlns:p14="http://schemas.microsoft.com/office/powerpoint/2010/main" val="18191093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27</a:t>
            </a:fld>
            <a:endParaRPr lang="en-GB"/>
          </a:p>
        </p:txBody>
      </p:sp>
    </p:spTree>
    <p:extLst>
      <p:ext uri="{BB962C8B-B14F-4D97-AF65-F5344CB8AC3E}">
        <p14:creationId xmlns:p14="http://schemas.microsoft.com/office/powerpoint/2010/main" val="17466768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28</a:t>
            </a:fld>
            <a:endParaRPr lang="en-GB"/>
          </a:p>
        </p:txBody>
      </p:sp>
    </p:spTree>
    <p:extLst>
      <p:ext uri="{BB962C8B-B14F-4D97-AF65-F5344CB8AC3E}">
        <p14:creationId xmlns:p14="http://schemas.microsoft.com/office/powerpoint/2010/main" val="297246163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29</a:t>
            </a:fld>
            <a:endParaRPr lang="en-GB"/>
          </a:p>
        </p:txBody>
      </p:sp>
    </p:spTree>
    <p:extLst>
      <p:ext uri="{BB962C8B-B14F-4D97-AF65-F5344CB8AC3E}">
        <p14:creationId xmlns:p14="http://schemas.microsoft.com/office/powerpoint/2010/main" val="56984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a:t>
            </a:fld>
            <a:endParaRPr lang="en-GB"/>
          </a:p>
        </p:txBody>
      </p:sp>
    </p:spTree>
    <p:extLst>
      <p:ext uri="{BB962C8B-B14F-4D97-AF65-F5344CB8AC3E}">
        <p14:creationId xmlns:p14="http://schemas.microsoft.com/office/powerpoint/2010/main" val="19673521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30</a:t>
            </a:fld>
            <a:endParaRPr lang="en-GB"/>
          </a:p>
        </p:txBody>
      </p:sp>
    </p:spTree>
    <p:extLst>
      <p:ext uri="{BB962C8B-B14F-4D97-AF65-F5344CB8AC3E}">
        <p14:creationId xmlns:p14="http://schemas.microsoft.com/office/powerpoint/2010/main" val="21764418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31</a:t>
            </a:fld>
            <a:endParaRPr lang="en-GB"/>
          </a:p>
        </p:txBody>
      </p:sp>
    </p:spTree>
    <p:extLst>
      <p:ext uri="{BB962C8B-B14F-4D97-AF65-F5344CB8AC3E}">
        <p14:creationId xmlns:p14="http://schemas.microsoft.com/office/powerpoint/2010/main" val="34264060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32</a:t>
            </a:fld>
            <a:endParaRPr lang="en-GB"/>
          </a:p>
        </p:txBody>
      </p:sp>
    </p:spTree>
    <p:extLst>
      <p:ext uri="{BB962C8B-B14F-4D97-AF65-F5344CB8AC3E}">
        <p14:creationId xmlns:p14="http://schemas.microsoft.com/office/powerpoint/2010/main" val="4075632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33</a:t>
            </a:fld>
            <a:endParaRPr lang="en-GB"/>
          </a:p>
        </p:txBody>
      </p:sp>
    </p:spTree>
    <p:extLst>
      <p:ext uri="{BB962C8B-B14F-4D97-AF65-F5344CB8AC3E}">
        <p14:creationId xmlns:p14="http://schemas.microsoft.com/office/powerpoint/2010/main" val="364019422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34</a:t>
            </a:fld>
            <a:endParaRPr lang="en-GB"/>
          </a:p>
        </p:txBody>
      </p:sp>
    </p:spTree>
    <p:extLst>
      <p:ext uri="{BB962C8B-B14F-4D97-AF65-F5344CB8AC3E}">
        <p14:creationId xmlns:p14="http://schemas.microsoft.com/office/powerpoint/2010/main" val="38720490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35</a:t>
            </a:fld>
            <a:endParaRPr lang="en-GB"/>
          </a:p>
        </p:txBody>
      </p:sp>
    </p:spTree>
    <p:extLst>
      <p:ext uri="{BB962C8B-B14F-4D97-AF65-F5344CB8AC3E}">
        <p14:creationId xmlns:p14="http://schemas.microsoft.com/office/powerpoint/2010/main" val="34195624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36</a:t>
            </a:fld>
            <a:endParaRPr lang="en-GB"/>
          </a:p>
        </p:txBody>
      </p:sp>
    </p:spTree>
    <p:extLst>
      <p:ext uri="{BB962C8B-B14F-4D97-AF65-F5344CB8AC3E}">
        <p14:creationId xmlns:p14="http://schemas.microsoft.com/office/powerpoint/2010/main" val="21096157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37</a:t>
            </a:fld>
            <a:endParaRPr lang="en-GB"/>
          </a:p>
        </p:txBody>
      </p:sp>
    </p:spTree>
    <p:extLst>
      <p:ext uri="{BB962C8B-B14F-4D97-AF65-F5344CB8AC3E}">
        <p14:creationId xmlns:p14="http://schemas.microsoft.com/office/powerpoint/2010/main" val="335615527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38</a:t>
            </a:fld>
            <a:endParaRPr lang="en-GB"/>
          </a:p>
        </p:txBody>
      </p:sp>
    </p:spTree>
    <p:extLst>
      <p:ext uri="{BB962C8B-B14F-4D97-AF65-F5344CB8AC3E}">
        <p14:creationId xmlns:p14="http://schemas.microsoft.com/office/powerpoint/2010/main" val="41966979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39</a:t>
            </a:fld>
            <a:endParaRPr lang="en-GB"/>
          </a:p>
        </p:txBody>
      </p:sp>
    </p:spTree>
    <p:extLst>
      <p:ext uri="{BB962C8B-B14F-4D97-AF65-F5344CB8AC3E}">
        <p14:creationId xmlns:p14="http://schemas.microsoft.com/office/powerpoint/2010/main" val="4218211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4</a:t>
            </a:fld>
            <a:endParaRPr lang="en-GB"/>
          </a:p>
        </p:txBody>
      </p:sp>
    </p:spTree>
    <p:extLst>
      <p:ext uri="{BB962C8B-B14F-4D97-AF65-F5344CB8AC3E}">
        <p14:creationId xmlns:p14="http://schemas.microsoft.com/office/powerpoint/2010/main" val="280245409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40</a:t>
            </a:fld>
            <a:endParaRPr lang="en-GB"/>
          </a:p>
        </p:txBody>
      </p:sp>
    </p:spTree>
    <p:extLst>
      <p:ext uri="{BB962C8B-B14F-4D97-AF65-F5344CB8AC3E}">
        <p14:creationId xmlns:p14="http://schemas.microsoft.com/office/powerpoint/2010/main" val="177162921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41</a:t>
            </a:fld>
            <a:endParaRPr lang="en-GB"/>
          </a:p>
        </p:txBody>
      </p:sp>
    </p:spTree>
    <p:extLst>
      <p:ext uri="{BB962C8B-B14F-4D97-AF65-F5344CB8AC3E}">
        <p14:creationId xmlns:p14="http://schemas.microsoft.com/office/powerpoint/2010/main" val="255447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5</a:t>
            </a:fld>
            <a:endParaRPr lang="en-GB"/>
          </a:p>
        </p:txBody>
      </p:sp>
    </p:spTree>
    <p:extLst>
      <p:ext uri="{BB962C8B-B14F-4D97-AF65-F5344CB8AC3E}">
        <p14:creationId xmlns:p14="http://schemas.microsoft.com/office/powerpoint/2010/main" val="2730615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6</a:t>
            </a:fld>
            <a:endParaRPr lang="en-GB"/>
          </a:p>
        </p:txBody>
      </p:sp>
    </p:spTree>
    <p:extLst>
      <p:ext uri="{BB962C8B-B14F-4D97-AF65-F5344CB8AC3E}">
        <p14:creationId xmlns:p14="http://schemas.microsoft.com/office/powerpoint/2010/main" val="115385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7</a:t>
            </a:fld>
            <a:endParaRPr lang="en-GB"/>
          </a:p>
        </p:txBody>
      </p:sp>
    </p:spTree>
    <p:extLst>
      <p:ext uri="{BB962C8B-B14F-4D97-AF65-F5344CB8AC3E}">
        <p14:creationId xmlns:p14="http://schemas.microsoft.com/office/powerpoint/2010/main" val="3014027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GB"/>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8</a:t>
            </a:fld>
            <a:endParaRPr lang="en-GB"/>
          </a:p>
        </p:txBody>
      </p:sp>
    </p:spTree>
    <p:extLst>
      <p:ext uri="{BB962C8B-B14F-4D97-AF65-F5344CB8AC3E}">
        <p14:creationId xmlns:p14="http://schemas.microsoft.com/office/powerpoint/2010/main" val="3480974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sz="1200" kern="1200" dirty="0" smtClean="0">
                <a:solidFill>
                  <a:schemeClr val="tx1"/>
                </a:solidFill>
                <a:effectLst/>
                <a:latin typeface="+mn-lt"/>
                <a:ea typeface="+mn-ea"/>
                <a:cs typeface="+mn-cs"/>
              </a:rPr>
              <a:t>Les violences liées à l’honneur renvoient à un ensemble de pratiques</a:t>
            </a:r>
            <a:r>
              <a:rPr lang="fr-BE" sz="1200" strike="sngStrike" kern="1200" dirty="0" smtClean="0">
                <a:solidFill>
                  <a:schemeClr val="tx1"/>
                </a:solidFill>
                <a:effectLst/>
                <a:latin typeface="+mn-lt"/>
                <a:ea typeface="+mn-ea"/>
                <a:cs typeface="+mn-cs"/>
              </a:rPr>
              <a:t>,</a:t>
            </a:r>
            <a:r>
              <a:rPr lang="fr-BE" sz="1200" kern="1200" dirty="0" smtClean="0">
                <a:solidFill>
                  <a:schemeClr val="tx1"/>
                </a:solidFill>
                <a:effectLst/>
                <a:latin typeface="+mn-lt"/>
                <a:ea typeface="+mn-ea"/>
                <a:cs typeface="+mn-cs"/>
              </a:rPr>
              <a:t> qui sont utilisées pour contrôler les comportements des individus au sein de familles au sens large et d’autres groupes sociaux afin de protéger une certaine vision de la culture, de traditions, de croyances religieuses ou de l’honneur. La violence est au cœur d’un système dans lequel se mettent en place des flux de dettes et de promesses sur lesquelles sont basées un statut social et une vision de l’honneur que certains veulent préserver. Une telle violence peut se produire lorsque les auteurs ont le sentiment qu’un membre de la famille a porté la honte sur la famille ou la communauté en brisant ce qu’ils perçoivent comme leur code d’honneur ou afin de se prémunir du déshonneur. </a:t>
            </a:r>
            <a:endParaRPr lang="en-GB" sz="1200" kern="1200" dirty="0" smtClean="0">
              <a:solidFill>
                <a:schemeClr val="tx1"/>
              </a:solidFill>
              <a:effectLst/>
              <a:latin typeface="+mn-lt"/>
              <a:ea typeface="+mn-ea"/>
              <a:cs typeface="+mn-cs"/>
            </a:endParaRPr>
          </a:p>
          <a:p>
            <a:r>
              <a:rPr lang="fr-BE" sz="1200" kern="1200" dirty="0" smtClean="0">
                <a:solidFill>
                  <a:schemeClr val="tx1"/>
                </a:solidFill>
                <a:effectLst/>
                <a:latin typeface="+mn-lt"/>
                <a:ea typeface="+mn-ea"/>
                <a:cs typeface="+mn-cs"/>
              </a:rPr>
              <a:t>Ainsi, pour ce qui concerne plus spécifiquement les mutilations génitales féminines, si l’honneur et la réputation de la famille trouvent leur pleine réalisation dans l’accomplissement du schéma matrimonial attendu et du respect de la tradition, le déshonneur découle logiquement de tout écart à ceux-ci. Destinées à être mariées et à le demeurer, les filles/femmes doivent être excisées notamment pour préserver leur virginité, et assurer la continuité des normes sociales au sein du groupe. En cas de non-respect de la coutume, la jeune fille et sa famille risquent d’être mis au ban de leur communauté.</a:t>
            </a:r>
            <a:endParaRPr lang="en-GB" sz="1200" kern="1200" dirty="0" smtClean="0">
              <a:solidFill>
                <a:schemeClr val="tx1"/>
              </a:solidFill>
              <a:effectLst/>
              <a:latin typeface="+mn-lt"/>
              <a:ea typeface="+mn-ea"/>
              <a:cs typeface="+mn-cs"/>
            </a:endParaRPr>
          </a:p>
          <a:p>
            <a:endParaRPr lang="en-GB" dirty="0"/>
          </a:p>
        </p:txBody>
      </p:sp>
      <p:sp>
        <p:nvSpPr>
          <p:cNvPr id="4" name="Espace réservé du numéro de diapositive 3"/>
          <p:cNvSpPr>
            <a:spLocks noGrp="1"/>
          </p:cNvSpPr>
          <p:nvPr>
            <p:ph type="sldNum" sz="quarter" idx="10"/>
          </p:nvPr>
        </p:nvSpPr>
        <p:spPr/>
        <p:txBody>
          <a:bodyPr/>
          <a:lstStyle/>
          <a:p>
            <a:fld id="{43522AEA-0190-49C2-9348-D11DC5EE5146}" type="slidenum">
              <a:rPr lang="en-GB" smtClean="0"/>
              <a:t>9</a:t>
            </a:fld>
            <a:endParaRPr lang="en-GB"/>
          </a:p>
        </p:txBody>
      </p:sp>
    </p:spTree>
    <p:extLst>
      <p:ext uri="{BB962C8B-B14F-4D97-AF65-F5344CB8AC3E}">
        <p14:creationId xmlns:p14="http://schemas.microsoft.com/office/powerpoint/2010/main" val="1714369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style>
          <a:lnRef idx="2">
            <a:schemeClr val="accent4">
              <a:shade val="50000"/>
            </a:schemeClr>
          </a:lnRef>
          <a:fillRef idx="1">
            <a:schemeClr val="accent4"/>
          </a:fillRef>
          <a:effectRef idx="0">
            <a:schemeClr val="accent4"/>
          </a:effectRef>
          <a:fontRef idx="none"/>
        </p:style>
        <p:txBody>
          <a:bodyPr/>
          <a:lstStyle>
            <a:lvl1pPr>
              <a:defRPr>
                <a:solidFill>
                  <a:schemeClr val="bg1"/>
                </a:solidFill>
              </a:defRPr>
            </a:lvl1pPr>
          </a:lstStyle>
          <a:p>
            <a:r>
              <a:rPr lang="fr-FR" dirty="0" smtClean="0"/>
              <a:t>Modifiez le style du titre</a:t>
            </a:r>
            <a:endParaRPr lang="nl-NL" dirty="0"/>
          </a:p>
        </p:txBody>
      </p:sp>
      <p:sp>
        <p:nvSpPr>
          <p:cNvPr id="3" name="Ondertitel 2"/>
          <p:cNvSpPr>
            <a:spLocks noGrp="1"/>
          </p:cNvSpPr>
          <p:nvPr>
            <p:ph type="subTitle" idx="1"/>
          </p:nvPr>
        </p:nvSpPr>
        <p:spPr>
          <a:xfrm>
            <a:off x="1371600" y="3886200"/>
            <a:ext cx="6400800" cy="1752600"/>
          </a:xfrm>
        </p:spPr>
        <p:style>
          <a:lnRef idx="1">
            <a:schemeClr val="accent4"/>
          </a:lnRef>
          <a:fillRef idx="2">
            <a:schemeClr val="accent4"/>
          </a:fillRef>
          <a:effectRef idx="1">
            <a:schemeClr val="accent4"/>
          </a:effectRef>
          <a:fontRef idx="none"/>
        </p:style>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Modifiez le style des sous-titres du masque</a:t>
            </a:r>
            <a:endParaRPr lang="nl-NL" dirty="0"/>
          </a:p>
        </p:txBody>
      </p:sp>
      <p:sp>
        <p:nvSpPr>
          <p:cNvPr id="4" name="Tijdelijke aanduiding voor datum 3"/>
          <p:cNvSpPr>
            <a:spLocks noGrp="1"/>
          </p:cNvSpPr>
          <p:nvPr>
            <p:ph type="dt" sz="half" idx="10"/>
          </p:nvPr>
        </p:nvSpPr>
        <p:spPr/>
        <p:txBody>
          <a:bodyPr/>
          <a:lstStyle/>
          <a:p>
            <a:fld id="{3D636C07-7E76-46D3-B86B-6AF7C60E533E}" type="datetimeFigureOut">
              <a:rPr lang="nl-NL" smtClean="0"/>
              <a:t>1-6-2017</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fr-FR" smtClean="0"/>
              <a:t>Modifiez le style du titre</a:t>
            </a:r>
            <a:endParaRPr lang="nl-NL"/>
          </a:p>
        </p:txBody>
      </p:sp>
      <p:sp>
        <p:nvSpPr>
          <p:cNvPr id="3" name="Tijdelijke aanduiding voor verticale tekst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NL"/>
          </a:p>
        </p:txBody>
      </p:sp>
      <p:sp>
        <p:nvSpPr>
          <p:cNvPr id="4" name="Tijdelijke aanduiding voor datum 3"/>
          <p:cNvSpPr>
            <a:spLocks noGrp="1"/>
          </p:cNvSpPr>
          <p:nvPr>
            <p:ph type="dt" sz="half" idx="10"/>
          </p:nvPr>
        </p:nvSpPr>
        <p:spPr/>
        <p:txBody>
          <a:bodyPr/>
          <a:lstStyle/>
          <a:p>
            <a:fld id="{3D636C07-7E76-46D3-B86B-6AF7C60E533E}" type="datetimeFigureOut">
              <a:rPr lang="nl-NL" smtClean="0"/>
              <a:t>1-6-2017</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fr-FR" smtClean="0"/>
              <a:t>Modifiez le style du titre</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NL"/>
          </a:p>
        </p:txBody>
      </p:sp>
      <p:sp>
        <p:nvSpPr>
          <p:cNvPr id="4" name="Tijdelijke aanduiding voor datum 3"/>
          <p:cNvSpPr>
            <a:spLocks noGrp="1"/>
          </p:cNvSpPr>
          <p:nvPr>
            <p:ph type="dt" sz="half" idx="10"/>
          </p:nvPr>
        </p:nvSpPr>
        <p:spPr/>
        <p:txBody>
          <a:bodyPr/>
          <a:lstStyle/>
          <a:p>
            <a:fld id="{3D636C07-7E76-46D3-B86B-6AF7C60E533E}" type="datetimeFigureOut">
              <a:rPr lang="nl-NL" smtClean="0"/>
              <a:t>1-6-2017</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770527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2924523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14815543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FFAD5716-0D35-432E-A45E-39DFBE8D5C37}"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23108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FFAD5716-0D35-432E-A45E-39DFBE8D5C37}" type="datetimeFigureOut">
              <a:rPr lang="en-GB" smtClean="0"/>
              <a:t>01/06/2017</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1880433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FFAD5716-0D35-432E-A45E-39DFBE8D5C37}" type="datetimeFigureOut">
              <a:rPr lang="en-GB" smtClean="0"/>
              <a:t>01/06/2017</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1032508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FAD5716-0D35-432E-A45E-39DFBE8D5C37}" type="datetimeFigureOut">
              <a:rPr lang="en-GB" smtClean="0"/>
              <a:t>01/06/2017</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35966824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AD5716-0D35-432E-A45E-39DFBE8D5C37}"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406974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4">
              <a:shade val="50000"/>
            </a:schemeClr>
          </a:lnRef>
          <a:fillRef idx="1">
            <a:schemeClr val="accent4"/>
          </a:fillRef>
          <a:effectRef idx="0">
            <a:schemeClr val="accent4"/>
          </a:effectRef>
          <a:fontRef idx="none"/>
        </p:style>
        <p:txBody>
          <a:bodyPr/>
          <a:lstStyle>
            <a:lvl1pPr>
              <a:defRPr>
                <a:solidFill>
                  <a:schemeClr val="bg1"/>
                </a:solidFill>
              </a:defRPr>
            </a:lvl1pPr>
          </a:lstStyle>
          <a:p>
            <a:r>
              <a:rPr lang="fr-FR" dirty="0" smtClean="0"/>
              <a:t>Modifiez le style du titre</a:t>
            </a:r>
            <a:endParaRPr lang="nl-NL" dirty="0"/>
          </a:p>
        </p:txBody>
      </p:sp>
      <p:sp>
        <p:nvSpPr>
          <p:cNvPr id="3" name="Tijdelijke aanduiding voor inhoud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nl-NL" dirty="0"/>
          </a:p>
        </p:txBody>
      </p:sp>
      <p:sp>
        <p:nvSpPr>
          <p:cNvPr id="4" name="Tijdelijke aanduiding voor datum 3"/>
          <p:cNvSpPr>
            <a:spLocks noGrp="1"/>
          </p:cNvSpPr>
          <p:nvPr>
            <p:ph type="dt" sz="half" idx="10"/>
          </p:nvPr>
        </p:nvSpPr>
        <p:spPr/>
        <p:txBody>
          <a:bodyPr/>
          <a:lstStyle/>
          <a:p>
            <a:fld id="{3D636C07-7E76-46D3-B86B-6AF7C60E533E}" type="datetimeFigureOut">
              <a:rPr lang="nl-NL" smtClean="0"/>
              <a:t>1-6-2017</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FAD5716-0D35-432E-A45E-39DFBE8D5C37}"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3026766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1271747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3DB29C59-7473-4C9B-B35E-60A7BE5CB960}" type="slidenum">
              <a:rPr lang="en-GB" smtClean="0"/>
              <a:t>‹nr.›</a:t>
            </a:fld>
            <a:endParaRPr lang="en-GB"/>
          </a:p>
        </p:txBody>
      </p:sp>
    </p:spTree>
    <p:extLst>
      <p:ext uri="{BB962C8B-B14F-4D97-AF65-F5344CB8AC3E}">
        <p14:creationId xmlns:p14="http://schemas.microsoft.com/office/powerpoint/2010/main" val="18343212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4825817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19765166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33621069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E7162CCE-B7F7-4EAB-BFC5-BBFBA1FE0473}"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2599996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E7162CCE-B7F7-4EAB-BFC5-BBFBA1FE0473}" type="datetimeFigureOut">
              <a:rPr lang="en-GB" smtClean="0"/>
              <a:t>01/06/2017</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24272110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E7162CCE-B7F7-4EAB-BFC5-BBFBA1FE0473}" type="datetimeFigureOut">
              <a:rPr lang="en-GB" smtClean="0"/>
              <a:t>01/06/2017</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511826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7162CCE-B7F7-4EAB-BFC5-BBFBA1FE0473}" type="datetimeFigureOut">
              <a:rPr lang="en-GB" smtClean="0"/>
              <a:t>01/06/2017</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228333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style>
          <a:lnRef idx="1">
            <a:schemeClr val="accent4"/>
          </a:lnRef>
          <a:fillRef idx="2">
            <a:schemeClr val="accent4"/>
          </a:fillRef>
          <a:effectRef idx="1">
            <a:schemeClr val="accent4"/>
          </a:effectRef>
          <a:fontRef idx="none"/>
        </p:style>
        <p:txBody>
          <a:bodyPr anchor="t"/>
          <a:lstStyle>
            <a:lvl1pPr algn="l">
              <a:defRPr sz="4000" b="1" cap="all"/>
            </a:lvl1pPr>
          </a:lstStyle>
          <a:p>
            <a:r>
              <a:rPr lang="fr-FR" dirty="0" smtClean="0"/>
              <a:t>Modifiez le style du titre</a:t>
            </a:r>
            <a:endParaRPr lang="nl-NL" dirty="0"/>
          </a:p>
        </p:txBody>
      </p:sp>
      <p:sp>
        <p:nvSpPr>
          <p:cNvPr id="3" name="Tijdelijke aanduiding voor tekst 2"/>
          <p:cNvSpPr>
            <a:spLocks noGrp="1"/>
          </p:cNvSpPr>
          <p:nvPr>
            <p:ph type="body" idx="1"/>
          </p:nvPr>
        </p:nvSpPr>
        <p:spPr>
          <a:xfrm>
            <a:off x="722313" y="2906713"/>
            <a:ext cx="7772400" cy="1500187"/>
          </a:xfrm>
        </p:spPr>
        <p:style>
          <a:lnRef idx="2">
            <a:schemeClr val="accent4"/>
          </a:lnRef>
          <a:fillRef idx="1">
            <a:schemeClr val="lt1"/>
          </a:fillRef>
          <a:effectRef idx="0">
            <a:schemeClr val="accent4"/>
          </a:effectRef>
          <a:fontRef idx="none"/>
        </p:style>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dirty="0" smtClean="0"/>
              <a:t>Modifiez les styles du texte du masque</a:t>
            </a:r>
          </a:p>
        </p:txBody>
      </p:sp>
      <p:sp>
        <p:nvSpPr>
          <p:cNvPr id="4" name="Tijdelijke aanduiding voor datum 3"/>
          <p:cNvSpPr>
            <a:spLocks noGrp="1"/>
          </p:cNvSpPr>
          <p:nvPr>
            <p:ph type="dt" sz="half" idx="10"/>
          </p:nvPr>
        </p:nvSpPr>
        <p:spPr/>
        <p:txBody>
          <a:bodyPr/>
          <a:lstStyle/>
          <a:p>
            <a:fld id="{3D636C07-7E76-46D3-B86B-6AF7C60E533E}" type="datetimeFigureOut">
              <a:rPr lang="nl-NL" smtClean="0"/>
              <a:t>1-6-2017</a:t>
            </a:fld>
            <a:endParaRPr lang="nl-NL"/>
          </a:p>
        </p:txBody>
      </p:sp>
      <p:sp>
        <p:nvSpPr>
          <p:cNvPr id="5" name="Tijdelijke aanduiding voor voettekst 4"/>
          <p:cNvSpPr>
            <a:spLocks noGrp="1"/>
          </p:cNvSpPr>
          <p:nvPr>
            <p:ph type="ftr" sz="quarter" idx="11"/>
          </p:nvPr>
        </p:nvSpPr>
        <p:spPr>
          <a:xfrm>
            <a:off x="3124200" y="6356350"/>
            <a:ext cx="2895600" cy="365125"/>
          </a:xfrm>
          <a:prstGeom prst="rect">
            <a:avLst/>
          </a:prstGeom>
        </p:spPr>
        <p:txBody>
          <a:bodyPr/>
          <a:lstStyle/>
          <a:p>
            <a:endParaRPr lang="nl-NL"/>
          </a:p>
        </p:txBody>
      </p:sp>
      <p:sp>
        <p:nvSpPr>
          <p:cNvPr id="6" name="Tijdelijke aanduiding voor dianummer 5"/>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7162CCE-B7F7-4EAB-BFC5-BBFBA1FE0473}"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1770697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7162CCE-B7F7-4EAB-BFC5-BBFBA1FE0473}" type="datetimeFigureOut">
              <a:rPr lang="en-GB" smtClean="0"/>
              <a:t>01/06/2017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53688503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4659147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1338446B-565A-4952-BB97-55E6110AFAAB}" type="slidenum">
              <a:rPr lang="en-GB" smtClean="0"/>
              <a:t>‹nr.›</a:t>
            </a:fld>
            <a:endParaRPr lang="en-GB"/>
          </a:p>
        </p:txBody>
      </p:sp>
    </p:spTree>
    <p:extLst>
      <p:ext uri="{BB962C8B-B14F-4D97-AF65-F5344CB8AC3E}">
        <p14:creationId xmlns:p14="http://schemas.microsoft.com/office/powerpoint/2010/main" val="843116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4">
              <a:shade val="50000"/>
            </a:schemeClr>
          </a:lnRef>
          <a:fillRef idx="1">
            <a:schemeClr val="accent4"/>
          </a:fillRef>
          <a:effectRef idx="0">
            <a:schemeClr val="accent4"/>
          </a:effectRef>
          <a:fontRef idx="none"/>
        </p:style>
        <p:txBody>
          <a:bodyPr/>
          <a:lstStyle>
            <a:lvl1pPr>
              <a:defRPr>
                <a:solidFill>
                  <a:schemeClr val="bg1"/>
                </a:solidFill>
              </a:defRPr>
            </a:lvl1pPr>
          </a:lstStyle>
          <a:p>
            <a:r>
              <a:rPr lang="fr-FR" dirty="0" smtClean="0"/>
              <a:t>Modifiez le style du titre</a:t>
            </a:r>
            <a:endParaRPr lang="nl-NL" dirty="0"/>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nl-NL" dirty="0"/>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NL"/>
          </a:p>
        </p:txBody>
      </p:sp>
      <p:sp>
        <p:nvSpPr>
          <p:cNvPr id="5" name="Tijdelijke aanduiding voor datum 4"/>
          <p:cNvSpPr>
            <a:spLocks noGrp="1"/>
          </p:cNvSpPr>
          <p:nvPr>
            <p:ph type="dt" sz="half" idx="10"/>
          </p:nvPr>
        </p:nvSpPr>
        <p:spPr/>
        <p:txBody>
          <a:bodyPr/>
          <a:lstStyle/>
          <a:p>
            <a:fld id="{3D636C07-7E76-46D3-B86B-6AF7C60E533E}" type="datetimeFigureOut">
              <a:rPr lang="nl-NL" smtClean="0"/>
              <a:t>1-6-2017</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4">
              <a:shade val="50000"/>
            </a:schemeClr>
          </a:lnRef>
          <a:fillRef idx="1">
            <a:schemeClr val="accent4"/>
          </a:fillRef>
          <a:effectRef idx="0">
            <a:schemeClr val="accent4"/>
          </a:effectRef>
          <a:fontRef idx="none"/>
        </p:style>
        <p:txBody>
          <a:bodyPr/>
          <a:lstStyle>
            <a:lvl1pPr>
              <a:defRPr>
                <a:solidFill>
                  <a:schemeClr val="bg1"/>
                </a:solidFill>
              </a:defRPr>
            </a:lvl1pPr>
          </a:lstStyle>
          <a:p>
            <a:r>
              <a:rPr lang="fr-FR" dirty="0" smtClean="0"/>
              <a:t>Modifiez le style du titre</a:t>
            </a:r>
            <a:endParaRPr lang="nl-NL" dirty="0"/>
          </a:p>
        </p:txBody>
      </p:sp>
      <p:sp>
        <p:nvSpPr>
          <p:cNvPr id="3" name="Tijdelijke aanduiding voor tekst 2"/>
          <p:cNvSpPr>
            <a:spLocks noGrp="1"/>
          </p:cNvSpPr>
          <p:nvPr>
            <p:ph type="body" idx="1"/>
          </p:nvPr>
        </p:nvSpPr>
        <p:spPr>
          <a:xfrm>
            <a:off x="457200" y="1535113"/>
            <a:ext cx="4040188" cy="639762"/>
          </a:xfrm>
        </p:spPr>
        <p:style>
          <a:lnRef idx="3">
            <a:schemeClr val="lt1"/>
          </a:lnRef>
          <a:fillRef idx="1">
            <a:schemeClr val="accent4"/>
          </a:fillRef>
          <a:effectRef idx="1">
            <a:schemeClr val="accent4"/>
          </a:effectRef>
          <a:fontRef idx="none"/>
        </p:style>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NL"/>
          </a:p>
        </p:txBody>
      </p:sp>
      <p:sp>
        <p:nvSpPr>
          <p:cNvPr id="5" name="Tijdelijke aanduiding voor tekst 4"/>
          <p:cNvSpPr>
            <a:spLocks noGrp="1"/>
          </p:cNvSpPr>
          <p:nvPr>
            <p:ph type="body" sz="quarter" idx="3"/>
          </p:nvPr>
        </p:nvSpPr>
        <p:spPr>
          <a:xfrm>
            <a:off x="4645025" y="1535113"/>
            <a:ext cx="4041775" cy="639762"/>
          </a:xfrm>
        </p:spPr>
        <p:style>
          <a:lnRef idx="3">
            <a:schemeClr val="lt1"/>
          </a:lnRef>
          <a:fillRef idx="1">
            <a:schemeClr val="accent4"/>
          </a:fillRef>
          <a:effectRef idx="1">
            <a:schemeClr val="accent4"/>
          </a:effectRef>
          <a:fontRef idx="none"/>
        </p:style>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Modifiez les styles du texte du masque</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nl-NL" dirty="0"/>
          </a:p>
        </p:txBody>
      </p:sp>
      <p:sp>
        <p:nvSpPr>
          <p:cNvPr id="7" name="Tijdelijke aanduiding voor datum 6"/>
          <p:cNvSpPr>
            <a:spLocks noGrp="1"/>
          </p:cNvSpPr>
          <p:nvPr>
            <p:ph type="dt" sz="half" idx="10"/>
          </p:nvPr>
        </p:nvSpPr>
        <p:spPr/>
        <p:txBody>
          <a:bodyPr/>
          <a:lstStyle/>
          <a:p>
            <a:fld id="{3D636C07-7E76-46D3-B86B-6AF7C60E533E}" type="datetimeFigureOut">
              <a:rPr lang="nl-NL" smtClean="0"/>
              <a:t>1-6-2017</a:t>
            </a:fld>
            <a:endParaRPr lang="nl-NL"/>
          </a:p>
        </p:txBody>
      </p:sp>
      <p:sp>
        <p:nvSpPr>
          <p:cNvPr id="8" name="Tijdelijke aanduiding voor voettekst 7"/>
          <p:cNvSpPr>
            <a:spLocks noGrp="1"/>
          </p:cNvSpPr>
          <p:nvPr>
            <p:ph type="ftr" sz="quarter" idx="11"/>
          </p:nvPr>
        </p:nvSpPr>
        <p:spPr>
          <a:xfrm>
            <a:off x="3124200" y="6356350"/>
            <a:ext cx="2895600" cy="365125"/>
          </a:xfrm>
          <a:prstGeom prst="rect">
            <a:avLst/>
          </a:prstGeom>
        </p:spPr>
        <p:txBody>
          <a:bodyPr/>
          <a:lstStyle/>
          <a:p>
            <a:endParaRPr lang="nl-NL"/>
          </a:p>
        </p:txBody>
      </p:sp>
      <p:sp>
        <p:nvSpPr>
          <p:cNvPr id="9" name="Tijdelijke aanduiding voor dianummer 8"/>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4">
              <a:shade val="50000"/>
            </a:schemeClr>
          </a:lnRef>
          <a:fillRef idx="1">
            <a:schemeClr val="accent4"/>
          </a:fillRef>
          <a:effectRef idx="0">
            <a:schemeClr val="accent4"/>
          </a:effectRef>
          <a:fontRef idx="none"/>
        </p:style>
        <p:txBody>
          <a:bodyPr/>
          <a:lstStyle>
            <a:lvl1pPr>
              <a:defRPr>
                <a:solidFill>
                  <a:schemeClr val="bg1"/>
                </a:solidFill>
              </a:defRPr>
            </a:lvl1pPr>
          </a:lstStyle>
          <a:p>
            <a:r>
              <a:rPr lang="fr-FR" smtClean="0"/>
              <a:t>Modifiez le style du titre</a:t>
            </a:r>
            <a:endParaRPr lang="nl-NL"/>
          </a:p>
        </p:txBody>
      </p:sp>
      <p:sp>
        <p:nvSpPr>
          <p:cNvPr id="3" name="Tijdelijke aanduiding voor datum 2"/>
          <p:cNvSpPr>
            <a:spLocks noGrp="1"/>
          </p:cNvSpPr>
          <p:nvPr>
            <p:ph type="dt" sz="half" idx="10"/>
          </p:nvPr>
        </p:nvSpPr>
        <p:spPr/>
        <p:txBody>
          <a:bodyPr/>
          <a:lstStyle/>
          <a:p>
            <a:fld id="{3D636C07-7E76-46D3-B86B-6AF7C60E533E}" type="datetimeFigureOut">
              <a:rPr lang="nl-NL" smtClean="0"/>
              <a:t>1-6-2017</a:t>
            </a:fld>
            <a:endParaRPr lang="nl-NL"/>
          </a:p>
        </p:txBody>
      </p:sp>
      <p:sp>
        <p:nvSpPr>
          <p:cNvPr id="4" name="Tijdelijke aanduiding voor voettekst 3"/>
          <p:cNvSpPr>
            <a:spLocks noGrp="1"/>
          </p:cNvSpPr>
          <p:nvPr>
            <p:ph type="ftr" sz="quarter" idx="11"/>
          </p:nvPr>
        </p:nvSpPr>
        <p:spPr>
          <a:xfrm>
            <a:off x="3124200" y="6356350"/>
            <a:ext cx="2895600" cy="365125"/>
          </a:xfrm>
          <a:prstGeom prst="rect">
            <a:avLst/>
          </a:prstGeom>
        </p:spPr>
        <p:txBody>
          <a:bodyPr/>
          <a:lstStyle/>
          <a:p>
            <a:endParaRPr lang="nl-NL"/>
          </a:p>
        </p:txBody>
      </p:sp>
      <p:sp>
        <p:nvSpPr>
          <p:cNvPr id="5" name="Tijdelijke aanduiding voor dianummer 4"/>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3D636C07-7E76-46D3-B86B-6AF7C60E533E}" type="datetimeFigureOut">
              <a:rPr lang="nl-NL" smtClean="0"/>
              <a:t>1-6-2017</a:t>
            </a:fld>
            <a:endParaRPr lang="nl-NL"/>
          </a:p>
        </p:txBody>
      </p:sp>
      <p:sp>
        <p:nvSpPr>
          <p:cNvPr id="3" name="Tijdelijke aanduiding voor voettekst 2"/>
          <p:cNvSpPr>
            <a:spLocks noGrp="1"/>
          </p:cNvSpPr>
          <p:nvPr>
            <p:ph type="ftr" sz="quarter" idx="11"/>
          </p:nvPr>
        </p:nvSpPr>
        <p:spPr>
          <a:xfrm>
            <a:off x="3124200" y="6356350"/>
            <a:ext cx="2895600" cy="365125"/>
          </a:xfrm>
          <a:prstGeom prst="rect">
            <a:avLst/>
          </a:prstGeom>
        </p:spPr>
        <p:txBody>
          <a:bodyPr/>
          <a:lstStyle/>
          <a:p>
            <a:endParaRPr lang="nl-NL"/>
          </a:p>
        </p:txBody>
      </p:sp>
      <p:sp>
        <p:nvSpPr>
          <p:cNvPr id="4" name="Tijdelijke aanduiding voor dianummer 3"/>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ijdelijke aanduiding voor datum 4"/>
          <p:cNvSpPr>
            <a:spLocks noGrp="1"/>
          </p:cNvSpPr>
          <p:nvPr>
            <p:ph type="dt" sz="half" idx="10"/>
          </p:nvPr>
        </p:nvSpPr>
        <p:spPr/>
        <p:txBody>
          <a:bodyPr/>
          <a:lstStyle/>
          <a:p>
            <a:fld id="{3D636C07-7E76-46D3-B86B-6AF7C60E533E}" type="datetimeFigureOut">
              <a:rPr lang="nl-NL" smtClean="0"/>
              <a:t>1-6-2017</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ijdelijke aanduiding voor datum 4"/>
          <p:cNvSpPr>
            <a:spLocks noGrp="1"/>
          </p:cNvSpPr>
          <p:nvPr>
            <p:ph type="dt" sz="half" idx="10"/>
          </p:nvPr>
        </p:nvSpPr>
        <p:spPr/>
        <p:txBody>
          <a:bodyPr/>
          <a:lstStyle/>
          <a:p>
            <a:fld id="{3D636C07-7E76-46D3-B86B-6AF7C60E533E}" type="datetimeFigureOut">
              <a:rPr lang="nl-NL" smtClean="0"/>
              <a:t>1-6-2017</a:t>
            </a:fld>
            <a:endParaRPr lang="nl-NL"/>
          </a:p>
        </p:txBody>
      </p:sp>
      <p:sp>
        <p:nvSpPr>
          <p:cNvPr id="6" name="Tijdelijke aanduiding voor voettekst 5"/>
          <p:cNvSpPr>
            <a:spLocks noGrp="1"/>
          </p:cNvSpPr>
          <p:nvPr>
            <p:ph type="ftr" sz="quarter" idx="11"/>
          </p:nvPr>
        </p:nvSpPr>
        <p:spPr>
          <a:xfrm>
            <a:off x="3124200" y="6356350"/>
            <a:ext cx="2895600" cy="365125"/>
          </a:xfrm>
          <a:prstGeom prst="rect">
            <a:avLst/>
          </a:prstGeom>
        </p:spPr>
        <p:txBody>
          <a:bodyPr/>
          <a:lstStyle/>
          <a:p>
            <a:endParaRPr lang="nl-NL"/>
          </a:p>
        </p:txBody>
      </p:sp>
      <p:sp>
        <p:nvSpPr>
          <p:cNvPr id="7" name="Tijdelijke aanduiding voor dianummer 6"/>
          <p:cNvSpPr>
            <a:spLocks noGrp="1"/>
          </p:cNvSpPr>
          <p:nvPr>
            <p:ph type="sldNum" sz="quarter" idx="12"/>
          </p:nvPr>
        </p:nvSpPr>
        <p:spPr/>
        <p:txBody>
          <a:bodyPr/>
          <a:lstStyle/>
          <a:p>
            <a:fld id="{A9096D49-DAE3-40DE-93E0-41688E0A5016}" type="slidenum">
              <a:rPr lang="nl-NL" smtClean="0"/>
              <a:t>‹nr.›</a:t>
            </a:fld>
            <a:endParaRPr lang="nl-NL"/>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92805" y="1556792"/>
            <a:ext cx="8229600" cy="4525963"/>
          </a:xfrm>
          <a:prstGeom prst="rect">
            <a:avLst/>
          </a:prstGeom>
        </p:spPr>
        <p:style>
          <a:lnRef idx="2">
            <a:schemeClr val="accent4"/>
          </a:lnRef>
          <a:fillRef idx="1">
            <a:schemeClr val="lt1"/>
          </a:fillRef>
          <a:effectRef idx="0">
            <a:schemeClr val="accent4"/>
          </a:effectRef>
          <a:fontRef idx="none"/>
        </p:style>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2" name="Tijdelijke aanduiding voor titel 1"/>
          <p:cNvSpPr>
            <a:spLocks noGrp="1"/>
          </p:cNvSpPr>
          <p:nvPr>
            <p:ph type="title"/>
          </p:nvPr>
        </p:nvSpPr>
        <p:spPr>
          <a:xfrm>
            <a:off x="457200" y="274638"/>
            <a:ext cx="8229600" cy="1143000"/>
          </a:xfrm>
          <a:prstGeom prst="rect">
            <a:avLst/>
          </a:prstGeom>
        </p:spPr>
        <p:style>
          <a:lnRef idx="2">
            <a:schemeClr val="accent4"/>
          </a:lnRef>
          <a:fillRef idx="1">
            <a:schemeClr val="lt1"/>
          </a:fillRef>
          <a:effectRef idx="0">
            <a:schemeClr val="accent4"/>
          </a:effectRef>
          <a:fontRef idx="none"/>
        </p:style>
        <p:txBody>
          <a:bodyPr vert="horz" lIns="91440" tIns="45720" rIns="91440" bIns="45720" rtlCol="0" anchor="ctr">
            <a:normAutofit/>
          </a:bodyPr>
          <a:lstStyle/>
          <a:p>
            <a:r>
              <a:rPr lang="nl-NL" dirty="0" smtClean="0"/>
              <a:t>Klik om de stijl te bewerken</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636C07-7E76-46D3-B86B-6AF7C60E533E}" type="datetimeFigureOut">
              <a:rPr lang="nl-NL" smtClean="0"/>
              <a:t>1-6-2017</a:t>
            </a:fld>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096D49-DAE3-40DE-93E0-41688E0A5016}" type="slidenum">
              <a:rPr lang="nl-NL" smtClean="0"/>
              <a:t>‹nr.›</a:t>
            </a:fld>
            <a:endParaRPr lang="nl-NL"/>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67544" y="6093296"/>
            <a:ext cx="1750314" cy="729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D5716-0D35-432E-A45E-39DFBE8D5C37}" type="datetimeFigureOut">
              <a:rPr lang="en-GB" smtClean="0"/>
              <a:t>01/06/2017</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B29C59-7473-4C9B-B35E-60A7BE5CB960}" type="slidenum">
              <a:rPr lang="en-GB" smtClean="0"/>
              <a:t>‹nr.›</a:t>
            </a:fld>
            <a:endParaRPr lang="en-GB"/>
          </a:p>
        </p:txBody>
      </p:sp>
    </p:spTree>
    <p:extLst>
      <p:ext uri="{BB962C8B-B14F-4D97-AF65-F5344CB8AC3E}">
        <p14:creationId xmlns:p14="http://schemas.microsoft.com/office/powerpoint/2010/main" val="20806768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162CCE-B7F7-4EAB-BFC5-BBFBA1FE0473}" type="datetimeFigureOut">
              <a:rPr lang="en-GB" smtClean="0"/>
              <a:t>01/06/2017</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8446B-565A-4952-BB97-55E6110AFAAB}" type="slidenum">
              <a:rPr lang="en-GB" smtClean="0"/>
              <a:t>‹nr.›</a:t>
            </a:fld>
            <a:endParaRPr lang="en-GB"/>
          </a:p>
        </p:txBody>
      </p:sp>
    </p:spTree>
    <p:extLst>
      <p:ext uri="{BB962C8B-B14F-4D97-AF65-F5344CB8AC3E}">
        <p14:creationId xmlns:p14="http://schemas.microsoft.com/office/powerpoint/2010/main" val="1874387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3568" y="1340768"/>
            <a:ext cx="7772400" cy="2664296"/>
          </a:xfrm>
        </p:spPr>
        <p:txBody>
          <a:bodyPr>
            <a:normAutofit/>
          </a:bodyPr>
          <a:lstStyle/>
          <a:p>
            <a:r>
              <a:rPr lang="nl-BE" sz="2800" dirty="0" smtClean="0"/>
              <a:t>Gemeenschappelijke omzendbrief van de minister van Justitie en het College van procureurs-generaal</a:t>
            </a:r>
            <a:r>
              <a:rPr lang="fr-BE" sz="2800" smtClean="0"/>
              <a:t/>
            </a:r>
            <a:br>
              <a:rPr lang="fr-BE" sz="2800" smtClean="0"/>
            </a:br>
            <a:r>
              <a:rPr lang="fr-BE" sz="2800" smtClean="0"/>
              <a:t>COL </a:t>
            </a:r>
            <a:r>
              <a:rPr lang="fr-BE" sz="2800" dirty="0" smtClean="0"/>
              <a:t>6/2017</a:t>
            </a:r>
            <a:endParaRPr lang="en-GB" sz="2800" dirty="0"/>
          </a:p>
        </p:txBody>
      </p:sp>
      <p:sp>
        <p:nvSpPr>
          <p:cNvPr id="3" name="Sous-titre 2"/>
          <p:cNvSpPr>
            <a:spLocks noGrp="1"/>
          </p:cNvSpPr>
          <p:nvPr>
            <p:ph type="subTitle" idx="1"/>
          </p:nvPr>
        </p:nvSpPr>
        <p:spPr>
          <a:xfrm>
            <a:off x="2123728" y="4725144"/>
            <a:ext cx="6296744" cy="913656"/>
          </a:xfrm>
        </p:spPr>
        <p:txBody>
          <a:bodyPr>
            <a:normAutofit fontScale="47500" lnSpcReduction="20000"/>
          </a:bodyPr>
          <a:lstStyle/>
          <a:p>
            <a:pPr algn="r"/>
            <a:r>
              <a:rPr lang="nl-BE" i="1" dirty="0" smtClean="0">
                <a:solidFill>
                  <a:schemeClr val="tx1"/>
                </a:solidFill>
              </a:rPr>
              <a:t>Maïté De </a:t>
            </a:r>
            <a:r>
              <a:rPr lang="nl-BE" i="1" dirty="0" err="1" smtClean="0">
                <a:solidFill>
                  <a:schemeClr val="tx1"/>
                </a:solidFill>
              </a:rPr>
              <a:t>Rue</a:t>
            </a:r>
            <a:r>
              <a:rPr lang="nl-BE" i="1" dirty="0" smtClean="0">
                <a:solidFill>
                  <a:schemeClr val="tx1"/>
                </a:solidFill>
              </a:rPr>
              <a:t>, substituut van de procureur-generaal van Luik</a:t>
            </a:r>
          </a:p>
          <a:p>
            <a:pPr algn="r"/>
            <a:r>
              <a:rPr lang="nl-BE" i="1" dirty="0" smtClean="0">
                <a:solidFill>
                  <a:schemeClr val="tx1"/>
                </a:solidFill>
              </a:rPr>
              <a:t>Isabelle Leclercq, beleidsadviseur bij de Steundienst van het openbaar  ministerie</a:t>
            </a:r>
            <a:endParaRPr lang="nl-BE" i="1" dirty="0">
              <a:solidFill>
                <a:schemeClr val="tx1"/>
              </a:solidFill>
            </a:endParaRPr>
          </a:p>
        </p:txBody>
      </p:sp>
      <p:sp>
        <p:nvSpPr>
          <p:cNvPr id="4" name="ZoneTexte 3"/>
          <p:cNvSpPr txBox="1"/>
          <p:nvPr/>
        </p:nvSpPr>
        <p:spPr>
          <a:xfrm>
            <a:off x="5580112" y="6165304"/>
            <a:ext cx="2880320" cy="369332"/>
          </a:xfrm>
          <a:prstGeom prst="rect">
            <a:avLst/>
          </a:prstGeom>
          <a:noFill/>
        </p:spPr>
        <p:txBody>
          <a:bodyPr wrap="square" rtlCol="0">
            <a:spAutoFit/>
          </a:bodyPr>
          <a:lstStyle/>
          <a:p>
            <a:r>
              <a:rPr lang="fr-BE" dirty="0" smtClean="0">
                <a:latin typeface="Arial" panose="020B0604020202020204" pitchFamily="34" charset="0"/>
                <a:cs typeface="Arial" panose="020B0604020202020204" pitchFamily="34" charset="0"/>
              </a:rPr>
              <a:t>Brussel, 5 </a:t>
            </a:r>
            <a:r>
              <a:rPr lang="fr-BE" dirty="0" err="1" smtClean="0">
                <a:latin typeface="Arial" panose="020B0604020202020204" pitchFamily="34" charset="0"/>
                <a:cs typeface="Arial" panose="020B0604020202020204" pitchFamily="34" charset="0"/>
              </a:rPr>
              <a:t>mei</a:t>
            </a:r>
            <a:r>
              <a:rPr lang="fr-BE" dirty="0" smtClean="0">
                <a:latin typeface="Arial" panose="020B0604020202020204" pitchFamily="34" charset="0"/>
                <a:cs typeface="Arial" panose="020B0604020202020204" pitchFamily="34" charset="0"/>
              </a:rPr>
              <a:t> 2017</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8683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 </a:t>
            </a:r>
            <a:r>
              <a:rPr lang="fr-BE" dirty="0" err="1"/>
              <a:t>Begrippen</a:t>
            </a:r>
            <a:r>
              <a:rPr lang="fr-BE" dirty="0"/>
              <a:t> en </a:t>
            </a:r>
            <a:r>
              <a:rPr lang="fr-BE" dirty="0" err="1"/>
              <a:t>definities</a:t>
            </a:r>
            <a:endParaRPr lang="en-GB" dirty="0"/>
          </a:p>
        </p:txBody>
      </p:sp>
      <p:sp>
        <p:nvSpPr>
          <p:cNvPr id="3" name="Espace réservé du contenu 2"/>
          <p:cNvSpPr>
            <a:spLocks noGrp="1"/>
          </p:cNvSpPr>
          <p:nvPr>
            <p:ph idx="1"/>
          </p:nvPr>
        </p:nvSpPr>
        <p:spPr/>
        <p:txBody>
          <a:bodyPr>
            <a:normAutofit/>
          </a:bodyPr>
          <a:lstStyle/>
          <a:p>
            <a:pPr algn="just"/>
            <a:r>
              <a:rPr lang="nl-NL" u="sng" dirty="0" smtClean="0"/>
              <a:t>Kenmerken</a:t>
            </a:r>
            <a:r>
              <a:rPr lang="nl-NL" dirty="0" smtClean="0"/>
              <a:t> van eergerelateerd geweld :</a:t>
            </a:r>
          </a:p>
          <a:p>
            <a:pPr lvl="1" algn="just"/>
            <a:r>
              <a:rPr lang="nl-NL" sz="2000" dirty="0" smtClean="0"/>
              <a:t>Continuüm van geweldvormen waarbij er steeds een risico op escalatie bestaat;</a:t>
            </a:r>
          </a:p>
          <a:p>
            <a:pPr lvl="1" algn="just"/>
            <a:r>
              <a:rPr lang="nl-NL" sz="2000" dirty="0" smtClean="0"/>
              <a:t>Kan een reactie zijn op een (dreigende) schending van wat als de eer beschouwd </a:t>
            </a:r>
            <a:r>
              <a:rPr lang="nl-NL" sz="2000" dirty="0"/>
              <a:t>wordt </a:t>
            </a:r>
            <a:r>
              <a:rPr lang="nl-NL" sz="2000" dirty="0" smtClean="0"/>
              <a:t>of kan gepleegd worden om eerschending te voorkomen;</a:t>
            </a:r>
          </a:p>
          <a:p>
            <a:pPr lvl="1" algn="just"/>
            <a:r>
              <a:rPr lang="nl-NL" sz="2000" dirty="0" smtClean="0"/>
              <a:t>Publieke ruchtbaarheid;</a:t>
            </a:r>
          </a:p>
          <a:p>
            <a:pPr lvl="1" algn="just"/>
            <a:r>
              <a:rPr lang="nl-NL" sz="2000" dirty="0" smtClean="0"/>
              <a:t>Rol van de bredere gemeenschap of de sociale omgeving;</a:t>
            </a:r>
          </a:p>
          <a:p>
            <a:pPr lvl="1" algn="just"/>
            <a:r>
              <a:rPr lang="nl-NL" sz="2000" dirty="0" smtClean="0"/>
              <a:t>Vaak meerdere slachtoffers en/of daders (!minderjarigen!);</a:t>
            </a:r>
          </a:p>
          <a:p>
            <a:pPr lvl="1" algn="just"/>
            <a:r>
              <a:rPr lang="nl-NL" sz="2000" dirty="0" smtClean="0"/>
              <a:t>Belang van de standpunten over de genderrollen.</a:t>
            </a:r>
          </a:p>
          <a:p>
            <a:pPr algn="just"/>
            <a:r>
              <a:rPr lang="nl-NL" sz="2400" dirty="0" smtClean="0"/>
              <a:t>Verband en verschillen </a:t>
            </a:r>
            <a:r>
              <a:rPr lang="nl-NL" sz="2400" dirty="0" err="1" smtClean="0"/>
              <a:t>intrafamiliaal</a:t>
            </a:r>
            <a:r>
              <a:rPr lang="nl-NL" sz="2400" dirty="0" smtClean="0"/>
              <a:t> geweld.</a:t>
            </a:r>
          </a:p>
          <a:p>
            <a:pPr lvl="1" algn="just"/>
            <a:endParaRPr lang="en-GB" sz="2000" dirty="0"/>
          </a:p>
        </p:txBody>
      </p:sp>
    </p:spTree>
    <p:extLst>
      <p:ext uri="{BB962C8B-B14F-4D97-AF65-F5344CB8AC3E}">
        <p14:creationId xmlns:p14="http://schemas.microsoft.com/office/powerpoint/2010/main" val="9958360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2. </a:t>
            </a:r>
            <a:r>
              <a:rPr lang="fr-BE" dirty="0" err="1" smtClean="0"/>
              <a:t>Wettelijk</a:t>
            </a:r>
            <a:r>
              <a:rPr lang="fr-BE" dirty="0" smtClean="0"/>
              <a:t> </a:t>
            </a:r>
            <a:r>
              <a:rPr lang="fr-BE" dirty="0" err="1" smtClean="0"/>
              <a:t>kader</a:t>
            </a:r>
            <a:endParaRPr lang="en-GB" dirty="0"/>
          </a:p>
        </p:txBody>
      </p:sp>
      <p:sp>
        <p:nvSpPr>
          <p:cNvPr id="3" name="Espace réservé du contenu 2"/>
          <p:cNvSpPr>
            <a:spLocks noGrp="1"/>
          </p:cNvSpPr>
          <p:nvPr>
            <p:ph idx="1"/>
          </p:nvPr>
        </p:nvSpPr>
        <p:spPr/>
        <p:txBody>
          <a:bodyPr/>
          <a:lstStyle/>
          <a:p>
            <a:pPr algn="just"/>
            <a:r>
              <a:rPr lang="nl-NL" dirty="0" smtClean="0"/>
              <a:t>Bijlage 1: Onvolledige lijst van wettelijke bepalingen </a:t>
            </a:r>
          </a:p>
          <a:p>
            <a:pPr algn="just"/>
            <a:r>
              <a:rPr lang="nl-NL" dirty="0" smtClean="0"/>
              <a:t>Daden van geweld die (nog) geen misdrijf vormen:</a:t>
            </a:r>
          </a:p>
          <a:p>
            <a:pPr marL="457200" lvl="1" indent="0" algn="just">
              <a:buNone/>
            </a:pPr>
            <a:r>
              <a:rPr lang="nl-NL" dirty="0" smtClean="0"/>
              <a:t>Col 4/2006 – Code 42.</a:t>
            </a:r>
          </a:p>
          <a:p>
            <a:endParaRPr lang="nl-NL" dirty="0"/>
          </a:p>
        </p:txBody>
      </p:sp>
      <p:sp>
        <p:nvSpPr>
          <p:cNvPr id="5" name="Flèche droite 4"/>
          <p:cNvSpPr/>
          <p:nvPr/>
        </p:nvSpPr>
        <p:spPr>
          <a:xfrm>
            <a:off x="467544" y="3789040"/>
            <a:ext cx="504056"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06676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2. </a:t>
            </a:r>
            <a:r>
              <a:rPr lang="fr-BE" dirty="0" err="1"/>
              <a:t>Wettelijk</a:t>
            </a:r>
            <a:r>
              <a:rPr lang="fr-BE" dirty="0"/>
              <a:t> </a:t>
            </a:r>
            <a:r>
              <a:rPr lang="fr-BE" dirty="0" err="1"/>
              <a:t>kader</a:t>
            </a:r>
            <a:endParaRPr lang="en-GB" dirty="0"/>
          </a:p>
        </p:txBody>
      </p:sp>
      <p:sp>
        <p:nvSpPr>
          <p:cNvPr id="3" name="Espace réservé du contenu 2"/>
          <p:cNvSpPr>
            <a:spLocks noGrp="1"/>
          </p:cNvSpPr>
          <p:nvPr>
            <p:ph idx="1"/>
          </p:nvPr>
        </p:nvSpPr>
        <p:spPr/>
        <p:txBody>
          <a:bodyPr>
            <a:normAutofit fontScale="62500" lnSpcReduction="20000"/>
          </a:bodyPr>
          <a:lstStyle/>
          <a:p>
            <a:pPr marL="0" indent="0" algn="just">
              <a:buNone/>
            </a:pPr>
            <a:r>
              <a:rPr lang="nl-NL" sz="4000" u="sng" dirty="0" smtClean="0"/>
              <a:t>3.1. Strafbare gedragingen</a:t>
            </a:r>
            <a:r>
              <a:rPr lang="nl-NL" dirty="0" smtClean="0"/>
              <a:t>:</a:t>
            </a:r>
          </a:p>
          <a:p>
            <a:pPr marL="342900" indent="-342900" algn="just">
              <a:buFontTx/>
              <a:buChar char="-"/>
            </a:pPr>
            <a:r>
              <a:rPr lang="nl-NL" sz="3400" dirty="0" smtClean="0"/>
              <a:t>Specifieke strafbaarstellingen</a:t>
            </a:r>
            <a:r>
              <a:rPr lang="nl-NL" dirty="0" smtClean="0"/>
              <a:t>:</a:t>
            </a:r>
          </a:p>
          <a:p>
            <a:pPr lvl="1" indent="-342900" algn="just">
              <a:buFontTx/>
              <a:buChar char="-"/>
            </a:pPr>
            <a:r>
              <a:rPr lang="nl-NL" dirty="0" smtClean="0"/>
              <a:t>Gedwongen huwelijk en wettelijke samenwoning – artikelen  391</a:t>
            </a:r>
            <a:r>
              <a:rPr lang="nl-NL" i="1" dirty="0" smtClean="0"/>
              <a:t>sexies</a:t>
            </a:r>
            <a:r>
              <a:rPr lang="nl-NL" dirty="0" smtClean="0"/>
              <a:t>, 391</a:t>
            </a:r>
            <a:r>
              <a:rPr lang="nl-NL" i="1" dirty="0" smtClean="0"/>
              <a:t>septies</a:t>
            </a:r>
            <a:r>
              <a:rPr lang="nl-NL" dirty="0" smtClean="0"/>
              <a:t> en 391</a:t>
            </a:r>
            <a:r>
              <a:rPr lang="nl-NL" i="1" dirty="0" smtClean="0"/>
              <a:t>octies</a:t>
            </a:r>
            <a:r>
              <a:rPr lang="nl-NL" dirty="0" smtClean="0"/>
              <a:t> SW;</a:t>
            </a:r>
          </a:p>
          <a:p>
            <a:pPr lvl="1" indent="-342900" algn="just">
              <a:buFontTx/>
              <a:buChar char="-"/>
            </a:pPr>
            <a:r>
              <a:rPr lang="nl-NL" dirty="0" smtClean="0"/>
              <a:t>Vrouwelijke genitale verminking artikel 409 SW.</a:t>
            </a:r>
          </a:p>
          <a:p>
            <a:pPr algn="just">
              <a:buFontTx/>
              <a:buChar char="-"/>
            </a:pPr>
            <a:r>
              <a:rPr lang="nl-NL" sz="3400" dirty="0" smtClean="0"/>
              <a:t>Andere wettelijke bepalingen die ingezet kunnen worden</a:t>
            </a:r>
            <a:r>
              <a:rPr lang="nl-NL" sz="3400" baseline="0" dirty="0" smtClean="0"/>
              <a:t>: </a:t>
            </a:r>
          </a:p>
          <a:p>
            <a:pPr lvl="1" indent="-342900" algn="just">
              <a:buFontTx/>
              <a:buChar char="-"/>
            </a:pPr>
            <a:r>
              <a:rPr lang="nl-NL" dirty="0" smtClean="0"/>
              <a:t>Schending van de fysieke integriteit</a:t>
            </a:r>
            <a:r>
              <a:rPr lang="nl-NL" baseline="0" dirty="0" smtClean="0"/>
              <a:t>;</a:t>
            </a:r>
          </a:p>
          <a:p>
            <a:pPr lvl="1" indent="-342900" algn="just">
              <a:buFontTx/>
              <a:buChar char="-"/>
            </a:pPr>
            <a:r>
              <a:rPr lang="nl-NL" dirty="0" smtClean="0"/>
              <a:t>misdrijven gelinkt aan de openbare zeden</a:t>
            </a:r>
            <a:r>
              <a:rPr lang="nl-NL" baseline="0" dirty="0" smtClean="0"/>
              <a:t>;</a:t>
            </a:r>
          </a:p>
          <a:p>
            <a:pPr lvl="1" indent="-342900" algn="just">
              <a:buFontTx/>
              <a:buChar char="-"/>
            </a:pPr>
            <a:r>
              <a:rPr lang="nl-NL" dirty="0" smtClean="0"/>
              <a:t>misdrijven gelinkt aan de minderjarigheid of kwetsbaarheid van personen;</a:t>
            </a:r>
          </a:p>
          <a:p>
            <a:pPr lvl="1" indent="-342900" algn="just">
              <a:buFontTx/>
              <a:buChar char="-"/>
            </a:pPr>
            <a:r>
              <a:rPr lang="nl-NL" dirty="0" smtClean="0"/>
              <a:t>Andere: afsluiten van een religieus huwelijk voor een burgerlijk huwelijk, schendig van het briefgeheim, onwettige uitoefening van de geneeskunde.</a:t>
            </a:r>
          </a:p>
          <a:p>
            <a:pPr marL="457200" lvl="1" indent="0" algn="just">
              <a:buNone/>
            </a:pPr>
            <a:r>
              <a:rPr lang="nl-NL" dirty="0" smtClean="0"/>
              <a:t>	</a:t>
            </a:r>
            <a:endParaRPr lang="nl-NL" dirty="0"/>
          </a:p>
        </p:txBody>
      </p:sp>
    </p:spTree>
    <p:extLst>
      <p:ext uri="{BB962C8B-B14F-4D97-AF65-F5344CB8AC3E}">
        <p14:creationId xmlns:p14="http://schemas.microsoft.com/office/powerpoint/2010/main" val="3025709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2. </a:t>
            </a:r>
            <a:r>
              <a:rPr lang="fr-BE" dirty="0" err="1"/>
              <a:t>Wettelijk</a:t>
            </a:r>
            <a:r>
              <a:rPr lang="fr-BE" dirty="0"/>
              <a:t> </a:t>
            </a:r>
            <a:r>
              <a:rPr lang="fr-BE" dirty="0" err="1"/>
              <a:t>kader</a:t>
            </a:r>
            <a:endParaRPr lang="en-GB" dirty="0"/>
          </a:p>
        </p:txBody>
      </p:sp>
      <p:sp>
        <p:nvSpPr>
          <p:cNvPr id="3" name="Espace réservé du contenu 2"/>
          <p:cNvSpPr>
            <a:spLocks noGrp="1"/>
          </p:cNvSpPr>
          <p:nvPr>
            <p:ph idx="1"/>
          </p:nvPr>
        </p:nvSpPr>
        <p:spPr/>
        <p:txBody>
          <a:bodyPr>
            <a:normAutofit/>
          </a:bodyPr>
          <a:lstStyle/>
          <a:p>
            <a:pPr marL="0" indent="0" algn="just">
              <a:buNone/>
            </a:pPr>
            <a:r>
              <a:rPr lang="nl-NL" u="sng" dirty="0" smtClean="0"/>
              <a:t>3.2. Verzwarende omstandigheden</a:t>
            </a:r>
            <a:r>
              <a:rPr lang="nl-NL" dirty="0" smtClean="0"/>
              <a:t>:</a:t>
            </a:r>
          </a:p>
          <a:p>
            <a:pPr algn="just">
              <a:buFontTx/>
              <a:buChar char="-"/>
            </a:pPr>
            <a:r>
              <a:rPr lang="nl-NL" sz="2000" dirty="0" smtClean="0"/>
              <a:t>Verbonden aan het bestaan van een discriminatie:</a:t>
            </a:r>
          </a:p>
          <a:p>
            <a:pPr lvl="1" algn="just">
              <a:buFontTx/>
              <a:buChar char="-"/>
            </a:pPr>
            <a:r>
              <a:rPr lang="nl-NL" sz="2000" dirty="0" smtClean="0"/>
              <a:t>Motieven: geslacht, ras, seksuele geaardheid, religieuze of filosofische overtuiging, handicap, …</a:t>
            </a:r>
          </a:p>
          <a:p>
            <a:pPr lvl="1" algn="just">
              <a:buFontTx/>
              <a:buChar char="-"/>
            </a:pPr>
            <a:r>
              <a:rPr lang="nl-NL" sz="2000" dirty="0" smtClean="0"/>
              <a:t>Voor bepaalde misdrijven.</a:t>
            </a:r>
          </a:p>
          <a:p>
            <a:pPr algn="just">
              <a:buFontTx/>
              <a:buChar char="-"/>
            </a:pPr>
            <a:r>
              <a:rPr lang="nl-NL" sz="2000" dirty="0" smtClean="0"/>
              <a:t>Verbonden aan de situatie van het slachtoffer of aan een familiale of relationele context:</a:t>
            </a:r>
          </a:p>
          <a:p>
            <a:pPr lvl="1" algn="just">
              <a:buFontTx/>
              <a:buChar char="-"/>
            </a:pPr>
            <a:r>
              <a:rPr lang="nl-NL" sz="2000" dirty="0" smtClean="0"/>
              <a:t>Minderjarigheid of kwetsbaarheid, familie- relationele banden tussen slachtoffer en  dader;</a:t>
            </a:r>
          </a:p>
          <a:p>
            <a:pPr lvl="1" algn="just">
              <a:buFontTx/>
              <a:buChar char="-"/>
            </a:pPr>
            <a:r>
              <a:rPr lang="nl-NL" sz="2000" dirty="0" smtClean="0"/>
              <a:t>! VGV artikel 409 § 2 en 5 SW.</a:t>
            </a:r>
          </a:p>
          <a:p>
            <a:pPr algn="just">
              <a:buFontTx/>
              <a:buChar char="-"/>
            </a:pPr>
            <a:r>
              <a:rPr lang="nl-NL" sz="2000" dirty="0" smtClean="0"/>
              <a:t>Verbonden aan de gevolgen van de gepleegde misdrijven</a:t>
            </a:r>
            <a:r>
              <a:rPr lang="nl-NL" sz="2400" dirty="0" smtClean="0"/>
              <a:t>.</a:t>
            </a:r>
            <a:endParaRPr lang="nl-NL" sz="2400" dirty="0"/>
          </a:p>
        </p:txBody>
      </p:sp>
    </p:spTree>
    <p:extLst>
      <p:ext uri="{BB962C8B-B14F-4D97-AF65-F5344CB8AC3E}">
        <p14:creationId xmlns:p14="http://schemas.microsoft.com/office/powerpoint/2010/main" val="40759511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a:t>2</a:t>
            </a:r>
            <a:r>
              <a:rPr lang="fr-BE" dirty="0" smtClean="0"/>
              <a:t>. </a:t>
            </a:r>
            <a:r>
              <a:rPr lang="fr-BE" dirty="0" err="1"/>
              <a:t>Wettelijk</a:t>
            </a:r>
            <a:r>
              <a:rPr lang="fr-BE" dirty="0"/>
              <a:t> </a:t>
            </a:r>
            <a:r>
              <a:rPr lang="fr-BE" dirty="0" err="1"/>
              <a:t>kader</a:t>
            </a:r>
            <a:endParaRPr lang="en-GB" dirty="0"/>
          </a:p>
        </p:txBody>
      </p:sp>
      <p:sp>
        <p:nvSpPr>
          <p:cNvPr id="3" name="Espace réservé du contenu 2"/>
          <p:cNvSpPr>
            <a:spLocks noGrp="1"/>
          </p:cNvSpPr>
          <p:nvPr>
            <p:ph idx="1"/>
          </p:nvPr>
        </p:nvSpPr>
        <p:spPr/>
        <p:txBody>
          <a:bodyPr>
            <a:normAutofit/>
          </a:bodyPr>
          <a:lstStyle/>
          <a:p>
            <a:pPr marL="0" indent="0" algn="just">
              <a:buNone/>
            </a:pPr>
            <a:r>
              <a:rPr lang="nl-NL" u="sng" dirty="0" smtClean="0"/>
              <a:t>3.3. Collectief karakter van het misdrijf</a:t>
            </a:r>
            <a:r>
              <a:rPr lang="nl-NL" dirty="0" smtClean="0"/>
              <a:t>:</a:t>
            </a:r>
          </a:p>
          <a:p>
            <a:pPr algn="just">
              <a:buFontTx/>
              <a:buChar char="-"/>
            </a:pPr>
            <a:r>
              <a:rPr lang="nl-NL" sz="2400" dirty="0" smtClean="0"/>
              <a:t>Vereniging van misdadigers (art. 322 SW);</a:t>
            </a:r>
          </a:p>
          <a:p>
            <a:pPr algn="just">
              <a:buFontTx/>
              <a:buChar char="-"/>
            </a:pPr>
            <a:r>
              <a:rPr lang="nl-NL" sz="2400" dirty="0" smtClean="0"/>
              <a:t>Misdrijven gelinkt aan het bestaan van een criminele organisatie(art. 324</a:t>
            </a:r>
            <a:r>
              <a:rPr lang="nl-NL" sz="2400" i="1" dirty="0" smtClean="0"/>
              <a:t>bis</a:t>
            </a:r>
            <a:r>
              <a:rPr lang="nl-NL" sz="2400" dirty="0" smtClean="0"/>
              <a:t> SW);</a:t>
            </a:r>
          </a:p>
          <a:p>
            <a:pPr algn="just">
              <a:buFontTx/>
              <a:buChar char="-"/>
            </a:pPr>
            <a:r>
              <a:rPr lang="nl-NL" sz="2400" dirty="0" smtClean="0"/>
              <a:t>Het niet-bijstaan van personen in gevaar (art. 422</a:t>
            </a:r>
            <a:r>
              <a:rPr lang="nl-NL" sz="2400" i="1" dirty="0" smtClean="0"/>
              <a:t>bis</a:t>
            </a:r>
            <a:r>
              <a:rPr lang="nl-NL" sz="2400" dirty="0" smtClean="0"/>
              <a:t> SW);</a:t>
            </a:r>
          </a:p>
          <a:p>
            <a:pPr algn="just">
              <a:buFontTx/>
              <a:buChar char="-"/>
            </a:pPr>
            <a:r>
              <a:rPr lang="nl-NL" sz="2400" dirty="0" smtClean="0"/>
              <a:t>De klassieke gevallen van strafbare deelneming (art. 66 – 69SW), met inbegrip van de deelneming door onthouding.</a:t>
            </a:r>
          </a:p>
        </p:txBody>
      </p:sp>
    </p:spTree>
    <p:extLst>
      <p:ext uri="{BB962C8B-B14F-4D97-AF65-F5344CB8AC3E}">
        <p14:creationId xmlns:p14="http://schemas.microsoft.com/office/powerpoint/2010/main" val="603020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2. </a:t>
            </a:r>
            <a:r>
              <a:rPr lang="fr-BE" dirty="0" err="1"/>
              <a:t>Wettelijk</a:t>
            </a:r>
            <a:r>
              <a:rPr lang="fr-BE" dirty="0"/>
              <a:t> </a:t>
            </a:r>
            <a:r>
              <a:rPr lang="fr-BE" dirty="0" err="1"/>
              <a:t>kader</a:t>
            </a:r>
            <a:endParaRPr lang="en-GB" dirty="0"/>
          </a:p>
        </p:txBody>
      </p:sp>
      <p:sp>
        <p:nvSpPr>
          <p:cNvPr id="3" name="Espace réservé du contenu 2"/>
          <p:cNvSpPr>
            <a:spLocks noGrp="1"/>
          </p:cNvSpPr>
          <p:nvPr>
            <p:ph idx="1"/>
          </p:nvPr>
        </p:nvSpPr>
        <p:spPr/>
        <p:txBody>
          <a:bodyPr>
            <a:normAutofit fontScale="92500" lnSpcReduction="20000"/>
          </a:bodyPr>
          <a:lstStyle/>
          <a:p>
            <a:pPr marL="0" indent="0" algn="just">
              <a:buNone/>
            </a:pPr>
            <a:r>
              <a:rPr lang="nl-NL" u="sng" dirty="0" smtClean="0"/>
              <a:t>3.4. Elementen van de procedure</a:t>
            </a:r>
            <a:r>
              <a:rPr lang="nl-NL" dirty="0" smtClean="0"/>
              <a:t>:</a:t>
            </a:r>
          </a:p>
          <a:p>
            <a:pPr algn="just">
              <a:buFontTx/>
              <a:buChar char="-"/>
            </a:pPr>
            <a:r>
              <a:rPr lang="nl-NL" dirty="0" smtClean="0"/>
              <a:t>Extraterritorialiteit (art. 6-14 Voorafgaande Titel Wetboek van Strafvordering): bevoegdheid van Belgische rechtbanken:</a:t>
            </a:r>
          </a:p>
          <a:p>
            <a:pPr lvl="1" algn="just">
              <a:buFontTx/>
              <a:buChar char="-"/>
            </a:pPr>
            <a:r>
              <a:rPr lang="nl-NL" dirty="0" smtClean="0"/>
              <a:t>In het buitenland uitgevoerde VGV bij een minderjarige;</a:t>
            </a:r>
          </a:p>
          <a:p>
            <a:pPr lvl="1" algn="just">
              <a:buFontTx/>
              <a:buChar char="-"/>
            </a:pPr>
            <a:r>
              <a:rPr lang="nl-NL" dirty="0" smtClean="0"/>
              <a:t>Gedwongen huwelijk of wettelijke samenwoning:</a:t>
            </a:r>
          </a:p>
          <a:p>
            <a:pPr lvl="2" algn="just">
              <a:buFontTx/>
              <a:buChar char="-"/>
            </a:pPr>
            <a:r>
              <a:rPr lang="nl-NL" dirty="0" smtClean="0"/>
              <a:t>In het buitenland: geweld of bedreigingen op het Belgisch grondgebied;</a:t>
            </a:r>
          </a:p>
          <a:p>
            <a:pPr lvl="2" algn="just">
              <a:buFontTx/>
              <a:buChar char="-"/>
            </a:pPr>
            <a:r>
              <a:rPr lang="nl-NL" dirty="0" smtClean="0"/>
              <a:t>In België: geweld of bedreigingen in het buitenland.</a:t>
            </a:r>
          </a:p>
          <a:p>
            <a:pPr lvl="2" algn="just">
              <a:buFontTx/>
              <a:buChar char="-"/>
            </a:pPr>
            <a:r>
              <a:rPr lang="nl-NL" dirty="0" smtClean="0"/>
              <a:t>In </a:t>
            </a:r>
            <a:r>
              <a:rPr lang="nl-NL" dirty="0"/>
              <a:t>het buitenland </a:t>
            </a:r>
            <a:r>
              <a:rPr lang="nl-NL" dirty="0" smtClean="0"/>
              <a:t>gepleegde feiten van mensenhandel.</a:t>
            </a:r>
          </a:p>
          <a:p>
            <a:pPr algn="just">
              <a:buFontTx/>
              <a:buChar char="-"/>
            </a:pPr>
            <a:r>
              <a:rPr lang="nl-NL" dirty="0" smtClean="0"/>
              <a:t>Verjaringstermijn minderjarigen.</a:t>
            </a:r>
          </a:p>
        </p:txBody>
      </p:sp>
    </p:spTree>
    <p:extLst>
      <p:ext uri="{BB962C8B-B14F-4D97-AF65-F5344CB8AC3E}">
        <p14:creationId xmlns:p14="http://schemas.microsoft.com/office/powerpoint/2010/main" val="5889864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smtClean="0"/>
              <a:t>3.Opdrachten van de </a:t>
            </a:r>
            <a:r>
              <a:rPr lang="fr-BE" sz="2800" dirty="0" err="1" smtClean="0"/>
              <a:t>referentieambtenaren</a:t>
            </a:r>
            <a:r>
              <a:rPr lang="fr-BE" sz="2800" dirty="0" smtClean="0"/>
              <a:t> en -</a:t>
            </a:r>
            <a:r>
              <a:rPr lang="fr-BE" sz="2800" dirty="0" err="1" smtClean="0"/>
              <a:t>magistraten</a:t>
            </a:r>
            <a:endParaRPr lang="en-GB" sz="2800" dirty="0"/>
          </a:p>
        </p:txBody>
      </p:sp>
      <p:sp>
        <p:nvSpPr>
          <p:cNvPr id="3" name="Espace réservé du contenu 2"/>
          <p:cNvSpPr>
            <a:spLocks noGrp="1"/>
          </p:cNvSpPr>
          <p:nvPr>
            <p:ph idx="1"/>
          </p:nvPr>
        </p:nvSpPr>
        <p:spPr/>
        <p:txBody>
          <a:bodyPr>
            <a:normAutofit fontScale="85000" lnSpcReduction="20000"/>
          </a:bodyPr>
          <a:lstStyle/>
          <a:p>
            <a:pPr algn="just"/>
            <a:r>
              <a:rPr lang="nl-NL" sz="3000" u="sng" dirty="0" smtClean="0"/>
              <a:t>Referentiemagistraten PG en procureur des Konings</a:t>
            </a:r>
            <a:r>
              <a:rPr lang="nl-NL" sz="3000" dirty="0" smtClean="0"/>
              <a:t>:</a:t>
            </a:r>
          </a:p>
          <a:p>
            <a:pPr lvl="1" algn="just"/>
            <a:r>
              <a:rPr lang="nl-NL" sz="2600" dirty="0" smtClean="0"/>
              <a:t>Dezelfde persoon die aangesteld werd door COL 4/2006 (partnergeweld);</a:t>
            </a:r>
          </a:p>
          <a:p>
            <a:pPr lvl="1" algn="just"/>
            <a:r>
              <a:rPr lang="nl-NL" sz="2600" dirty="0" smtClean="0"/>
              <a:t>Bevoorrechte gesprekspartner bij een klacht of vaststelling van feiten;</a:t>
            </a:r>
          </a:p>
          <a:p>
            <a:pPr lvl="1" algn="just"/>
            <a:r>
              <a:rPr lang="nl-NL" sz="2600" dirty="0" smtClean="0"/>
              <a:t>Behandelen de dossiers, in samenwerking met parketcriminoloog; </a:t>
            </a:r>
          </a:p>
          <a:p>
            <a:pPr lvl="1" algn="just"/>
            <a:r>
              <a:rPr lang="nl-NL" sz="2600" dirty="0" smtClean="0"/>
              <a:t>Sensibiliseren collega’s.</a:t>
            </a:r>
          </a:p>
          <a:p>
            <a:pPr marL="457200" lvl="1" indent="0" algn="just">
              <a:buNone/>
            </a:pPr>
            <a:endParaRPr lang="nl-NL" sz="1600" dirty="0" smtClean="0"/>
          </a:p>
          <a:p>
            <a:pPr algn="just"/>
            <a:r>
              <a:rPr lang="nl-NL" sz="3000" dirty="0" smtClean="0"/>
              <a:t>Binnen de parketten, samenwerking tussen de magistraten van strafdossiers en magistraten ‘familie-jeugd’</a:t>
            </a:r>
          </a:p>
        </p:txBody>
      </p:sp>
    </p:spTree>
    <p:extLst>
      <p:ext uri="{BB962C8B-B14F-4D97-AF65-F5344CB8AC3E}">
        <p14:creationId xmlns:p14="http://schemas.microsoft.com/office/powerpoint/2010/main" val="98873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800" dirty="0">
                <a:solidFill>
                  <a:prstClr val="white"/>
                </a:solidFill>
              </a:rPr>
              <a:t>3.Opdrachten van de </a:t>
            </a:r>
            <a:r>
              <a:rPr lang="fr-BE" sz="2800" dirty="0" err="1">
                <a:solidFill>
                  <a:prstClr val="white"/>
                </a:solidFill>
              </a:rPr>
              <a:t>referentieambtenaren</a:t>
            </a:r>
            <a:r>
              <a:rPr lang="fr-BE" sz="2800" dirty="0">
                <a:solidFill>
                  <a:prstClr val="white"/>
                </a:solidFill>
              </a:rPr>
              <a:t> en -</a:t>
            </a:r>
            <a:r>
              <a:rPr lang="fr-BE" sz="2800" dirty="0" err="1">
                <a:solidFill>
                  <a:prstClr val="white"/>
                </a:solidFill>
              </a:rPr>
              <a:t>magistraten</a:t>
            </a:r>
            <a:endParaRPr lang="en-GB" dirty="0"/>
          </a:p>
        </p:txBody>
      </p:sp>
      <p:sp>
        <p:nvSpPr>
          <p:cNvPr id="3" name="Espace réservé du contenu 2"/>
          <p:cNvSpPr>
            <a:spLocks noGrp="1"/>
          </p:cNvSpPr>
          <p:nvPr>
            <p:ph idx="1"/>
          </p:nvPr>
        </p:nvSpPr>
        <p:spPr/>
        <p:txBody>
          <a:bodyPr>
            <a:normAutofit lnSpcReduction="10000"/>
          </a:bodyPr>
          <a:lstStyle/>
          <a:p>
            <a:pPr algn="just"/>
            <a:r>
              <a:rPr lang="nl-NL" sz="2800" u="sng" dirty="0" smtClean="0"/>
              <a:t>Referentieambtenaar van de politie </a:t>
            </a:r>
            <a:r>
              <a:rPr lang="nl-NL" sz="2800" dirty="0" smtClean="0"/>
              <a:t>(federale en lokale politie)</a:t>
            </a:r>
          </a:p>
          <a:p>
            <a:pPr marL="0" indent="0" algn="just">
              <a:buNone/>
            </a:pPr>
            <a:endParaRPr lang="nl-NL" sz="800" dirty="0" smtClean="0"/>
          </a:p>
          <a:p>
            <a:pPr lvl="1" algn="just"/>
            <a:r>
              <a:rPr lang="nl-NL" sz="2600" dirty="0" smtClean="0"/>
              <a:t>In principe dezelfde persoon die aangesteld werd door COL 4/2006 (partnergeweld)</a:t>
            </a:r>
          </a:p>
          <a:p>
            <a:pPr lvl="1" algn="just"/>
            <a:r>
              <a:rPr lang="nl-NL" sz="2600" dirty="0" smtClean="0"/>
              <a:t>Bevoorrecht aanspreekpunt van de referentiemagistraat;</a:t>
            </a:r>
          </a:p>
          <a:p>
            <a:pPr lvl="1" algn="just"/>
            <a:r>
              <a:rPr lang="nl-NL" sz="2600" dirty="0" smtClean="0"/>
              <a:t>Krijgt alle situaties met signalen die kunnen wijzen op eergerelateerd geweld;</a:t>
            </a:r>
          </a:p>
          <a:p>
            <a:pPr lvl="1" algn="just"/>
            <a:r>
              <a:rPr lang="nl-NL" sz="2600" dirty="0" smtClean="0"/>
              <a:t>Ziet toe op de toepassing van de omzendbrief en staat in voor het sensibiliseren van collega’s.</a:t>
            </a:r>
            <a:endParaRPr lang="nl-NL" sz="2600" dirty="0"/>
          </a:p>
        </p:txBody>
      </p:sp>
    </p:spTree>
    <p:extLst>
      <p:ext uri="{BB962C8B-B14F-4D97-AF65-F5344CB8AC3E}">
        <p14:creationId xmlns:p14="http://schemas.microsoft.com/office/powerpoint/2010/main" val="781458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nl-NL" dirty="0" smtClean="0"/>
              <a:t>4. Behandeling van eergerelateerd geweld – politiewerk</a:t>
            </a:r>
            <a:endParaRPr lang="nl-NL" dirty="0"/>
          </a:p>
        </p:txBody>
      </p:sp>
      <p:sp>
        <p:nvSpPr>
          <p:cNvPr id="3" name="Espace réservé du contenu 2"/>
          <p:cNvSpPr>
            <a:spLocks noGrp="1"/>
          </p:cNvSpPr>
          <p:nvPr>
            <p:ph idx="1"/>
          </p:nvPr>
        </p:nvSpPr>
        <p:spPr/>
        <p:txBody>
          <a:bodyPr>
            <a:normAutofit fontScale="92500" lnSpcReduction="10000"/>
          </a:bodyPr>
          <a:lstStyle/>
          <a:p>
            <a:r>
              <a:rPr lang="nl-NL" sz="2800" u="sng" dirty="0" smtClean="0"/>
              <a:t>Detectie van signalen</a:t>
            </a:r>
          </a:p>
          <a:p>
            <a:pPr lvl="1" algn="just"/>
            <a:r>
              <a:rPr lang="nl-NL" sz="2600" dirty="0" smtClean="0"/>
              <a:t>aanwijzingen van ongerechtvaardigde inperkingen van de rechten en vrijheden (≠ wettelijke uitoefening ouderlijk gezag ten opzichte van minderjarigen)</a:t>
            </a:r>
          </a:p>
          <a:p>
            <a:pPr lvl="1" algn="just"/>
            <a:r>
              <a:rPr lang="nl-NL" sz="2600" dirty="0" smtClean="0"/>
              <a:t>Voorbeelden:</a:t>
            </a:r>
            <a:r>
              <a:rPr lang="nl-NL" dirty="0" smtClean="0"/>
              <a:t> </a:t>
            </a:r>
          </a:p>
          <a:p>
            <a:pPr lvl="3" algn="just"/>
            <a:r>
              <a:rPr lang="nl-NL" sz="2400" dirty="0" smtClean="0"/>
              <a:t>isolement</a:t>
            </a:r>
          </a:p>
          <a:p>
            <a:pPr lvl="3" algn="just"/>
            <a:r>
              <a:rPr lang="nl-NL" sz="2400" dirty="0" smtClean="0"/>
              <a:t>plotse of ongewettigde afwezigheid op school of op bepaalde vrijetijdsactiviteiten</a:t>
            </a:r>
          </a:p>
          <a:p>
            <a:pPr lvl="3" algn="just"/>
            <a:r>
              <a:rPr lang="nl-NL" sz="2400" dirty="0" smtClean="0"/>
              <a:t>verbod om bepaalde activiteiten te mogen (blijven) beoefenen;</a:t>
            </a:r>
          </a:p>
          <a:p>
            <a:pPr lvl="3" algn="just"/>
            <a:r>
              <a:rPr lang="nl-NL" sz="2400" dirty="0" smtClean="0"/>
              <a:t>het doen en laten van de persoon wordt gevolgd</a:t>
            </a:r>
          </a:p>
          <a:p>
            <a:pPr lvl="3" algn="just"/>
            <a:r>
              <a:rPr lang="nl-NL" sz="2400" dirty="0" smtClean="0"/>
              <a:t>onverklaarbare vlucht</a:t>
            </a:r>
            <a:endParaRPr lang="nl-NL" sz="2400" dirty="0"/>
          </a:p>
        </p:txBody>
      </p:sp>
    </p:spTree>
    <p:extLst>
      <p:ext uri="{BB962C8B-B14F-4D97-AF65-F5344CB8AC3E}">
        <p14:creationId xmlns:p14="http://schemas.microsoft.com/office/powerpoint/2010/main" val="33141097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BE" sz="4000" dirty="0"/>
              <a:t>4</a:t>
            </a:r>
            <a:r>
              <a:rPr lang="fr-BE" sz="4000" dirty="0" smtClean="0"/>
              <a:t>. </a:t>
            </a:r>
            <a:r>
              <a:rPr lang="fr-BE" sz="4000" dirty="0" err="1"/>
              <a:t>Behandeling</a:t>
            </a:r>
            <a:r>
              <a:rPr lang="fr-BE" sz="4000" dirty="0"/>
              <a:t> van </a:t>
            </a:r>
            <a:r>
              <a:rPr lang="fr-BE" sz="4000" dirty="0" err="1"/>
              <a:t>eergerelateerd</a:t>
            </a:r>
            <a:r>
              <a:rPr lang="fr-BE" sz="4000" dirty="0"/>
              <a:t> </a:t>
            </a:r>
            <a:r>
              <a:rPr lang="fr-BE" sz="4000" dirty="0" err="1"/>
              <a:t>geweld</a:t>
            </a:r>
            <a:r>
              <a:rPr lang="fr-BE" sz="4000" dirty="0"/>
              <a:t> – </a:t>
            </a:r>
            <a:r>
              <a:rPr lang="fr-BE" sz="4000" dirty="0" err="1"/>
              <a:t>politiewerk</a:t>
            </a:r>
            <a:endParaRPr lang="en-GB" sz="4000" dirty="0"/>
          </a:p>
        </p:txBody>
      </p:sp>
      <p:sp>
        <p:nvSpPr>
          <p:cNvPr id="3" name="Espace réservé du contenu 2"/>
          <p:cNvSpPr>
            <a:spLocks noGrp="1"/>
          </p:cNvSpPr>
          <p:nvPr>
            <p:ph idx="1"/>
          </p:nvPr>
        </p:nvSpPr>
        <p:spPr/>
        <p:txBody>
          <a:bodyPr>
            <a:normAutofit/>
          </a:bodyPr>
          <a:lstStyle/>
          <a:p>
            <a:pPr algn="just"/>
            <a:r>
              <a:rPr lang="nl-NL" u="sng" dirty="0" smtClean="0"/>
              <a:t>Terugkoppeling naar referentieambtenaar van de politie</a:t>
            </a:r>
          </a:p>
          <a:p>
            <a:pPr lvl="1" algn="just"/>
            <a:r>
              <a:rPr lang="nl-NL" dirty="0" smtClean="0"/>
              <a:t>Bij aanwijzingen van eergerelateerd geweld: dossier voorleggen aan referentieambtenaar </a:t>
            </a:r>
          </a:p>
          <a:p>
            <a:pPr lvl="1" algn="just"/>
            <a:r>
              <a:rPr lang="nl-NL" dirty="0" smtClean="0"/>
              <a:t>Gebruik van een checklist – zie bijlage 2 COL</a:t>
            </a:r>
          </a:p>
          <a:p>
            <a:pPr lvl="1" algn="just"/>
            <a:r>
              <a:rPr lang="nl-NL" dirty="0" smtClean="0"/>
              <a:t>Bij twijfel: doorverwijzen naar de referentiemagistraat</a:t>
            </a:r>
            <a:endParaRPr lang="nl-NL" dirty="0"/>
          </a:p>
        </p:txBody>
      </p:sp>
    </p:spTree>
    <p:extLst>
      <p:ext uri="{BB962C8B-B14F-4D97-AF65-F5344CB8AC3E}">
        <p14:creationId xmlns:p14="http://schemas.microsoft.com/office/powerpoint/2010/main" val="1598821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COL6/2017</a:t>
            </a:r>
            <a:endParaRPr lang="en-GB" dirty="0"/>
          </a:p>
        </p:txBody>
      </p:sp>
      <p:sp>
        <p:nvSpPr>
          <p:cNvPr id="3" name="Espace réservé du contenu 2"/>
          <p:cNvSpPr>
            <a:spLocks noGrp="1"/>
          </p:cNvSpPr>
          <p:nvPr>
            <p:ph type="body" idx="1"/>
          </p:nvPr>
        </p:nvSpPr>
        <p:spPr/>
        <p:txBody>
          <a:bodyPr>
            <a:noAutofit/>
          </a:bodyPr>
          <a:lstStyle/>
          <a:p>
            <a:pPr algn="just"/>
            <a:r>
              <a:rPr lang="nl-NL" sz="2400" dirty="0" smtClean="0"/>
              <a:t>Omzendbrief betreffende het opsporings- en vervolgingsbeleid inzake eergerelateerd geweld, vrouwelijke genitale verminkingen, gedwongen huwelijken en wettelijke samenwoningen</a:t>
            </a:r>
            <a:endParaRPr lang="nl-NL" sz="2400" dirty="0"/>
          </a:p>
        </p:txBody>
      </p:sp>
    </p:spTree>
    <p:extLst>
      <p:ext uri="{BB962C8B-B14F-4D97-AF65-F5344CB8AC3E}">
        <p14:creationId xmlns:p14="http://schemas.microsoft.com/office/powerpoint/2010/main" val="2684973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nl-NL" sz="4000" dirty="0" smtClean="0"/>
              <a:t>4. Behandeling van eergerelateerd geweld – politiewerk</a:t>
            </a:r>
            <a:endParaRPr lang="nl-NL" sz="4000" dirty="0"/>
          </a:p>
        </p:txBody>
      </p:sp>
      <p:sp>
        <p:nvSpPr>
          <p:cNvPr id="3" name="Espace réservé du contenu 2"/>
          <p:cNvSpPr>
            <a:spLocks noGrp="1"/>
          </p:cNvSpPr>
          <p:nvPr>
            <p:ph idx="1"/>
          </p:nvPr>
        </p:nvSpPr>
        <p:spPr/>
        <p:txBody>
          <a:bodyPr/>
          <a:lstStyle/>
          <a:p>
            <a:r>
              <a:rPr lang="nl-NL" u="sng" dirty="0" smtClean="0"/>
              <a:t>Checklist (</a:t>
            </a:r>
            <a:r>
              <a:rPr lang="nl-NL" sz="2800" u="sng" dirty="0" smtClean="0"/>
              <a:t>bijlage 2)</a:t>
            </a:r>
          </a:p>
          <a:p>
            <a:pPr lvl="1" algn="just"/>
            <a:r>
              <a:rPr lang="nl-NL" dirty="0" smtClean="0"/>
              <a:t>Belang = eerste evaluatie van de aard van de feiten en eerste identificatie van mogelijke slachtoffers en daders</a:t>
            </a:r>
          </a:p>
          <a:p>
            <a:pPr lvl="1" algn="just"/>
            <a:r>
              <a:rPr lang="nl-NL" dirty="0" smtClean="0"/>
              <a:t>Op aangepaste wijze gebruiken – relevante vragen stellen (≠ systematisch)</a:t>
            </a:r>
          </a:p>
          <a:p>
            <a:pPr lvl="1" algn="just"/>
            <a:r>
              <a:rPr lang="nl-NL" dirty="0" smtClean="0"/>
              <a:t>Open vragen stellen</a:t>
            </a:r>
            <a:endParaRPr lang="nl-NL" dirty="0"/>
          </a:p>
        </p:txBody>
      </p:sp>
    </p:spTree>
    <p:extLst>
      <p:ext uri="{BB962C8B-B14F-4D97-AF65-F5344CB8AC3E}">
        <p14:creationId xmlns:p14="http://schemas.microsoft.com/office/powerpoint/2010/main" val="38524458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nl-NL" sz="4000" dirty="0" smtClean="0"/>
              <a:t>4. Behandeling van eergerelateerd geweld – politiewerk</a:t>
            </a:r>
            <a:endParaRPr lang="nl-NL" sz="4000" dirty="0"/>
          </a:p>
        </p:txBody>
      </p:sp>
      <p:sp>
        <p:nvSpPr>
          <p:cNvPr id="3" name="Espace réservé du contenu 2"/>
          <p:cNvSpPr>
            <a:spLocks noGrp="1"/>
          </p:cNvSpPr>
          <p:nvPr>
            <p:ph idx="1"/>
          </p:nvPr>
        </p:nvSpPr>
        <p:spPr/>
        <p:txBody>
          <a:bodyPr/>
          <a:lstStyle/>
          <a:p>
            <a:pPr algn="just"/>
            <a:r>
              <a:rPr lang="nl-NL" sz="2800" u="sng" dirty="0" smtClean="0"/>
              <a:t>Thema’s checklist</a:t>
            </a:r>
            <a:r>
              <a:rPr lang="nl-NL" sz="2800" dirty="0" smtClean="0"/>
              <a:t>:</a:t>
            </a:r>
          </a:p>
          <a:p>
            <a:pPr lvl="1" algn="just"/>
            <a:r>
              <a:rPr lang="nl-NL" sz="2400" dirty="0" smtClean="0"/>
              <a:t>Aard probleem of melding?</a:t>
            </a:r>
          </a:p>
          <a:p>
            <a:pPr lvl="1" algn="just"/>
            <a:r>
              <a:rPr lang="nl-NL" sz="2400" dirty="0" smtClean="0"/>
              <a:t>Voorgaande ervaringen met geweld?</a:t>
            </a:r>
          </a:p>
          <a:p>
            <a:pPr lvl="1" algn="just"/>
            <a:r>
              <a:rPr lang="nl-NL" sz="2400" dirty="0" smtClean="0"/>
              <a:t>Wat is de sociale en familiale context?</a:t>
            </a:r>
          </a:p>
          <a:p>
            <a:pPr lvl="1" algn="just"/>
            <a:r>
              <a:rPr lang="nl-NL" sz="2400" dirty="0" smtClean="0"/>
              <a:t>Situatie van de potentiële daders?</a:t>
            </a:r>
          </a:p>
          <a:p>
            <a:pPr lvl="1" algn="just"/>
            <a:r>
              <a:rPr lang="nl-NL" sz="2400" dirty="0" smtClean="0"/>
              <a:t>Links met het buitenland?</a:t>
            </a:r>
          </a:p>
          <a:p>
            <a:pPr lvl="1" algn="just"/>
            <a:r>
              <a:rPr lang="nl-NL" sz="2400" dirty="0" smtClean="0"/>
              <a:t>Wat zijn de verwachtingen van de persoon die de feiten aangeeft?</a:t>
            </a:r>
          </a:p>
          <a:p>
            <a:pPr lvl="1" algn="just"/>
            <a:r>
              <a:rPr lang="nl-NL" sz="2400" dirty="0" smtClean="0"/>
              <a:t>+ Specifieke vragen VGV</a:t>
            </a:r>
          </a:p>
          <a:p>
            <a:pPr lvl="1" algn="just"/>
            <a:endParaRPr lang="nl-NL" sz="2400" dirty="0" smtClean="0"/>
          </a:p>
          <a:p>
            <a:pPr lvl="1" algn="just"/>
            <a:endParaRPr lang="nl-NL" dirty="0"/>
          </a:p>
        </p:txBody>
      </p:sp>
    </p:spTree>
    <p:extLst>
      <p:ext uri="{BB962C8B-B14F-4D97-AF65-F5344CB8AC3E}">
        <p14:creationId xmlns:p14="http://schemas.microsoft.com/office/powerpoint/2010/main" val="3079826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nl-NL" sz="4000" dirty="0" smtClean="0"/>
              <a:t>4. Behandeling van eergerelateerd geweld – politiewerk</a:t>
            </a:r>
            <a:endParaRPr lang="nl-NL" sz="4000" dirty="0"/>
          </a:p>
        </p:txBody>
      </p:sp>
      <p:sp>
        <p:nvSpPr>
          <p:cNvPr id="3" name="Espace réservé du contenu 2"/>
          <p:cNvSpPr>
            <a:spLocks noGrp="1"/>
          </p:cNvSpPr>
          <p:nvPr>
            <p:ph idx="1"/>
          </p:nvPr>
        </p:nvSpPr>
        <p:spPr/>
        <p:txBody>
          <a:bodyPr/>
          <a:lstStyle/>
          <a:p>
            <a:r>
              <a:rPr lang="nl-NL" dirty="0" smtClean="0"/>
              <a:t>Proces-verbaal opstellen</a:t>
            </a:r>
          </a:p>
          <a:p>
            <a:r>
              <a:rPr lang="nl-NL" dirty="0" smtClean="0"/>
              <a:t>Zelfs als er geen misdrijf is (preventiecode 42)</a:t>
            </a:r>
          </a:p>
          <a:p>
            <a:r>
              <a:rPr lang="nl-NL" dirty="0" smtClean="0"/>
              <a:t>Geen APO</a:t>
            </a:r>
            <a:endParaRPr lang="nl-NL" dirty="0"/>
          </a:p>
        </p:txBody>
      </p:sp>
    </p:spTree>
    <p:extLst>
      <p:ext uri="{BB962C8B-B14F-4D97-AF65-F5344CB8AC3E}">
        <p14:creationId xmlns:p14="http://schemas.microsoft.com/office/powerpoint/2010/main" val="4128835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4.Behandeling van eergerelateerd geweld – aandachtspunten bij het onderzoek</a:t>
            </a:r>
            <a:endParaRPr lang="nl-NL" dirty="0"/>
          </a:p>
        </p:txBody>
      </p:sp>
      <p:sp>
        <p:nvSpPr>
          <p:cNvPr id="3" name="Espace réservé du contenu 2"/>
          <p:cNvSpPr>
            <a:spLocks noGrp="1"/>
          </p:cNvSpPr>
          <p:nvPr>
            <p:ph idx="1"/>
          </p:nvPr>
        </p:nvSpPr>
        <p:spPr/>
        <p:txBody>
          <a:bodyPr>
            <a:normAutofit fontScale="92500" lnSpcReduction="20000"/>
          </a:bodyPr>
          <a:lstStyle/>
          <a:p>
            <a:pPr algn="just"/>
            <a:r>
              <a:rPr lang="nl-NL" sz="2800" dirty="0" smtClean="0"/>
              <a:t>De referentiemagistraat beslist of een zaak behandeld wordt </a:t>
            </a:r>
          </a:p>
          <a:p>
            <a:pPr algn="just"/>
            <a:r>
              <a:rPr lang="nl-NL" sz="2800" dirty="0" smtClean="0"/>
              <a:t>De referentiemagistraat ziet erop toe dat alle daders, mededaders of medeplichtigen geïdentificeerd worden</a:t>
            </a:r>
          </a:p>
          <a:p>
            <a:pPr algn="just"/>
            <a:r>
              <a:rPr lang="nl-NL" sz="2800" dirty="0" smtClean="0"/>
              <a:t>Audiovisuele opname van het verhoor als het slachtoffer minderjarig is en fysiek of psychologisch vlak zwaar aangeslagen lijkt (artikelen 92 et 112</a:t>
            </a:r>
            <a:r>
              <a:rPr lang="nl-NL" sz="2800" i="1" dirty="0" smtClean="0"/>
              <a:t>ter</a:t>
            </a:r>
            <a:r>
              <a:rPr lang="nl-NL" sz="2800" dirty="0" smtClean="0"/>
              <a:t> Wetboek van Strafvordering)</a:t>
            </a:r>
          </a:p>
          <a:p>
            <a:pPr algn="just"/>
            <a:r>
              <a:rPr lang="nl-NL" sz="2800" dirty="0" smtClean="0"/>
              <a:t>Het aanhoudingsbevel mag niet in de plaats komen van (burgerrechtelijke en beschermings-) maatregelen om het  slachtoffer te beschermen</a:t>
            </a:r>
          </a:p>
          <a:p>
            <a:pPr algn="just"/>
            <a:endParaRPr lang="nl-NL" sz="2800" dirty="0"/>
          </a:p>
        </p:txBody>
      </p:sp>
    </p:spTree>
    <p:extLst>
      <p:ext uri="{BB962C8B-B14F-4D97-AF65-F5344CB8AC3E}">
        <p14:creationId xmlns:p14="http://schemas.microsoft.com/office/powerpoint/2010/main" val="34206748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t>5</a:t>
            </a:r>
            <a:r>
              <a:rPr lang="fr-BE" dirty="0" smtClean="0"/>
              <a:t>. </a:t>
            </a:r>
            <a:r>
              <a:rPr lang="fr-BE" dirty="0" err="1" smtClean="0"/>
              <a:t>Beslissingsboom</a:t>
            </a:r>
            <a:r>
              <a:rPr lang="fr-BE" dirty="0" smtClean="0"/>
              <a:t> </a:t>
            </a:r>
            <a:r>
              <a:rPr lang="fr-BE" dirty="0" err="1" smtClean="0"/>
              <a:t>parketten</a:t>
            </a:r>
            <a:endParaRPr lang="en-GB" dirty="0"/>
          </a:p>
        </p:txBody>
      </p:sp>
      <p:sp>
        <p:nvSpPr>
          <p:cNvPr id="3" name="Espace réservé du contenu 2"/>
          <p:cNvSpPr>
            <a:spLocks noGrp="1"/>
          </p:cNvSpPr>
          <p:nvPr>
            <p:ph idx="1"/>
          </p:nvPr>
        </p:nvSpPr>
        <p:spPr/>
        <p:txBody>
          <a:bodyPr>
            <a:normAutofit fontScale="92500" lnSpcReduction="20000"/>
          </a:bodyPr>
          <a:lstStyle/>
          <a:p>
            <a:pPr algn="just"/>
            <a:r>
              <a:rPr lang="nl-NL" sz="3000" u="sng" dirty="0" smtClean="0"/>
              <a:t>Doelstelling van de informatie</a:t>
            </a:r>
            <a:r>
              <a:rPr lang="nl-NL" sz="3000" dirty="0" smtClean="0"/>
              <a:t> = plan van aanpak opstellen om</a:t>
            </a:r>
          </a:p>
          <a:p>
            <a:pPr lvl="1" algn="just"/>
            <a:r>
              <a:rPr lang="nl-NL" sz="2600" dirty="0" smtClean="0"/>
              <a:t>een einde te maken aan het geweld</a:t>
            </a:r>
          </a:p>
          <a:p>
            <a:pPr lvl="1" algn="just"/>
            <a:r>
              <a:rPr lang="nl-NL" sz="2600" dirty="0" smtClean="0"/>
              <a:t>de slachtoffers te beschermen</a:t>
            </a:r>
          </a:p>
          <a:p>
            <a:pPr lvl="1" algn="just"/>
            <a:r>
              <a:rPr lang="nl-NL" sz="2600" dirty="0" smtClean="0"/>
              <a:t>de dader te herinneren aan het wettelijk kader</a:t>
            </a:r>
          </a:p>
          <a:p>
            <a:pPr lvl="1" algn="just"/>
            <a:endParaRPr lang="nl-NL" sz="2400" dirty="0" smtClean="0"/>
          </a:p>
          <a:p>
            <a:pPr algn="just"/>
            <a:r>
              <a:rPr lang="nl-NL" sz="3000" dirty="0" smtClean="0"/>
              <a:t>Hoe? Naargelang het geval, burgerrechtelijke, beschermende en/of strafrechtelijke maatregelen</a:t>
            </a:r>
            <a:endParaRPr lang="nl-NL" sz="2800" dirty="0" smtClean="0"/>
          </a:p>
          <a:p>
            <a:pPr algn="just"/>
            <a:r>
              <a:rPr lang="nl-NL" sz="3000" dirty="0" smtClean="0"/>
              <a:t>Rol magistraat = samenwerking tot stand brengen met de diensten in het arrondissement</a:t>
            </a:r>
          </a:p>
        </p:txBody>
      </p:sp>
    </p:spTree>
    <p:extLst>
      <p:ext uri="{BB962C8B-B14F-4D97-AF65-F5344CB8AC3E}">
        <p14:creationId xmlns:p14="http://schemas.microsoft.com/office/powerpoint/2010/main" val="2396755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200" dirty="0">
                <a:solidFill>
                  <a:prstClr val="white"/>
                </a:solidFill>
              </a:rPr>
              <a:t>5</a:t>
            </a:r>
            <a:r>
              <a:rPr lang="fr-BE" sz="3200" dirty="0" smtClean="0">
                <a:solidFill>
                  <a:prstClr val="white"/>
                </a:solidFill>
              </a:rPr>
              <a:t>. </a:t>
            </a:r>
            <a:r>
              <a:rPr lang="fr-BE" sz="3200" dirty="0" err="1" smtClean="0">
                <a:solidFill>
                  <a:prstClr val="white"/>
                </a:solidFill>
              </a:rPr>
              <a:t>Beslissingsboom</a:t>
            </a:r>
            <a:r>
              <a:rPr lang="fr-BE" sz="3200" dirty="0" smtClean="0">
                <a:solidFill>
                  <a:prstClr val="white"/>
                </a:solidFill>
              </a:rPr>
              <a:t> </a:t>
            </a:r>
            <a:r>
              <a:rPr lang="fr-BE" sz="3200" dirty="0" err="1" smtClean="0">
                <a:solidFill>
                  <a:prstClr val="white"/>
                </a:solidFill>
              </a:rPr>
              <a:t>parketten</a:t>
            </a:r>
            <a:r>
              <a:rPr lang="fr-BE" sz="3200" dirty="0" smtClean="0">
                <a:solidFill>
                  <a:prstClr val="white"/>
                </a:solidFill>
              </a:rPr>
              <a:t> – </a:t>
            </a:r>
            <a:r>
              <a:rPr lang="fr-BE" sz="3200" dirty="0" err="1" smtClean="0">
                <a:solidFill>
                  <a:prstClr val="white"/>
                </a:solidFill>
              </a:rPr>
              <a:t>bescherming</a:t>
            </a:r>
            <a:r>
              <a:rPr lang="fr-BE" sz="3200" dirty="0" smtClean="0">
                <a:solidFill>
                  <a:prstClr val="white"/>
                </a:solidFill>
              </a:rPr>
              <a:t> van </a:t>
            </a:r>
            <a:r>
              <a:rPr lang="fr-BE" sz="3200" dirty="0" err="1" smtClean="0">
                <a:solidFill>
                  <a:prstClr val="white"/>
                </a:solidFill>
              </a:rPr>
              <a:t>minderjarige</a:t>
            </a:r>
            <a:r>
              <a:rPr lang="fr-BE" sz="3200" dirty="0" smtClean="0">
                <a:solidFill>
                  <a:prstClr val="white"/>
                </a:solidFill>
              </a:rPr>
              <a:t> </a:t>
            </a:r>
            <a:r>
              <a:rPr lang="fr-BE" sz="3200" dirty="0" err="1" smtClean="0">
                <a:solidFill>
                  <a:prstClr val="white"/>
                </a:solidFill>
              </a:rPr>
              <a:t>slachtoffers</a:t>
            </a:r>
            <a:endParaRPr lang="en-GB" sz="3200" dirty="0"/>
          </a:p>
        </p:txBody>
      </p:sp>
      <p:sp>
        <p:nvSpPr>
          <p:cNvPr id="3" name="Espace réservé du contenu 2"/>
          <p:cNvSpPr>
            <a:spLocks noGrp="1"/>
          </p:cNvSpPr>
          <p:nvPr>
            <p:ph idx="1"/>
          </p:nvPr>
        </p:nvSpPr>
        <p:spPr/>
        <p:txBody>
          <a:bodyPr>
            <a:normAutofit fontScale="92500"/>
          </a:bodyPr>
          <a:lstStyle/>
          <a:p>
            <a:pPr algn="just"/>
            <a:r>
              <a:rPr lang="nl-NL" sz="2800" u="sng" dirty="0" smtClean="0"/>
              <a:t>Eerste taak magistraat </a:t>
            </a:r>
            <a:r>
              <a:rPr lang="nl-NL" sz="2800" dirty="0" smtClean="0"/>
              <a:t>= bescherming van minderjarige slachtoffers verzekeren via burgerrechtelijke en/of beschermingsmaatregelen </a:t>
            </a:r>
          </a:p>
          <a:p>
            <a:pPr marL="0" indent="0" algn="just">
              <a:buNone/>
            </a:pPr>
            <a:endParaRPr lang="nl-NL" sz="2800" dirty="0" smtClean="0"/>
          </a:p>
          <a:p>
            <a:pPr algn="just"/>
            <a:r>
              <a:rPr lang="nl-NL" sz="2800" dirty="0" smtClean="0"/>
              <a:t>Bijzondere kwesties: </a:t>
            </a:r>
          </a:p>
          <a:p>
            <a:pPr lvl="1" algn="just"/>
            <a:r>
              <a:rPr lang="nl-NL" sz="2400" dirty="0" smtClean="0"/>
              <a:t>Risico op huwelijk of VGV in het buitenland?</a:t>
            </a:r>
          </a:p>
          <a:p>
            <a:pPr lvl="1" algn="just"/>
            <a:r>
              <a:rPr lang="nl-NL" sz="2400" dirty="0" smtClean="0"/>
              <a:t>Elementen van mensenhandel? → Link met magistraat mensenhandel </a:t>
            </a:r>
          </a:p>
          <a:p>
            <a:pPr lvl="1" algn="just"/>
            <a:r>
              <a:rPr lang="nl-NL" sz="2400" dirty="0" smtClean="0"/>
              <a:t>Nood aan dienst voor slachtofferopvang? Beslissing van de magistraat geval per geval (verwijzing COL 16/2012)</a:t>
            </a:r>
          </a:p>
          <a:p>
            <a:pPr lvl="1" algn="just"/>
            <a:endParaRPr lang="nl-NL" sz="2400" dirty="0"/>
          </a:p>
        </p:txBody>
      </p:sp>
    </p:spTree>
    <p:extLst>
      <p:ext uri="{BB962C8B-B14F-4D97-AF65-F5344CB8AC3E}">
        <p14:creationId xmlns:p14="http://schemas.microsoft.com/office/powerpoint/2010/main" val="157308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nl-NL" sz="36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lstStyle/>
          <a:p>
            <a:r>
              <a:rPr lang="nl-NL" sz="2800" u="sng" dirty="0" smtClean="0"/>
              <a:t>Mogelijke maatregelen</a:t>
            </a:r>
            <a:r>
              <a:rPr lang="nl-NL" sz="2800" dirty="0" smtClean="0"/>
              <a:t>:</a:t>
            </a:r>
          </a:p>
          <a:p>
            <a:pPr lvl="1" algn="just"/>
            <a:r>
              <a:rPr lang="nl-NL" sz="2600" dirty="0" smtClean="0">
                <a:solidFill>
                  <a:prstClr val="black"/>
                </a:solidFill>
              </a:rPr>
              <a:t>Verwijzing naar bevoegde diensten van de gemeenschappen</a:t>
            </a:r>
          </a:p>
          <a:p>
            <a:pPr lvl="1" algn="just"/>
            <a:r>
              <a:rPr lang="nl-NL" sz="2600" dirty="0" smtClean="0">
                <a:solidFill>
                  <a:prstClr val="black"/>
                </a:solidFill>
              </a:rPr>
              <a:t>Seining Schengen en Interpol</a:t>
            </a:r>
          </a:p>
          <a:p>
            <a:pPr lvl="1" algn="just"/>
            <a:r>
              <a:rPr lang="nl-NL" sz="2600" dirty="0" smtClean="0">
                <a:solidFill>
                  <a:prstClr val="black"/>
                </a:solidFill>
              </a:rPr>
              <a:t>Aanhangig maken bij de familierechtbank of bij de voorzitter van de rechtbank van eerste aanleg</a:t>
            </a:r>
          </a:p>
          <a:p>
            <a:pPr lvl="1" algn="just"/>
            <a:r>
              <a:rPr lang="nl-NL" sz="2600" dirty="0" smtClean="0">
                <a:solidFill>
                  <a:prstClr val="black"/>
                </a:solidFill>
              </a:rPr>
              <a:t>Engagement van de ouders </a:t>
            </a:r>
          </a:p>
          <a:p>
            <a:endParaRPr lang="nl-NL" dirty="0" smtClean="0"/>
          </a:p>
        </p:txBody>
      </p:sp>
    </p:spTree>
    <p:extLst>
      <p:ext uri="{BB962C8B-B14F-4D97-AF65-F5344CB8AC3E}">
        <p14:creationId xmlns:p14="http://schemas.microsoft.com/office/powerpoint/2010/main" val="886123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nl-NL" sz="3200" dirty="0" smtClean="0">
                <a:solidFill>
                  <a:prstClr val="white"/>
                </a:solidFill>
              </a:rPr>
              <a:t>5. Beslissingsboom parketten – bescherming van minderjarige slachtoffers</a:t>
            </a:r>
            <a:endParaRPr lang="nl-NL" sz="3200" dirty="0"/>
          </a:p>
        </p:txBody>
      </p:sp>
      <p:sp>
        <p:nvSpPr>
          <p:cNvPr id="3" name="Espace réservé du contenu 2"/>
          <p:cNvSpPr>
            <a:spLocks noGrp="1"/>
          </p:cNvSpPr>
          <p:nvPr>
            <p:ph idx="1"/>
          </p:nvPr>
        </p:nvSpPr>
        <p:spPr/>
        <p:txBody>
          <a:bodyPr>
            <a:normAutofit/>
          </a:bodyPr>
          <a:lstStyle/>
          <a:p>
            <a:pPr algn="just"/>
            <a:r>
              <a:rPr lang="nl-NL" sz="2800" u="sng" dirty="0" smtClean="0"/>
              <a:t>Verwijzing naar bevoegde diensten van de gemeenschappen</a:t>
            </a:r>
          </a:p>
          <a:p>
            <a:pPr lvl="1" algn="just"/>
            <a:r>
              <a:rPr lang="nl-NL" sz="2400" dirty="0" smtClean="0"/>
              <a:t>Alle nuttige informatie doorsturen (samenvattend verslag of kopie van de stukken) </a:t>
            </a:r>
          </a:p>
          <a:p>
            <a:pPr lvl="1" algn="just"/>
            <a:r>
              <a:rPr lang="nl-NL" sz="2400" dirty="0" smtClean="0"/>
              <a:t>Plaatsing minderjarige = beslissing van de magistraat enkel </a:t>
            </a:r>
          </a:p>
          <a:p>
            <a:pPr lvl="2" algn="just"/>
            <a:r>
              <a:rPr lang="nl-NL" sz="2200" dirty="0" smtClean="0"/>
              <a:t>in dringende gevallen</a:t>
            </a:r>
          </a:p>
          <a:p>
            <a:pPr lvl="2" algn="just"/>
            <a:r>
              <a:rPr lang="nl-NL" sz="2200" dirty="0" smtClean="0"/>
              <a:t>EN als de bescherming van de minderjarige </a:t>
            </a:r>
            <a:r>
              <a:rPr lang="nl-NL" sz="2200" u="sng" dirty="0" smtClean="0"/>
              <a:t>op geen enkele andere manier</a:t>
            </a:r>
            <a:r>
              <a:rPr lang="nl-NL" sz="2200" dirty="0" smtClean="0"/>
              <a:t> kan worden verzekerd</a:t>
            </a:r>
            <a:endParaRPr lang="nl-NL" sz="2200" dirty="0"/>
          </a:p>
        </p:txBody>
      </p:sp>
    </p:spTree>
    <p:extLst>
      <p:ext uri="{BB962C8B-B14F-4D97-AF65-F5344CB8AC3E}">
        <p14:creationId xmlns:p14="http://schemas.microsoft.com/office/powerpoint/2010/main" val="14677082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nl-NL" sz="36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lstStyle/>
          <a:p>
            <a:pPr algn="just"/>
            <a:r>
              <a:rPr lang="nl-NL" sz="2800" u="sng" dirty="0" smtClean="0"/>
              <a:t>Seining Schengen en Interpol</a:t>
            </a:r>
          </a:p>
          <a:p>
            <a:pPr lvl="1" algn="just"/>
            <a:r>
              <a:rPr lang="nl-NL" sz="2600" dirty="0" smtClean="0"/>
              <a:t>Vermoeden VGV of gedwongen huwelijk in het buitenland: seining van de verdachten</a:t>
            </a:r>
          </a:p>
          <a:p>
            <a:pPr lvl="1" algn="just"/>
            <a:r>
              <a:rPr lang="nl-NL" sz="2600" dirty="0" smtClean="0"/>
              <a:t>Als men een kind niet meer kan traceren: seining als vermiste persoon</a:t>
            </a:r>
            <a:endParaRPr lang="nl-NL" sz="800" dirty="0" smtClean="0"/>
          </a:p>
          <a:p>
            <a:pPr lvl="1" algn="just"/>
            <a:r>
              <a:rPr lang="nl-NL" sz="2600" dirty="0" smtClean="0"/>
              <a:t>Ontvoering door een ouder: seining van de ontvoerende ouder en het kind</a:t>
            </a:r>
            <a:endParaRPr lang="nl-NL" sz="2600" dirty="0"/>
          </a:p>
        </p:txBody>
      </p:sp>
    </p:spTree>
    <p:extLst>
      <p:ext uri="{BB962C8B-B14F-4D97-AF65-F5344CB8AC3E}">
        <p14:creationId xmlns:p14="http://schemas.microsoft.com/office/powerpoint/2010/main" val="2670139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normAutofit/>
          </a:bodyPr>
          <a:lstStyle/>
          <a:p>
            <a:pPr algn="just"/>
            <a:r>
              <a:rPr lang="nl-BE" sz="2000" b="1" u="sng" dirty="0" smtClean="0"/>
              <a:t>AANHANGIG MAKEN BIJ DE FAMILIERECHTBANK OF BIJ DE VOORZITTER VAN DE RECHTBANK VAN EERSTE AANLEG</a:t>
            </a:r>
          </a:p>
          <a:p>
            <a:pPr lvl="1" algn="just"/>
            <a:r>
              <a:rPr lang="nl-BE" sz="2600" dirty="0" smtClean="0"/>
              <a:t>Doelstelling = preventieve maatregelen vragen ter bescherming van een minderjarige </a:t>
            </a:r>
          </a:p>
          <a:p>
            <a:pPr lvl="1" algn="just"/>
            <a:r>
              <a:rPr lang="nl-BE" sz="2600" dirty="0" smtClean="0"/>
              <a:t>Aanhangig maken door de procureur des Konings </a:t>
            </a:r>
            <a:r>
              <a:rPr lang="nl-BE" sz="2400" dirty="0" smtClean="0"/>
              <a:t>(artikel 387</a:t>
            </a:r>
            <a:r>
              <a:rPr lang="nl-BE" sz="2400" i="1" dirty="0" smtClean="0"/>
              <a:t>bis Burgerlijk Wetboek</a:t>
            </a:r>
            <a:r>
              <a:rPr lang="nl-BE" sz="2400" dirty="0" smtClean="0"/>
              <a:t>)</a:t>
            </a:r>
            <a:r>
              <a:rPr lang="nl-BE" sz="2600" dirty="0" smtClean="0"/>
              <a:t> </a:t>
            </a:r>
          </a:p>
          <a:p>
            <a:pPr lvl="1" algn="just"/>
            <a:r>
              <a:rPr lang="nl-BE" sz="2600" dirty="0" smtClean="0"/>
              <a:t>Mogelijk los van elk conflict tussen de ouders</a:t>
            </a:r>
          </a:p>
          <a:p>
            <a:pPr lvl="1" algn="just"/>
            <a:r>
              <a:rPr lang="nl-BE" sz="2600" dirty="0" smtClean="0"/>
              <a:t>Om te beslissen over kwesties die verband houden met de uitoefening van het ouderlijk gezag</a:t>
            </a:r>
            <a:endParaRPr lang="nl-BE" sz="2600" dirty="0"/>
          </a:p>
        </p:txBody>
      </p:sp>
    </p:spTree>
    <p:extLst>
      <p:ext uri="{BB962C8B-B14F-4D97-AF65-F5344CB8AC3E}">
        <p14:creationId xmlns:p14="http://schemas.microsoft.com/office/powerpoint/2010/main" val="788128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32656"/>
            <a:ext cx="8229600" cy="1143000"/>
          </a:xfrm>
        </p:spPr>
        <p:txBody>
          <a:bodyPr/>
          <a:lstStyle/>
          <a:p>
            <a:r>
              <a:rPr lang="fr-BE" dirty="0" err="1" smtClean="0"/>
              <a:t>Inleiding</a:t>
            </a:r>
            <a:endParaRPr lang="en-GB" dirty="0"/>
          </a:p>
        </p:txBody>
      </p:sp>
      <p:sp>
        <p:nvSpPr>
          <p:cNvPr id="3" name="Espace réservé du contenu 2"/>
          <p:cNvSpPr>
            <a:spLocks noGrp="1"/>
          </p:cNvSpPr>
          <p:nvPr>
            <p:ph idx="1"/>
          </p:nvPr>
        </p:nvSpPr>
        <p:spPr/>
        <p:txBody>
          <a:bodyPr/>
          <a:lstStyle/>
          <a:p>
            <a:r>
              <a:rPr lang="nl-BE" sz="2800" u="sng" dirty="0" smtClean="0"/>
              <a:t>Oorsprong</a:t>
            </a:r>
            <a:r>
              <a:rPr lang="nl-BE" sz="2800" dirty="0" smtClean="0"/>
              <a:t>: verhoogde aandacht voor deze materies</a:t>
            </a:r>
          </a:p>
          <a:p>
            <a:pPr lvl="1"/>
            <a:r>
              <a:rPr lang="nl-BE" sz="2600" dirty="0" smtClean="0"/>
              <a:t>Op internationaal niveau</a:t>
            </a:r>
            <a:endParaRPr lang="nl-BE" dirty="0" smtClean="0"/>
          </a:p>
          <a:p>
            <a:pPr lvl="2"/>
            <a:r>
              <a:rPr lang="nl-BE" dirty="0" smtClean="0"/>
              <a:t>Verenigde Naties</a:t>
            </a:r>
          </a:p>
          <a:p>
            <a:pPr lvl="2"/>
            <a:r>
              <a:rPr lang="nl-BE" dirty="0" smtClean="0"/>
              <a:t>Raad van Europa</a:t>
            </a:r>
          </a:p>
          <a:p>
            <a:pPr lvl="2"/>
            <a:r>
              <a:rPr lang="nl-BE" dirty="0" smtClean="0"/>
              <a:t>Europese Unie</a:t>
            </a:r>
          </a:p>
          <a:p>
            <a:pPr lvl="1"/>
            <a:r>
              <a:rPr lang="nl-BE" sz="2600" dirty="0" smtClean="0"/>
              <a:t>In België</a:t>
            </a:r>
          </a:p>
          <a:p>
            <a:pPr lvl="2"/>
            <a:r>
              <a:rPr lang="nl-BE" dirty="0" smtClean="0"/>
              <a:t>Wetenschappelijk onderzoek</a:t>
            </a:r>
          </a:p>
          <a:p>
            <a:pPr lvl="2"/>
            <a:r>
              <a:rPr lang="nl-BE" dirty="0" smtClean="0"/>
              <a:t>Gerechtelijk onderzoek en vervolging</a:t>
            </a:r>
            <a:endParaRPr lang="nl-BE" dirty="0"/>
          </a:p>
        </p:txBody>
      </p:sp>
    </p:spTree>
    <p:extLst>
      <p:ext uri="{BB962C8B-B14F-4D97-AF65-F5344CB8AC3E}">
        <p14:creationId xmlns:p14="http://schemas.microsoft.com/office/powerpoint/2010/main" val="1749858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normAutofit fontScale="92500" lnSpcReduction="10000"/>
          </a:bodyPr>
          <a:lstStyle/>
          <a:p>
            <a:r>
              <a:rPr lang="nl-BE" sz="2800" dirty="0" smtClean="0"/>
              <a:t>Voorbeelden van maatregelen die kunnen worden verzocht:</a:t>
            </a:r>
          </a:p>
          <a:p>
            <a:pPr lvl="1" algn="just"/>
            <a:r>
              <a:rPr lang="nl-BE" sz="2400" dirty="0" smtClean="0"/>
              <a:t>Verbod voor de ouders om gedurende een bepaalde periode samen met hun minderjarig kind het Schengengrondgebied te verlaten, of om het vertrek mogelijk te maken</a:t>
            </a:r>
          </a:p>
          <a:p>
            <a:pPr marL="457200" lvl="1" indent="0" algn="just">
              <a:buNone/>
            </a:pPr>
            <a:endParaRPr lang="nl-BE" sz="2400" dirty="0" smtClean="0"/>
          </a:p>
          <a:p>
            <a:pPr lvl="1" algn="just"/>
            <a:r>
              <a:rPr lang="nl-BE" sz="2400" dirty="0" smtClean="0"/>
              <a:t>Consignatie van het paspoort en/of de identiteitskaart van de minderjarige jonger dan 15 jaar op het parket voor een bepaalde periode</a:t>
            </a:r>
          </a:p>
          <a:p>
            <a:pPr lvl="1" algn="just"/>
            <a:endParaRPr lang="nl-BE" sz="2400" dirty="0" smtClean="0"/>
          </a:p>
          <a:p>
            <a:pPr marL="457200" lvl="1" indent="0" algn="just">
              <a:buNone/>
            </a:pPr>
            <a:r>
              <a:rPr lang="nl-BE" sz="2400" dirty="0" smtClean="0"/>
              <a:t>+ mogelijkheid om een dwangsom te voorzien</a:t>
            </a:r>
            <a:endParaRPr lang="nl-BE" sz="2400" dirty="0"/>
          </a:p>
        </p:txBody>
      </p:sp>
    </p:spTree>
    <p:extLst>
      <p:ext uri="{BB962C8B-B14F-4D97-AF65-F5344CB8AC3E}">
        <p14:creationId xmlns:p14="http://schemas.microsoft.com/office/powerpoint/2010/main" val="2263376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normAutofit fontScale="77500" lnSpcReduction="20000"/>
          </a:bodyPr>
          <a:lstStyle/>
          <a:p>
            <a:r>
              <a:rPr lang="nl-NL" sz="2800" dirty="0" smtClean="0"/>
              <a:t>Aanhangig maken bij de Familierechtbank = 1253</a:t>
            </a:r>
            <a:r>
              <a:rPr lang="nl-NL" sz="2800" i="1" dirty="0" smtClean="0"/>
              <a:t>ter</a:t>
            </a:r>
            <a:r>
              <a:rPr lang="nl-NL" sz="2800" dirty="0" smtClean="0"/>
              <a:t> e.v. Gerechtelijk Wetboek</a:t>
            </a:r>
          </a:p>
          <a:p>
            <a:pPr lvl="1"/>
            <a:r>
              <a:rPr lang="nl-NL" sz="2400" dirty="0" smtClean="0"/>
              <a:t>Uitspraak in kortgeding – blijvende saisine</a:t>
            </a:r>
          </a:p>
          <a:p>
            <a:pPr lvl="1"/>
            <a:r>
              <a:rPr lang="nl-NL" sz="2400" dirty="0" smtClean="0"/>
              <a:t>Voorkeur voor dagvaarding – termijn = 2 dagen</a:t>
            </a:r>
          </a:p>
          <a:p>
            <a:pPr lvl="1"/>
            <a:r>
              <a:rPr lang="nl-NL" sz="2400" dirty="0" smtClean="0"/>
              <a:t>Model van dagvaarding: zie bijlage 5 COL</a:t>
            </a:r>
          </a:p>
          <a:p>
            <a:pPr lvl="1"/>
            <a:endParaRPr lang="nl-NL" sz="900" dirty="0" smtClean="0"/>
          </a:p>
          <a:p>
            <a:pPr lvl="0"/>
            <a:r>
              <a:rPr lang="nl-NL" sz="2800" dirty="0" smtClean="0">
                <a:solidFill>
                  <a:prstClr val="black"/>
                </a:solidFill>
              </a:rPr>
              <a:t>Aanhangig maken bij de voorzitter van de rechtbank van eerste aanleg</a:t>
            </a:r>
          </a:p>
          <a:p>
            <a:pPr lvl="1"/>
            <a:r>
              <a:rPr lang="nl-NL" sz="2400" dirty="0" smtClean="0">
                <a:solidFill>
                  <a:prstClr val="black"/>
                </a:solidFill>
              </a:rPr>
              <a:t>Enkel als dit absoluut noodzakelijk is</a:t>
            </a:r>
          </a:p>
          <a:p>
            <a:pPr lvl="1"/>
            <a:r>
              <a:rPr lang="nl-NL" sz="2400" dirty="0" smtClean="0">
                <a:solidFill>
                  <a:prstClr val="black"/>
                </a:solidFill>
              </a:rPr>
              <a:t>Dagvaarding of eenzijdig verzoekschrift – uitzonderlijke gevallen + andere beschermingsmaatregelen</a:t>
            </a:r>
            <a:r>
              <a:rPr lang="nl-NL" sz="2400" dirty="0">
                <a:solidFill>
                  <a:prstClr val="black"/>
                </a:solidFill>
              </a:rPr>
              <a:t>!</a:t>
            </a:r>
            <a:endParaRPr lang="nl-NL" sz="2400" dirty="0" smtClean="0">
              <a:solidFill>
                <a:prstClr val="black"/>
              </a:solidFill>
            </a:endParaRPr>
          </a:p>
          <a:p>
            <a:pPr lvl="1"/>
            <a:r>
              <a:rPr lang="nl-NL" sz="2400" dirty="0" smtClean="0">
                <a:solidFill>
                  <a:prstClr val="black"/>
                </a:solidFill>
              </a:rPr>
              <a:t>Modellen dagvaarding en verzoekschrift:  zie bijlagen 6 en 7 COL</a:t>
            </a:r>
            <a:endParaRPr lang="nl-NL" sz="800" dirty="0" smtClean="0">
              <a:solidFill>
                <a:prstClr val="black"/>
              </a:solidFill>
            </a:endParaRPr>
          </a:p>
          <a:p>
            <a:pPr lvl="1"/>
            <a:endParaRPr lang="nl-NL" sz="900" dirty="0" smtClean="0">
              <a:solidFill>
                <a:prstClr val="black"/>
              </a:solidFill>
            </a:endParaRPr>
          </a:p>
          <a:p>
            <a:r>
              <a:rPr lang="nl-NL" sz="2800" dirty="0" smtClean="0"/>
              <a:t>Uitvoering van de beslissingen: door het openbaar ministerie + inschakeling bevoegde instanties</a:t>
            </a:r>
            <a:endParaRPr lang="nl-NL" sz="2800" dirty="0"/>
          </a:p>
        </p:txBody>
      </p:sp>
    </p:spTree>
    <p:extLst>
      <p:ext uri="{BB962C8B-B14F-4D97-AF65-F5344CB8AC3E}">
        <p14:creationId xmlns:p14="http://schemas.microsoft.com/office/powerpoint/2010/main" val="668348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bescherming van minderjarige slachtoffers</a:t>
            </a:r>
            <a:endParaRPr lang="nl-NL" dirty="0"/>
          </a:p>
        </p:txBody>
      </p:sp>
      <p:sp>
        <p:nvSpPr>
          <p:cNvPr id="3" name="Espace réservé du contenu 2"/>
          <p:cNvSpPr>
            <a:spLocks noGrp="1"/>
          </p:cNvSpPr>
          <p:nvPr>
            <p:ph idx="1"/>
          </p:nvPr>
        </p:nvSpPr>
        <p:spPr/>
        <p:txBody>
          <a:bodyPr>
            <a:normAutofit fontScale="92500"/>
          </a:bodyPr>
          <a:lstStyle/>
          <a:p>
            <a:r>
              <a:rPr lang="nl-NL" sz="2600" u="sng" dirty="0" smtClean="0"/>
              <a:t>Engagement van de ouders om geen VGV of gedwongen huwelijk/samenwoning te laten uitvoeren</a:t>
            </a:r>
          </a:p>
          <a:p>
            <a:pPr marL="457200" lvl="1" indent="0" algn="just">
              <a:buNone/>
            </a:pPr>
            <a:r>
              <a:rPr lang="nl-NL" sz="2400" dirty="0" smtClean="0"/>
              <a:t>= geschreven document ondertekend door de ouder(s) op vraag van de magistraat</a:t>
            </a:r>
          </a:p>
          <a:p>
            <a:pPr lvl="1" algn="just"/>
            <a:endParaRPr lang="nl-NL" sz="800" dirty="0" smtClean="0"/>
          </a:p>
          <a:p>
            <a:pPr lvl="1" algn="just"/>
            <a:r>
              <a:rPr lang="nl-NL" sz="2400" dirty="0" smtClean="0"/>
              <a:t>Bij concrete vermoedens van een risico EN geruststelling achteraf (geen andere beschermingsmaatregelen te nemen)</a:t>
            </a:r>
          </a:p>
          <a:p>
            <a:pPr lvl="1" algn="just"/>
            <a:endParaRPr lang="nl-NL" sz="800" dirty="0" smtClean="0"/>
          </a:p>
          <a:p>
            <a:pPr lvl="1" algn="just"/>
            <a:r>
              <a:rPr lang="nl-NL" sz="2400" dirty="0" smtClean="0"/>
              <a:t>Parketmagistraat moet de situatie opvolgen </a:t>
            </a:r>
          </a:p>
          <a:p>
            <a:pPr marL="457200" lvl="1" indent="0" algn="just">
              <a:buNone/>
            </a:pPr>
            <a:r>
              <a:rPr lang="nl-NL" sz="2400" dirty="0" smtClean="0"/>
              <a:t>→ Bij niet-naleving: dagvaarding</a:t>
            </a:r>
          </a:p>
          <a:p>
            <a:pPr marL="457200" lvl="1" indent="0" algn="just">
              <a:buNone/>
            </a:pPr>
            <a:endParaRPr lang="nl-NL" sz="800" dirty="0" smtClean="0"/>
          </a:p>
          <a:p>
            <a:pPr lvl="1" algn="just"/>
            <a:r>
              <a:rPr lang="nl-NL" sz="2400" dirty="0" smtClean="0"/>
              <a:t>Modellen engagement = bijlagen 3 en 4</a:t>
            </a:r>
            <a:endParaRPr lang="nl-NL" sz="2400" dirty="0"/>
          </a:p>
        </p:txBody>
      </p:sp>
    </p:spTree>
    <p:extLst>
      <p:ext uri="{BB962C8B-B14F-4D97-AF65-F5344CB8AC3E}">
        <p14:creationId xmlns:p14="http://schemas.microsoft.com/office/powerpoint/2010/main" val="2969411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bescherming van meerderjarige slachtoffers</a:t>
            </a:r>
            <a:endParaRPr lang="nl-NL" dirty="0"/>
          </a:p>
        </p:txBody>
      </p:sp>
      <p:sp>
        <p:nvSpPr>
          <p:cNvPr id="3" name="Espace réservé du contenu 2"/>
          <p:cNvSpPr>
            <a:spLocks noGrp="1"/>
          </p:cNvSpPr>
          <p:nvPr>
            <p:ph idx="1"/>
          </p:nvPr>
        </p:nvSpPr>
        <p:spPr/>
        <p:txBody>
          <a:bodyPr>
            <a:normAutofit/>
          </a:bodyPr>
          <a:lstStyle/>
          <a:p>
            <a:pPr algn="just"/>
            <a:r>
              <a:rPr lang="nl-NL" sz="2800" dirty="0" smtClean="0"/>
              <a:t>Netwerk van opvangplaatsen ontwikkelen in de arrondissementen</a:t>
            </a:r>
            <a:endParaRPr lang="nl-NL" sz="800" dirty="0" smtClean="0"/>
          </a:p>
          <a:p>
            <a:pPr algn="just"/>
            <a:r>
              <a:rPr lang="nl-NL" sz="2800" dirty="0" smtClean="0"/>
              <a:t>Aanwijzingen Mensenhandel – link magistraat Mensenhandel</a:t>
            </a:r>
          </a:p>
          <a:p>
            <a:pPr algn="just"/>
            <a:endParaRPr lang="nl-NL" sz="800" dirty="0" smtClean="0"/>
          </a:p>
          <a:p>
            <a:pPr algn="just"/>
            <a:r>
              <a:rPr lang="nl-NL" sz="2800" dirty="0" smtClean="0"/>
              <a:t>Verwijzing naar dienst slachtofferonthaal (COL 16/2012)</a:t>
            </a:r>
            <a:endParaRPr lang="nl-NL" sz="2800" dirty="0"/>
          </a:p>
        </p:txBody>
      </p:sp>
    </p:spTree>
    <p:extLst>
      <p:ext uri="{BB962C8B-B14F-4D97-AF65-F5344CB8AC3E}">
        <p14:creationId xmlns:p14="http://schemas.microsoft.com/office/powerpoint/2010/main" val="4120975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beslissing tegenover de dader</a:t>
            </a:r>
            <a:endParaRPr lang="nl-NL" dirty="0"/>
          </a:p>
        </p:txBody>
      </p:sp>
      <p:sp>
        <p:nvSpPr>
          <p:cNvPr id="3" name="Espace réservé du contenu 2"/>
          <p:cNvSpPr>
            <a:spLocks noGrp="1"/>
          </p:cNvSpPr>
          <p:nvPr>
            <p:ph idx="1"/>
          </p:nvPr>
        </p:nvSpPr>
        <p:spPr/>
        <p:txBody>
          <a:bodyPr>
            <a:normAutofit/>
          </a:bodyPr>
          <a:lstStyle/>
          <a:p>
            <a:pPr algn="just"/>
            <a:r>
              <a:rPr lang="nl-NL" sz="2800" u="sng" dirty="0" smtClean="0"/>
              <a:t>Algemene doelstelling COL</a:t>
            </a:r>
            <a:r>
              <a:rPr lang="nl-NL" sz="2800" dirty="0" smtClean="0"/>
              <a:t> = duidelijke aanwijzingen geven aan de parketten </a:t>
            </a:r>
          </a:p>
          <a:p>
            <a:pPr lvl="1" algn="just"/>
            <a:r>
              <a:rPr lang="nl-NL" sz="2600" dirty="0" smtClean="0"/>
              <a:t>Transparantie vereist t.a.v. buitenwereld/partners </a:t>
            </a:r>
          </a:p>
          <a:p>
            <a:pPr lvl="1" algn="just"/>
            <a:r>
              <a:rPr lang="nl-NL" sz="2600" dirty="0" smtClean="0"/>
              <a:t>Streven naar een zekere uniformiteit, coherentie, tussen arrondissementen</a:t>
            </a:r>
          </a:p>
          <a:p>
            <a:pPr algn="just"/>
            <a:endParaRPr lang="nl-NL" sz="2800" dirty="0" smtClean="0"/>
          </a:p>
          <a:p>
            <a:pPr algn="just"/>
            <a:r>
              <a:rPr lang="nl-NL" sz="2800" u="sng" dirty="0" smtClean="0"/>
              <a:t>Prioriteiten</a:t>
            </a:r>
            <a:r>
              <a:rPr lang="nl-NL" sz="2800" dirty="0" smtClean="0"/>
              <a:t> vastgelegd in de COL (≠ opsomming van wettelijke mogelijkheden)</a:t>
            </a:r>
            <a:endParaRPr lang="nl-NL" sz="2400" dirty="0" smtClean="0"/>
          </a:p>
          <a:p>
            <a:pPr marL="0" indent="0" algn="just">
              <a:buNone/>
            </a:pPr>
            <a:endParaRPr lang="nl-NL" sz="2800" dirty="0" smtClean="0"/>
          </a:p>
        </p:txBody>
      </p:sp>
    </p:spTree>
    <p:extLst>
      <p:ext uri="{BB962C8B-B14F-4D97-AF65-F5344CB8AC3E}">
        <p14:creationId xmlns:p14="http://schemas.microsoft.com/office/powerpoint/2010/main" val="126888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beslissing tegenover de dader</a:t>
            </a:r>
            <a:endParaRPr lang="nl-NL" dirty="0"/>
          </a:p>
        </p:txBody>
      </p:sp>
      <p:sp>
        <p:nvSpPr>
          <p:cNvPr id="3" name="Espace réservé du contenu 2"/>
          <p:cNvSpPr>
            <a:spLocks noGrp="1"/>
          </p:cNvSpPr>
          <p:nvPr>
            <p:ph idx="1"/>
          </p:nvPr>
        </p:nvSpPr>
        <p:spPr/>
        <p:txBody>
          <a:bodyPr/>
          <a:lstStyle/>
          <a:p>
            <a:r>
              <a:rPr lang="nl-NL" sz="2800" u="sng" dirty="0" smtClean="0"/>
              <a:t>Vrouwelijke genitale verminking</a:t>
            </a:r>
          </a:p>
          <a:p>
            <a:pPr lvl="1"/>
            <a:r>
              <a:rPr lang="nl-NL" dirty="0" smtClean="0"/>
              <a:t>VGV, poging of aanzetten tot: dagvaarding correctionele rechtbank </a:t>
            </a:r>
          </a:p>
          <a:p>
            <a:pPr lvl="1"/>
            <a:r>
              <a:rPr lang="nl-NL" dirty="0" smtClean="0"/>
              <a:t>Geen seponering om opportuniteitsredenen</a:t>
            </a:r>
            <a:endParaRPr lang="nl-NL" dirty="0"/>
          </a:p>
        </p:txBody>
      </p:sp>
    </p:spTree>
    <p:extLst>
      <p:ext uri="{BB962C8B-B14F-4D97-AF65-F5344CB8AC3E}">
        <p14:creationId xmlns:p14="http://schemas.microsoft.com/office/powerpoint/2010/main" val="23329622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beslissing tegenover de dader</a:t>
            </a:r>
            <a:endParaRPr lang="nl-NL" dirty="0"/>
          </a:p>
        </p:txBody>
      </p:sp>
      <p:sp>
        <p:nvSpPr>
          <p:cNvPr id="3" name="Espace réservé du contenu 2"/>
          <p:cNvSpPr>
            <a:spLocks noGrp="1"/>
          </p:cNvSpPr>
          <p:nvPr>
            <p:ph idx="1"/>
          </p:nvPr>
        </p:nvSpPr>
        <p:spPr/>
        <p:txBody>
          <a:bodyPr>
            <a:normAutofit lnSpcReduction="10000"/>
          </a:bodyPr>
          <a:lstStyle/>
          <a:p>
            <a:pPr algn="just"/>
            <a:r>
              <a:rPr lang="nl-NL" sz="2800" u="sng" dirty="0" smtClean="0"/>
              <a:t>Gedwongen huwelijk of wettelijke samenwoning </a:t>
            </a:r>
          </a:p>
          <a:p>
            <a:pPr lvl="1"/>
            <a:r>
              <a:rPr lang="nl-NL" sz="2600" dirty="0" smtClean="0"/>
              <a:t>Op burgerrechtelijk vlak:</a:t>
            </a:r>
          </a:p>
          <a:p>
            <a:pPr lvl="2" algn="just"/>
            <a:r>
              <a:rPr lang="nl-NL" sz="2200" dirty="0" smtClean="0"/>
              <a:t>Bij voorbereiding: adviesbevoegdheid OM – </a:t>
            </a:r>
            <a:r>
              <a:rPr lang="nl-NL" sz="2000" dirty="0" smtClean="0"/>
              <a:t>art. 167 e. v. Burgerlijk Wetboek.</a:t>
            </a:r>
          </a:p>
          <a:p>
            <a:pPr lvl="2" algn="just"/>
            <a:r>
              <a:rPr lang="nl-NL" sz="2200" dirty="0" smtClean="0"/>
              <a:t>Nietigverklaring door OM (proactieve rol) – </a:t>
            </a:r>
            <a:r>
              <a:rPr lang="nl-NL" sz="2000" dirty="0" smtClean="0"/>
              <a:t>art. 146</a:t>
            </a:r>
            <a:r>
              <a:rPr lang="nl-NL" sz="2000" i="1" dirty="0" smtClean="0"/>
              <a:t>ter</a:t>
            </a:r>
            <a:r>
              <a:rPr lang="nl-NL" sz="2000" dirty="0" smtClean="0"/>
              <a:t>, 184, 1476</a:t>
            </a:r>
            <a:r>
              <a:rPr lang="nl-NL" sz="2000" i="1" dirty="0" smtClean="0"/>
              <a:t>ter</a:t>
            </a:r>
            <a:r>
              <a:rPr lang="nl-NL" sz="2000" dirty="0" smtClean="0"/>
              <a:t> en 1476</a:t>
            </a:r>
            <a:r>
              <a:rPr lang="nl-NL" sz="2000" i="1" dirty="0" smtClean="0"/>
              <a:t>quinquies</a:t>
            </a:r>
            <a:r>
              <a:rPr lang="nl-NL" sz="2000" dirty="0" smtClean="0"/>
              <a:t> Burgerlijk Wetboek.</a:t>
            </a:r>
          </a:p>
          <a:p>
            <a:pPr lvl="1" algn="just"/>
            <a:r>
              <a:rPr lang="nl-NL" sz="2600" dirty="0" smtClean="0"/>
              <a:t>Op strafrechtelijk vlak:</a:t>
            </a:r>
          </a:p>
          <a:p>
            <a:pPr lvl="2" algn="just"/>
            <a:r>
              <a:rPr lang="nl-NL" sz="2200" dirty="0" smtClean="0"/>
              <a:t>Poging: herinnering aan de wet, </a:t>
            </a:r>
            <a:r>
              <a:rPr lang="nl-NL" sz="2200" dirty="0" err="1" smtClean="0"/>
              <a:t>praetoriaanse</a:t>
            </a:r>
            <a:r>
              <a:rPr lang="nl-NL" sz="2200" dirty="0" smtClean="0"/>
              <a:t> probatie, voorafgaande erkenning van schuld</a:t>
            </a:r>
          </a:p>
          <a:p>
            <a:pPr lvl="2" algn="just"/>
            <a:r>
              <a:rPr lang="nl-NL" sz="2200" dirty="0" smtClean="0"/>
              <a:t>Poging + ernstig geweld: dagvaarding </a:t>
            </a:r>
          </a:p>
          <a:p>
            <a:pPr lvl="2" algn="just"/>
            <a:r>
              <a:rPr lang="nl-NL" sz="2200" dirty="0" smtClean="0"/>
              <a:t>Huwelijk/samenwoning aangegaan: dagvaarding (+ vordering nietigverklaring)</a:t>
            </a:r>
          </a:p>
          <a:p>
            <a:pPr lvl="1"/>
            <a:endParaRPr lang="nl-NL" dirty="0"/>
          </a:p>
        </p:txBody>
      </p:sp>
    </p:spTree>
    <p:extLst>
      <p:ext uri="{BB962C8B-B14F-4D97-AF65-F5344CB8AC3E}">
        <p14:creationId xmlns:p14="http://schemas.microsoft.com/office/powerpoint/2010/main" val="3329388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NL" sz="3200" dirty="0" smtClean="0">
                <a:solidFill>
                  <a:prstClr val="white"/>
                </a:solidFill>
              </a:rPr>
              <a:t>5. Beslissingsboom parketten – beslissing tegenover de dader</a:t>
            </a:r>
            <a:endParaRPr lang="nl-NL" dirty="0"/>
          </a:p>
        </p:txBody>
      </p:sp>
      <p:sp>
        <p:nvSpPr>
          <p:cNvPr id="3" name="Espace réservé du contenu 2"/>
          <p:cNvSpPr>
            <a:spLocks noGrp="1"/>
          </p:cNvSpPr>
          <p:nvPr>
            <p:ph idx="1"/>
          </p:nvPr>
        </p:nvSpPr>
        <p:spPr/>
        <p:txBody>
          <a:bodyPr>
            <a:normAutofit/>
          </a:bodyPr>
          <a:lstStyle/>
          <a:p>
            <a:r>
              <a:rPr lang="nl-NL" sz="2800" u="sng" dirty="0" smtClean="0"/>
              <a:t>Andere vormen van eergerelateerd geweld</a:t>
            </a:r>
          </a:p>
          <a:p>
            <a:pPr marL="457200" lvl="1" indent="0">
              <a:buNone/>
            </a:pPr>
            <a:r>
              <a:rPr lang="nl-NL" sz="2400" dirty="0" smtClean="0"/>
              <a:t>→ Principe = gradatie naargelang de omstandigheden</a:t>
            </a:r>
            <a:endParaRPr lang="nl-NL" sz="800" dirty="0" smtClean="0"/>
          </a:p>
          <a:p>
            <a:pPr lvl="1" algn="just"/>
            <a:r>
              <a:rPr lang="nl-NL" sz="2400" dirty="0" smtClean="0"/>
              <a:t>Lichtste vormen: </a:t>
            </a:r>
          </a:p>
          <a:p>
            <a:pPr lvl="2" algn="just"/>
            <a:r>
              <a:rPr lang="nl-NL" sz="2000" dirty="0" smtClean="0"/>
              <a:t>Herinneren aan de wetgeving</a:t>
            </a:r>
          </a:p>
          <a:p>
            <a:pPr lvl="2" algn="just"/>
            <a:r>
              <a:rPr lang="nl-NL" sz="2000" dirty="0" smtClean="0"/>
              <a:t>Opvolging van de situatie verzekeren</a:t>
            </a:r>
          </a:p>
          <a:p>
            <a:pPr lvl="1" algn="just"/>
            <a:r>
              <a:rPr lang="nl-NL" sz="2400" dirty="0" err="1" smtClean="0"/>
              <a:t>Praetoriaanse</a:t>
            </a:r>
            <a:r>
              <a:rPr lang="nl-NL" sz="2400" dirty="0" smtClean="0"/>
              <a:t> probatie</a:t>
            </a:r>
          </a:p>
          <a:p>
            <a:pPr lvl="1" algn="just"/>
            <a:r>
              <a:rPr lang="nl-NL" sz="2400" dirty="0" smtClean="0"/>
              <a:t>Bemiddeling: enkel als de crisisperiode ten einde is </a:t>
            </a:r>
          </a:p>
          <a:p>
            <a:pPr lvl="1" algn="just"/>
            <a:r>
              <a:rPr lang="nl-NL" sz="2400" dirty="0" smtClean="0"/>
              <a:t>Als deze maatregelen niet geschikt lijken = daagvaarding (of naargelang de omstandigheden, voorafgaande erkenning van schuld)</a:t>
            </a:r>
          </a:p>
        </p:txBody>
      </p:sp>
    </p:spTree>
    <p:extLst>
      <p:ext uri="{BB962C8B-B14F-4D97-AF65-F5344CB8AC3E}">
        <p14:creationId xmlns:p14="http://schemas.microsoft.com/office/powerpoint/2010/main" val="42164459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3600" dirty="0"/>
              <a:t>6</a:t>
            </a:r>
            <a:r>
              <a:rPr lang="fr-BE" sz="3600" dirty="0" smtClean="0"/>
              <a:t>. </a:t>
            </a:r>
            <a:r>
              <a:rPr lang="fr-BE" sz="3600" dirty="0" err="1" smtClean="0"/>
              <a:t>Statistieken</a:t>
            </a:r>
            <a:r>
              <a:rPr lang="fr-BE" sz="3600" dirty="0" smtClean="0"/>
              <a:t> </a:t>
            </a:r>
            <a:r>
              <a:rPr lang="fr-BE" sz="3600" dirty="0" err="1" smtClean="0"/>
              <a:t>verzamelen</a:t>
            </a:r>
            <a:r>
              <a:rPr lang="fr-BE" sz="3600" dirty="0" smtClean="0"/>
              <a:t> - </a:t>
            </a:r>
            <a:r>
              <a:rPr lang="fr-BE" sz="3600" dirty="0" err="1" smtClean="0"/>
              <a:t>codering</a:t>
            </a:r>
            <a:endParaRPr lang="en-GB" sz="3600" dirty="0"/>
          </a:p>
        </p:txBody>
      </p:sp>
      <p:sp>
        <p:nvSpPr>
          <p:cNvPr id="3" name="Espace réservé du contenu 2"/>
          <p:cNvSpPr>
            <a:spLocks noGrp="1"/>
          </p:cNvSpPr>
          <p:nvPr>
            <p:ph idx="1"/>
          </p:nvPr>
        </p:nvSpPr>
        <p:spPr/>
        <p:txBody>
          <a:bodyPr>
            <a:normAutofit fontScale="92500" lnSpcReduction="10000"/>
          </a:bodyPr>
          <a:lstStyle/>
          <a:p>
            <a:pPr algn="just"/>
            <a:r>
              <a:rPr lang="nl-NL" sz="2800" dirty="0" smtClean="0"/>
              <a:t>Omvang kennen van het geweld (frequentie, vormen, context,…)</a:t>
            </a:r>
          </a:p>
          <a:p>
            <a:pPr algn="just"/>
            <a:r>
              <a:rPr lang="nl-NL" sz="2800" dirty="0" smtClean="0"/>
              <a:t>= vereist door Verdrag van Istanbul</a:t>
            </a:r>
          </a:p>
          <a:p>
            <a:pPr algn="just"/>
            <a:r>
              <a:rPr lang="nl-NL" sz="2800" dirty="0" smtClean="0"/>
              <a:t>Ook specifieke coderingsregels </a:t>
            </a:r>
          </a:p>
          <a:p>
            <a:pPr lvl="1" algn="just"/>
            <a:r>
              <a:rPr lang="nl-NL" sz="2400" dirty="0" smtClean="0"/>
              <a:t>VGV: </a:t>
            </a:r>
          </a:p>
          <a:p>
            <a:pPr lvl="2" algn="just"/>
            <a:r>
              <a:rPr lang="nl-NL" sz="2000" dirty="0" smtClean="0"/>
              <a:t>Politie: 43</a:t>
            </a:r>
          </a:p>
          <a:p>
            <a:pPr lvl="2" algn="just"/>
            <a:r>
              <a:rPr lang="nl-NL" sz="2000" dirty="0" smtClean="0"/>
              <a:t>Parketten: 43K</a:t>
            </a:r>
          </a:p>
          <a:p>
            <a:pPr lvl="1" algn="just"/>
            <a:r>
              <a:rPr lang="nl-NL" sz="2400" dirty="0" smtClean="0"/>
              <a:t>Gedwongen huwelijk en wettelijke samenwoning: </a:t>
            </a:r>
          </a:p>
          <a:p>
            <a:pPr lvl="2" algn="just"/>
            <a:r>
              <a:rPr lang="nl-NL" sz="2100" dirty="0" smtClean="0">
                <a:solidFill>
                  <a:prstClr val="black"/>
                </a:solidFill>
              </a:rPr>
              <a:t>Politie: 55</a:t>
            </a:r>
          </a:p>
          <a:p>
            <a:pPr lvl="2" algn="just"/>
            <a:r>
              <a:rPr lang="nl-NL" sz="2100" dirty="0" smtClean="0">
                <a:solidFill>
                  <a:prstClr val="black"/>
                </a:solidFill>
              </a:rPr>
              <a:t>Parketten: 55J en 55K</a:t>
            </a:r>
          </a:p>
          <a:p>
            <a:pPr lvl="1" algn="just"/>
            <a:r>
              <a:rPr lang="nl-NL" sz="2400" dirty="0" smtClean="0"/>
              <a:t>Andere vormen van eergerelateerd geweld </a:t>
            </a:r>
          </a:p>
          <a:p>
            <a:pPr lvl="2" algn="just"/>
            <a:r>
              <a:rPr lang="nl-NL" sz="2000" dirty="0" smtClean="0"/>
              <a:t>contextvelden</a:t>
            </a:r>
          </a:p>
          <a:p>
            <a:pPr lvl="2" algn="just"/>
            <a:endParaRPr lang="nl-NL" sz="2000" dirty="0" smtClean="0"/>
          </a:p>
          <a:p>
            <a:pPr marL="0" indent="0" algn="just">
              <a:buNone/>
            </a:pPr>
            <a:endParaRPr lang="nl-NL" sz="2800" dirty="0"/>
          </a:p>
        </p:txBody>
      </p:sp>
    </p:spTree>
    <p:extLst>
      <p:ext uri="{BB962C8B-B14F-4D97-AF65-F5344CB8AC3E}">
        <p14:creationId xmlns:p14="http://schemas.microsoft.com/office/powerpoint/2010/main" val="38627334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7.Samenwerking OM - IGVM</a:t>
            </a:r>
            <a:endParaRPr lang="en-GB" dirty="0"/>
          </a:p>
        </p:txBody>
      </p:sp>
      <p:sp>
        <p:nvSpPr>
          <p:cNvPr id="3" name="Espace réservé du contenu 2"/>
          <p:cNvSpPr>
            <a:spLocks noGrp="1"/>
          </p:cNvSpPr>
          <p:nvPr>
            <p:ph idx="1"/>
          </p:nvPr>
        </p:nvSpPr>
        <p:spPr/>
        <p:txBody>
          <a:bodyPr>
            <a:normAutofit/>
          </a:bodyPr>
          <a:lstStyle/>
          <a:p>
            <a:r>
              <a:rPr lang="nl-NL" sz="2800" dirty="0" smtClean="0"/>
              <a:t>Nood aan expertise- en steuncentrum </a:t>
            </a:r>
          </a:p>
          <a:p>
            <a:r>
              <a:rPr lang="nl-NL" sz="2800" dirty="0" smtClean="0"/>
              <a:t>Eerste stappen</a:t>
            </a:r>
          </a:p>
          <a:p>
            <a:pPr lvl="1"/>
            <a:r>
              <a:rPr lang="nl-NL" sz="2400" dirty="0" smtClean="0"/>
              <a:t>Politie en magistraten kunnen algemene informatie inwinnen bij het IGVM </a:t>
            </a:r>
          </a:p>
          <a:p>
            <a:pPr lvl="1"/>
            <a:r>
              <a:rPr lang="nl-NL" sz="2400" dirty="0" smtClean="0"/>
              <a:t>Magistraten informeren het IGVM over aanhangig gemaakte zaken + communiceren gerechtelijke beslissingen</a:t>
            </a:r>
            <a:endParaRPr lang="nl-NL" sz="2800" dirty="0"/>
          </a:p>
        </p:txBody>
      </p:sp>
    </p:spTree>
    <p:extLst>
      <p:ext uri="{BB962C8B-B14F-4D97-AF65-F5344CB8AC3E}">
        <p14:creationId xmlns:p14="http://schemas.microsoft.com/office/powerpoint/2010/main" val="348390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Inleiding</a:t>
            </a:r>
            <a:endParaRPr lang="en-GB" dirty="0"/>
          </a:p>
        </p:txBody>
      </p:sp>
      <p:sp>
        <p:nvSpPr>
          <p:cNvPr id="3" name="Espace réservé du contenu 2"/>
          <p:cNvSpPr>
            <a:spLocks noGrp="1"/>
          </p:cNvSpPr>
          <p:nvPr>
            <p:ph idx="1"/>
          </p:nvPr>
        </p:nvSpPr>
        <p:spPr/>
        <p:txBody>
          <a:bodyPr>
            <a:normAutofit/>
          </a:bodyPr>
          <a:lstStyle/>
          <a:p>
            <a:pPr algn="just"/>
            <a:r>
              <a:rPr lang="nl-NL" sz="2800" dirty="0" smtClean="0"/>
              <a:t>Vormen van geweld tegen vrouwen (met name Verdrag van Istanbul)</a:t>
            </a:r>
          </a:p>
          <a:p>
            <a:pPr algn="just"/>
            <a:endParaRPr lang="nl-NL" sz="2800" dirty="0" smtClean="0"/>
          </a:p>
          <a:p>
            <a:pPr algn="just"/>
            <a:r>
              <a:rPr lang="nl-NL" sz="2800" dirty="0" smtClean="0"/>
              <a:t>Maar ook aandacht nodig voor kinderen en mannen, die ook slachtoffer kunnen zijn</a:t>
            </a:r>
            <a:endParaRPr lang="nl-NL" sz="2800" dirty="0"/>
          </a:p>
        </p:txBody>
      </p:sp>
    </p:spTree>
    <p:extLst>
      <p:ext uri="{BB962C8B-B14F-4D97-AF65-F5344CB8AC3E}">
        <p14:creationId xmlns:p14="http://schemas.microsoft.com/office/powerpoint/2010/main" val="37858272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Conclusie</a:t>
            </a:r>
            <a:endParaRPr lang="en-GB" dirty="0"/>
          </a:p>
        </p:txBody>
      </p:sp>
      <p:sp>
        <p:nvSpPr>
          <p:cNvPr id="3" name="Espace réservé du contenu 2"/>
          <p:cNvSpPr>
            <a:spLocks noGrp="1"/>
          </p:cNvSpPr>
          <p:nvPr>
            <p:ph idx="1"/>
          </p:nvPr>
        </p:nvSpPr>
        <p:spPr/>
        <p:txBody>
          <a:bodyPr>
            <a:normAutofit/>
          </a:bodyPr>
          <a:lstStyle/>
          <a:p>
            <a:pPr algn="just"/>
            <a:r>
              <a:rPr lang="nl-NL" sz="2800" dirty="0" smtClean="0"/>
              <a:t>Omzendbrief treedt in werking op 1 juni 2017</a:t>
            </a:r>
          </a:p>
          <a:p>
            <a:pPr algn="just"/>
            <a:r>
              <a:rPr lang="nl-NL" sz="2800" dirty="0" smtClean="0"/>
              <a:t>Geplande opleidingen</a:t>
            </a:r>
          </a:p>
          <a:p>
            <a:pPr lvl="1" algn="just"/>
            <a:r>
              <a:rPr lang="nl-NL" sz="2400" dirty="0" smtClean="0"/>
              <a:t>Partnership IGO en vzw Intact</a:t>
            </a:r>
            <a:endParaRPr lang="nl-NL" sz="2800" dirty="0" smtClean="0"/>
          </a:p>
          <a:p>
            <a:pPr algn="just"/>
            <a:r>
              <a:rPr lang="nl-NL" sz="2800" dirty="0" smtClean="0"/>
              <a:t>Werk van lange adem – in stappen</a:t>
            </a:r>
          </a:p>
          <a:p>
            <a:pPr algn="just"/>
            <a:r>
              <a:rPr lang="nl-NL" sz="2800" dirty="0" smtClean="0"/>
              <a:t>Werkpunten</a:t>
            </a:r>
          </a:p>
          <a:p>
            <a:pPr lvl="1" algn="just"/>
            <a:r>
              <a:rPr lang="nl-NL" sz="2400" dirty="0" smtClean="0"/>
              <a:t>Slachtofferopvang</a:t>
            </a:r>
          </a:p>
          <a:p>
            <a:pPr lvl="1" algn="just"/>
            <a:r>
              <a:rPr lang="nl-NL" sz="2400" dirty="0" smtClean="0"/>
              <a:t>Multidisciplinaire aanpak</a:t>
            </a:r>
          </a:p>
          <a:p>
            <a:pPr lvl="1" algn="just"/>
            <a:r>
              <a:rPr lang="nl-NL" sz="2400" dirty="0" smtClean="0"/>
              <a:t>Beroepsgeheim</a:t>
            </a:r>
            <a:endParaRPr lang="nl-NL" sz="2400" dirty="0"/>
          </a:p>
        </p:txBody>
      </p:sp>
    </p:spTree>
    <p:extLst>
      <p:ext uri="{BB962C8B-B14F-4D97-AF65-F5344CB8AC3E}">
        <p14:creationId xmlns:p14="http://schemas.microsoft.com/office/powerpoint/2010/main" val="1781240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Conclusie</a:t>
            </a:r>
            <a:endParaRPr lang="en-GB" dirty="0"/>
          </a:p>
        </p:txBody>
      </p:sp>
      <p:sp>
        <p:nvSpPr>
          <p:cNvPr id="3" name="Espace réservé du contenu 2"/>
          <p:cNvSpPr>
            <a:spLocks noGrp="1"/>
          </p:cNvSpPr>
          <p:nvPr>
            <p:ph idx="1"/>
          </p:nvPr>
        </p:nvSpPr>
        <p:spPr/>
        <p:txBody>
          <a:bodyPr/>
          <a:lstStyle/>
          <a:p>
            <a:pPr algn="ctr"/>
            <a:endParaRPr lang="nl-NL" dirty="0" smtClean="0"/>
          </a:p>
          <a:p>
            <a:pPr algn="ctr"/>
            <a:endParaRPr lang="nl-NL" dirty="0" smtClean="0"/>
          </a:p>
          <a:p>
            <a:pPr marL="0" indent="0" algn="ctr">
              <a:buNone/>
            </a:pPr>
            <a:r>
              <a:rPr lang="nl-NL" dirty="0" smtClean="0"/>
              <a:t>Bedankt voor uw aandacht!</a:t>
            </a:r>
            <a:endParaRPr lang="nl-NL" dirty="0"/>
          </a:p>
        </p:txBody>
      </p:sp>
    </p:spTree>
    <p:extLst>
      <p:ext uri="{BB962C8B-B14F-4D97-AF65-F5344CB8AC3E}">
        <p14:creationId xmlns:p14="http://schemas.microsoft.com/office/powerpoint/2010/main" val="2527968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Inleiding</a:t>
            </a:r>
            <a:endParaRPr lang="en-GB" dirty="0"/>
          </a:p>
        </p:txBody>
      </p:sp>
      <p:sp>
        <p:nvSpPr>
          <p:cNvPr id="3" name="Espace réservé du contenu 2"/>
          <p:cNvSpPr>
            <a:spLocks noGrp="1"/>
          </p:cNvSpPr>
          <p:nvPr>
            <p:ph idx="1"/>
          </p:nvPr>
        </p:nvSpPr>
        <p:spPr/>
        <p:txBody>
          <a:bodyPr>
            <a:normAutofit/>
          </a:bodyPr>
          <a:lstStyle/>
          <a:p>
            <a:pPr algn="just"/>
            <a:r>
              <a:rPr lang="nl-NL" sz="2800" dirty="0" smtClean="0"/>
              <a:t>Delicate materie, zonder vooroordelen of stigmatisering behandelen </a:t>
            </a:r>
          </a:p>
          <a:p>
            <a:pPr lvl="1" algn="just"/>
            <a:r>
              <a:rPr lang="nl-NL" sz="2600" dirty="0" smtClean="0">
                <a:solidFill>
                  <a:prstClr val="black"/>
                </a:solidFill>
              </a:rPr>
              <a:t>Grote waaier aan culturen, godsdiensten, etnische afkomst </a:t>
            </a:r>
          </a:p>
          <a:p>
            <a:pPr lvl="1" algn="just"/>
            <a:r>
              <a:rPr lang="nl-NL" sz="2600" dirty="0" smtClean="0">
                <a:solidFill>
                  <a:prstClr val="black"/>
                </a:solidFill>
              </a:rPr>
              <a:t>In alle </a:t>
            </a:r>
            <a:r>
              <a:rPr lang="nl-NL" sz="2600" dirty="0" err="1" smtClean="0">
                <a:solidFill>
                  <a:prstClr val="black"/>
                </a:solidFill>
              </a:rPr>
              <a:t>sociaal-economische</a:t>
            </a:r>
            <a:r>
              <a:rPr lang="nl-NL" sz="2600" dirty="0" smtClean="0">
                <a:solidFill>
                  <a:prstClr val="black"/>
                </a:solidFill>
              </a:rPr>
              <a:t> milieus</a:t>
            </a:r>
            <a:endParaRPr lang="nl-NL" sz="800" dirty="0" smtClean="0">
              <a:solidFill>
                <a:prstClr val="black"/>
              </a:solidFill>
            </a:endParaRPr>
          </a:p>
          <a:p>
            <a:pPr algn="just"/>
            <a:r>
              <a:rPr lang="nl-NL" sz="2800" dirty="0" smtClean="0"/>
              <a:t>Gebruiken en tradities kunnen het geweld niet rechtvaardigen</a:t>
            </a:r>
            <a:endParaRPr lang="nl-NL" sz="800" dirty="0" smtClean="0"/>
          </a:p>
          <a:p>
            <a:pPr algn="just"/>
            <a:r>
              <a:rPr lang="nl-NL" sz="2800" dirty="0" smtClean="0"/>
              <a:t>Non-discriminatie: de slachtoffers beschermen ongeacht afkomst of statuut</a:t>
            </a:r>
          </a:p>
          <a:p>
            <a:pPr lvl="1"/>
            <a:endParaRPr lang="nl-NL" dirty="0" smtClean="0"/>
          </a:p>
          <a:p>
            <a:pPr marL="457200" lvl="1" indent="0">
              <a:buNone/>
            </a:pPr>
            <a:endParaRPr lang="nl-NL" dirty="0"/>
          </a:p>
        </p:txBody>
      </p:sp>
    </p:spTree>
    <p:extLst>
      <p:ext uri="{BB962C8B-B14F-4D97-AF65-F5344CB8AC3E}">
        <p14:creationId xmlns:p14="http://schemas.microsoft.com/office/powerpoint/2010/main" val="1234860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Inleiding</a:t>
            </a:r>
            <a:endParaRPr lang="en-GB" dirty="0"/>
          </a:p>
        </p:txBody>
      </p:sp>
      <p:sp>
        <p:nvSpPr>
          <p:cNvPr id="3" name="Espace réservé du contenu 2"/>
          <p:cNvSpPr>
            <a:spLocks noGrp="1"/>
          </p:cNvSpPr>
          <p:nvPr>
            <p:ph idx="1"/>
          </p:nvPr>
        </p:nvSpPr>
        <p:spPr/>
        <p:txBody>
          <a:bodyPr>
            <a:normAutofit/>
          </a:bodyPr>
          <a:lstStyle/>
          <a:p>
            <a:pPr algn="just"/>
            <a:r>
              <a:rPr lang="nl-NL" u="sng" dirty="0" smtClean="0"/>
              <a:t>Waarom een omzendbrief</a:t>
            </a:r>
            <a:r>
              <a:rPr lang="nl-NL" dirty="0" smtClean="0"/>
              <a:t>?</a:t>
            </a:r>
          </a:p>
          <a:p>
            <a:pPr algn="just"/>
            <a:endParaRPr lang="nl-NL" sz="800" dirty="0" smtClean="0"/>
          </a:p>
          <a:p>
            <a:pPr lvl="1" algn="just"/>
            <a:r>
              <a:rPr lang="nl-NL" dirty="0" smtClean="0"/>
              <a:t>Aanbeveling van de internationale organisaties en onderzoeken = ontwikkeling van specifiek strafrechtelijk beleid</a:t>
            </a:r>
            <a:endParaRPr lang="nl-NL" sz="800" dirty="0" smtClean="0"/>
          </a:p>
          <a:p>
            <a:pPr lvl="1" algn="just"/>
            <a:r>
              <a:rPr lang="nl-NL" dirty="0" smtClean="0"/>
              <a:t>Voor een uniforme toepassing van het strafrecht </a:t>
            </a:r>
          </a:p>
          <a:p>
            <a:pPr lvl="2" algn="just"/>
            <a:r>
              <a:rPr lang="nl-NL" dirty="0" smtClean="0"/>
              <a:t>gevoel van straffeloosheid vermijden</a:t>
            </a:r>
          </a:p>
          <a:p>
            <a:pPr lvl="2" algn="just"/>
            <a:r>
              <a:rPr lang="nl-NL" dirty="0" smtClean="0"/>
              <a:t>slachtoffers beschermen</a:t>
            </a:r>
          </a:p>
          <a:p>
            <a:pPr marL="457200" lvl="1" indent="0" algn="just">
              <a:buNone/>
            </a:pPr>
            <a:endParaRPr lang="nl-NL" dirty="0" smtClean="0"/>
          </a:p>
          <a:p>
            <a:pPr marL="457200" lvl="1" indent="0">
              <a:buNone/>
            </a:pPr>
            <a:endParaRPr lang="nl-NL" dirty="0" smtClean="0"/>
          </a:p>
          <a:p>
            <a:pPr lvl="1"/>
            <a:endParaRPr lang="nl-NL" dirty="0"/>
          </a:p>
        </p:txBody>
      </p:sp>
    </p:spTree>
    <p:extLst>
      <p:ext uri="{BB962C8B-B14F-4D97-AF65-F5344CB8AC3E}">
        <p14:creationId xmlns:p14="http://schemas.microsoft.com/office/powerpoint/2010/main" val="2513646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a:t>Inleiding</a:t>
            </a:r>
            <a:endParaRPr lang="en-GB" dirty="0"/>
          </a:p>
        </p:txBody>
      </p:sp>
      <p:sp>
        <p:nvSpPr>
          <p:cNvPr id="3" name="Espace réservé du contenu 2"/>
          <p:cNvSpPr>
            <a:spLocks noGrp="1"/>
          </p:cNvSpPr>
          <p:nvPr>
            <p:ph idx="1"/>
          </p:nvPr>
        </p:nvSpPr>
        <p:spPr/>
        <p:txBody>
          <a:bodyPr>
            <a:normAutofit/>
          </a:bodyPr>
          <a:lstStyle/>
          <a:p>
            <a:r>
              <a:rPr lang="nl-NL" u="sng" dirty="0" smtClean="0"/>
              <a:t>Operationele doelstellingen van de COL</a:t>
            </a:r>
            <a:r>
              <a:rPr lang="nl-NL" dirty="0" smtClean="0"/>
              <a:t> </a:t>
            </a:r>
          </a:p>
          <a:p>
            <a:pPr lvl="1"/>
            <a:r>
              <a:rPr lang="nl-NL" dirty="0" smtClean="0"/>
              <a:t>Magistraten en politie sensibiliseren </a:t>
            </a:r>
          </a:p>
          <a:p>
            <a:pPr lvl="1"/>
            <a:r>
              <a:rPr lang="nl-NL" dirty="0" smtClean="0"/>
              <a:t>Instrumenten aanreiken </a:t>
            </a:r>
          </a:p>
          <a:p>
            <a:pPr lvl="1"/>
            <a:r>
              <a:rPr lang="nl-NL" dirty="0" smtClean="0"/>
              <a:t>Vervolgingsbeleid voor de parketten definiëren </a:t>
            </a:r>
          </a:p>
          <a:p>
            <a:pPr lvl="1"/>
            <a:r>
              <a:rPr lang="nl-NL" dirty="0" smtClean="0"/>
              <a:t>Verzameling statistische gegevens verbeteren</a:t>
            </a:r>
          </a:p>
          <a:p>
            <a:pPr lvl="1"/>
            <a:r>
              <a:rPr lang="nl-NL" dirty="0" smtClean="0"/>
              <a:t>Uitwisseling tussen het openbaar ministerie en het IGVM bevorderen</a:t>
            </a:r>
            <a:endParaRPr lang="nl-NL" dirty="0"/>
          </a:p>
        </p:txBody>
      </p:sp>
    </p:spTree>
    <p:extLst>
      <p:ext uri="{BB962C8B-B14F-4D97-AF65-F5344CB8AC3E}">
        <p14:creationId xmlns:p14="http://schemas.microsoft.com/office/powerpoint/2010/main" val="76385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err="1" smtClean="0"/>
              <a:t>Overzicht</a:t>
            </a:r>
            <a:endParaRPr lang="en-GB" dirty="0"/>
          </a:p>
        </p:txBody>
      </p:sp>
      <p:sp>
        <p:nvSpPr>
          <p:cNvPr id="3" name="Espace réservé du contenu 2"/>
          <p:cNvSpPr>
            <a:spLocks noGrp="1"/>
          </p:cNvSpPr>
          <p:nvPr>
            <p:ph idx="1"/>
          </p:nvPr>
        </p:nvSpPr>
        <p:spPr/>
        <p:txBody>
          <a:bodyPr>
            <a:normAutofit/>
          </a:bodyPr>
          <a:lstStyle/>
          <a:p>
            <a:pPr marL="514350" indent="-514350">
              <a:buFont typeface="+mj-lt"/>
              <a:buAutoNum type="arabicPeriod"/>
            </a:pPr>
            <a:endParaRPr lang="nl-NL" sz="800" dirty="0" smtClean="0"/>
          </a:p>
          <a:p>
            <a:pPr marL="514350" indent="-514350">
              <a:buFont typeface="+mj-lt"/>
              <a:buAutoNum type="arabicPeriod"/>
            </a:pPr>
            <a:r>
              <a:rPr lang="nl-NL" sz="3000" dirty="0" smtClean="0"/>
              <a:t>Begrippen en definities</a:t>
            </a:r>
          </a:p>
          <a:p>
            <a:pPr marL="514350" indent="-514350">
              <a:buFont typeface="+mj-lt"/>
              <a:buAutoNum type="arabicPeriod"/>
            </a:pPr>
            <a:r>
              <a:rPr lang="nl-NL" sz="3000" dirty="0" smtClean="0"/>
              <a:t>Wettelijk kader</a:t>
            </a:r>
          </a:p>
          <a:p>
            <a:pPr marL="514350" indent="-514350">
              <a:buFont typeface="+mj-lt"/>
              <a:buAutoNum type="arabicPeriod"/>
            </a:pPr>
            <a:r>
              <a:rPr lang="nl-NL" sz="3000" dirty="0" smtClean="0"/>
              <a:t>Opdrachten van magistraten en politie</a:t>
            </a:r>
          </a:p>
          <a:p>
            <a:pPr marL="514350" indent="-514350">
              <a:buFont typeface="+mj-lt"/>
              <a:buAutoNum type="arabicPeriod"/>
            </a:pPr>
            <a:r>
              <a:rPr lang="nl-NL" sz="3000" dirty="0" smtClean="0"/>
              <a:t>Behandeling van geweld</a:t>
            </a:r>
          </a:p>
          <a:p>
            <a:pPr marL="514350" indent="-514350">
              <a:buFont typeface="+mj-lt"/>
              <a:buAutoNum type="arabicPeriod"/>
            </a:pPr>
            <a:r>
              <a:rPr lang="nl-NL" sz="3000" dirty="0" smtClean="0"/>
              <a:t>Beslissingsboom van de parketten </a:t>
            </a:r>
          </a:p>
          <a:p>
            <a:pPr marL="514350" indent="-514350">
              <a:buFont typeface="+mj-lt"/>
              <a:buAutoNum type="arabicPeriod"/>
            </a:pPr>
            <a:r>
              <a:rPr lang="nl-NL" sz="3000" dirty="0" smtClean="0"/>
              <a:t>Statistieken en codering</a:t>
            </a:r>
          </a:p>
          <a:p>
            <a:pPr marL="514350" indent="-514350">
              <a:buFont typeface="+mj-lt"/>
              <a:buAutoNum type="arabicPeriod"/>
            </a:pPr>
            <a:r>
              <a:rPr lang="nl-NL" sz="3000" dirty="0" smtClean="0"/>
              <a:t>Samenwerking met het IGVM</a:t>
            </a:r>
          </a:p>
          <a:p>
            <a:pPr marL="0" indent="0">
              <a:buNone/>
            </a:pPr>
            <a:endParaRPr lang="nl-NL" sz="3000" dirty="0" smtClean="0"/>
          </a:p>
          <a:p>
            <a:endParaRPr lang="nl-NL" dirty="0"/>
          </a:p>
        </p:txBody>
      </p:sp>
    </p:spTree>
    <p:extLst>
      <p:ext uri="{BB962C8B-B14F-4D97-AF65-F5344CB8AC3E}">
        <p14:creationId xmlns:p14="http://schemas.microsoft.com/office/powerpoint/2010/main" val="261649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1. </a:t>
            </a:r>
            <a:r>
              <a:rPr lang="fr-BE" dirty="0" err="1" smtClean="0"/>
              <a:t>Begrippen</a:t>
            </a:r>
            <a:r>
              <a:rPr lang="fr-BE" dirty="0" smtClean="0"/>
              <a:t> en </a:t>
            </a:r>
            <a:r>
              <a:rPr lang="fr-BE" dirty="0" err="1" smtClean="0"/>
              <a:t>definities</a:t>
            </a:r>
            <a:endParaRPr lang="en-GB" dirty="0"/>
          </a:p>
        </p:txBody>
      </p:sp>
      <p:sp>
        <p:nvSpPr>
          <p:cNvPr id="3" name="Espace réservé du contenu 2"/>
          <p:cNvSpPr>
            <a:spLocks noGrp="1"/>
          </p:cNvSpPr>
          <p:nvPr>
            <p:ph idx="1"/>
          </p:nvPr>
        </p:nvSpPr>
        <p:spPr/>
        <p:txBody>
          <a:bodyPr>
            <a:normAutofit/>
          </a:bodyPr>
          <a:lstStyle/>
          <a:p>
            <a:pPr algn="just"/>
            <a:r>
              <a:rPr lang="nl-NL" u="sng" dirty="0" smtClean="0"/>
              <a:t>3 problematieken</a:t>
            </a:r>
            <a:r>
              <a:rPr lang="nl-NL" dirty="0" smtClean="0"/>
              <a:t>:</a:t>
            </a:r>
          </a:p>
          <a:p>
            <a:pPr lvl="1" algn="just"/>
            <a:r>
              <a:rPr lang="nl-NL" dirty="0" smtClean="0"/>
              <a:t>Eergerelateerd geweld: geen op zichzelf staand misdrijf – werkdefinitie;</a:t>
            </a:r>
          </a:p>
          <a:p>
            <a:pPr lvl="1" algn="just"/>
            <a:r>
              <a:rPr lang="nl-NL" dirty="0" smtClean="0"/>
              <a:t>Gedwongen huwelijk – wettelijke samenwoning: artikelen 391</a:t>
            </a:r>
            <a:r>
              <a:rPr lang="nl-NL" i="1" dirty="0" smtClean="0"/>
              <a:t>sexies</a:t>
            </a:r>
            <a:r>
              <a:rPr lang="nl-NL" dirty="0" smtClean="0"/>
              <a:t> en 391</a:t>
            </a:r>
            <a:r>
              <a:rPr lang="nl-NL" i="1" dirty="0" smtClean="0"/>
              <a:t>septies</a:t>
            </a:r>
            <a:r>
              <a:rPr lang="nl-NL" dirty="0" smtClean="0"/>
              <a:t> Strafwetboek;</a:t>
            </a:r>
          </a:p>
          <a:p>
            <a:pPr lvl="1" algn="just"/>
            <a:r>
              <a:rPr lang="nl-NL" dirty="0" smtClean="0"/>
              <a:t>Vrouwelijke genitale verminking: artikel 409 Strafwetboek;</a:t>
            </a:r>
          </a:p>
          <a:p>
            <a:pPr marL="457200" lvl="1" indent="0" algn="just">
              <a:buNone/>
            </a:pPr>
            <a:r>
              <a:rPr lang="nl-NL" dirty="0" smtClean="0"/>
              <a:t>→ Maken deel uit van een ‘systeem’.</a:t>
            </a:r>
            <a:endParaRPr lang="nl-NL" dirty="0"/>
          </a:p>
        </p:txBody>
      </p:sp>
    </p:spTree>
    <p:extLst>
      <p:ext uri="{BB962C8B-B14F-4D97-AF65-F5344CB8AC3E}">
        <p14:creationId xmlns:p14="http://schemas.microsoft.com/office/powerpoint/2010/main" val="492020307"/>
      </p:ext>
    </p:extLst>
  </p:cSld>
  <p:clrMapOvr>
    <a:masterClrMapping/>
  </p:clrMapOvr>
</p:sld>
</file>

<file path=ppt/theme/theme1.xml><?xml version="1.0" encoding="utf-8"?>
<a:theme xmlns:a="http://schemas.openxmlformats.org/drawingml/2006/main" name="Thème1">
  <a:themeElements>
    <a:clrScheme name="Élémentaire">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Thème1</Template>
  <TotalTime>574</TotalTime>
  <Words>2365</Words>
  <Application>Microsoft Office PowerPoint</Application>
  <PresentationFormat>Diavoorstelling (4:3)</PresentationFormat>
  <Paragraphs>328</Paragraphs>
  <Slides>41</Slides>
  <Notes>41</Notes>
  <HiddenSlides>0</HiddenSlides>
  <MMClips>0</MMClips>
  <ScaleCrop>false</ScaleCrop>
  <HeadingPairs>
    <vt:vector size="4" baseType="variant">
      <vt:variant>
        <vt:lpstr>Thema</vt:lpstr>
      </vt:variant>
      <vt:variant>
        <vt:i4>3</vt:i4>
      </vt:variant>
      <vt:variant>
        <vt:lpstr>Diatitels</vt:lpstr>
      </vt:variant>
      <vt:variant>
        <vt:i4>41</vt:i4>
      </vt:variant>
    </vt:vector>
  </HeadingPairs>
  <TitlesOfParts>
    <vt:vector size="44" baseType="lpstr">
      <vt:lpstr>Thème1</vt:lpstr>
      <vt:lpstr>1_Conception personnalisée</vt:lpstr>
      <vt:lpstr>Conception personnalisée</vt:lpstr>
      <vt:lpstr>Gemeenschappelijke omzendbrief van de minister van Justitie en het College van procureurs-generaal COL 6/2017</vt:lpstr>
      <vt:lpstr>COL6/2017</vt:lpstr>
      <vt:lpstr>Inleiding</vt:lpstr>
      <vt:lpstr>Inleiding</vt:lpstr>
      <vt:lpstr>Inleiding</vt:lpstr>
      <vt:lpstr>Inleiding</vt:lpstr>
      <vt:lpstr>Inleiding</vt:lpstr>
      <vt:lpstr>Overzicht</vt:lpstr>
      <vt:lpstr>1. Begrippen en definities</vt:lpstr>
      <vt:lpstr>1. Begrippen en definities</vt:lpstr>
      <vt:lpstr>2. Wettelijk kader</vt:lpstr>
      <vt:lpstr>2. Wettelijk kader</vt:lpstr>
      <vt:lpstr>2. Wettelijk kader</vt:lpstr>
      <vt:lpstr>2. Wettelijk kader</vt:lpstr>
      <vt:lpstr>2. Wettelijk kader</vt:lpstr>
      <vt:lpstr>3.Opdrachten van de referentieambtenaren en -magistraten</vt:lpstr>
      <vt:lpstr>3.Opdrachten van de referentieambtenaren en -magistraten</vt:lpstr>
      <vt:lpstr>4. Behandeling van eergerelateerd geweld – politiewerk</vt:lpstr>
      <vt:lpstr>4. Behandeling van eergerelateerd geweld – politiewerk</vt:lpstr>
      <vt:lpstr>4. Behandeling van eergerelateerd geweld – politiewerk</vt:lpstr>
      <vt:lpstr>4. Behandeling van eergerelateerd geweld – politiewerk</vt:lpstr>
      <vt:lpstr>4. Behandeling van eergerelateerd geweld – politiewerk</vt:lpstr>
      <vt:lpstr>4.Behandeling van eergerelateerd geweld – aandachtspunten bij het onderzoek</vt:lpstr>
      <vt:lpstr>5. Beslissingsboom parketten</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minderjarige slachtoffers</vt:lpstr>
      <vt:lpstr>5. Beslissingsboom parketten – bescherming van meerderjarige slachtoffers</vt:lpstr>
      <vt:lpstr>5. Beslissingsboom parketten – beslissing tegenover de dader</vt:lpstr>
      <vt:lpstr>5. Beslissingsboom parketten – beslissing tegenover de dader</vt:lpstr>
      <vt:lpstr>5. Beslissingsboom parketten – beslissing tegenover de dader</vt:lpstr>
      <vt:lpstr>5. Beslissingsboom parketten – beslissing tegenover de dader</vt:lpstr>
      <vt:lpstr>6. Statistieken verzamelen - codering</vt:lpstr>
      <vt:lpstr>7.Samenwerking OM - IGVM</vt:lpstr>
      <vt:lpstr>Conclusie</vt:lpstr>
      <vt:lpstr>Conclusie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Leclercq Isabelle</dc:creator>
  <cp:lastModifiedBy>DROESSAERT Jan</cp:lastModifiedBy>
  <cp:revision>278</cp:revision>
  <cp:lastPrinted>2017-05-03T08:12:10Z</cp:lastPrinted>
  <dcterms:created xsi:type="dcterms:W3CDTF">2017-04-20T12:04:30Z</dcterms:created>
  <dcterms:modified xsi:type="dcterms:W3CDTF">2017-06-01T12:07:57Z</dcterms:modified>
</cp:coreProperties>
</file>