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7"/>
  </p:notesMasterIdLst>
  <p:handoutMasterIdLst>
    <p:handoutMasterId r:id="rId18"/>
  </p:handoutMasterIdLst>
  <p:sldIdLst>
    <p:sldId id="451" r:id="rId2"/>
    <p:sldId id="464" r:id="rId3"/>
    <p:sldId id="463" r:id="rId4"/>
    <p:sldId id="465" r:id="rId5"/>
    <p:sldId id="476" r:id="rId6"/>
    <p:sldId id="468" r:id="rId7"/>
    <p:sldId id="473" r:id="rId8"/>
    <p:sldId id="474" r:id="rId9"/>
    <p:sldId id="475" r:id="rId10"/>
    <p:sldId id="466" r:id="rId11"/>
    <p:sldId id="467" r:id="rId12"/>
    <p:sldId id="469" r:id="rId13"/>
    <p:sldId id="470" r:id="rId14"/>
    <p:sldId id="471" r:id="rId15"/>
    <p:sldId id="472" r:id="rId16"/>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750" autoAdjust="0"/>
  </p:normalViewPr>
  <p:slideViewPr>
    <p:cSldViewPr>
      <p:cViewPr>
        <p:scale>
          <a:sx n="107" d="100"/>
          <a:sy n="107" d="100"/>
        </p:scale>
        <p:origin x="-96" y="-72"/>
      </p:cViewPr>
      <p:guideLst>
        <p:guide orient="horz" pos="2160"/>
        <p:guide pos="2880"/>
      </p:guideLst>
    </p:cSldViewPr>
  </p:slideViewPr>
  <p:outlineViewPr>
    <p:cViewPr>
      <p:scale>
        <a:sx n="33" d="100"/>
        <a:sy n="33" d="100"/>
      </p:scale>
      <p:origin x="0" y="931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Excel_Worksheet1.xlsx"/><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B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389735042243805"/>
          <c:y val="0.19092516992147529"/>
          <c:w val="0.41325708374044484"/>
          <c:h val="0.64434241812337945"/>
        </c:manualLayout>
      </c:layout>
      <c:pieChart>
        <c:varyColors val="1"/>
        <c:ser>
          <c:idx val="0"/>
          <c:order val="0"/>
          <c:spPr>
            <a:ln w="3175">
              <a:solidFill>
                <a:schemeClr val="tx1"/>
              </a:solidFill>
            </a:ln>
          </c:spPr>
          <c:dPt>
            <c:idx val="0"/>
            <c:bubble3D val="0"/>
            <c:spPr>
              <a:solidFill>
                <a:srgbClr val="C00000"/>
              </a:solidFill>
              <a:ln w="3175">
                <a:solidFill>
                  <a:schemeClr val="tx1"/>
                </a:solidFill>
              </a:ln>
              <a:effectLst/>
            </c:spPr>
          </c:dPt>
          <c:dPt>
            <c:idx val="1"/>
            <c:bubble3D val="0"/>
            <c:spPr>
              <a:solidFill>
                <a:schemeClr val="accent4">
                  <a:lumMod val="40000"/>
                  <a:lumOff val="60000"/>
                </a:schemeClr>
              </a:solidFill>
              <a:ln w="3175">
                <a:solidFill>
                  <a:schemeClr val="tx1"/>
                </a:solidFill>
              </a:ln>
              <a:effectLst/>
            </c:spPr>
          </c:dPt>
          <c:dPt>
            <c:idx val="2"/>
            <c:bubble3D val="0"/>
            <c:spPr>
              <a:solidFill>
                <a:schemeClr val="accent2"/>
              </a:solidFill>
              <a:ln w="3175">
                <a:solidFill>
                  <a:schemeClr val="tx1"/>
                </a:solidFill>
              </a:ln>
              <a:effectLst/>
            </c:spPr>
          </c:dPt>
          <c:dLbls>
            <c:dLbl>
              <c:idx val="0"/>
              <c:layout>
                <c:manualLayout>
                  <c:x val="0.10487901603540434"/>
                  <c:y val="6.0056695303071943E-2"/>
                </c:manualLayout>
              </c:layout>
              <c:tx>
                <c:rich>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Narrow" panose="020B0606020202030204" pitchFamily="34" charset="0"/>
                        <a:ea typeface="+mn-ea"/>
                        <a:cs typeface="+mn-cs"/>
                      </a:defRPr>
                    </a:pPr>
                    <a:fld id="{99B9A1F0-1C38-4A5C-86F9-8EFCD4641049}" type="CATEGORYNAME">
                      <a:rPr lang="en-GB" sz="1100" b="0">
                        <a:solidFill>
                          <a:sysClr val="windowText" lastClr="000000"/>
                        </a:solidFill>
                      </a:rPr>
                      <a:pPr>
                        <a:defRPr sz="1100" b="0" i="0" u="none" strike="noStrike" kern="1200" baseline="0">
                          <a:solidFill>
                            <a:sysClr val="windowText" lastClr="000000"/>
                          </a:solidFill>
                          <a:latin typeface="Arial Narrow" panose="020B0606020202030204" pitchFamily="34" charset="0"/>
                          <a:ea typeface="+mn-ea"/>
                          <a:cs typeface="+mn-cs"/>
                        </a:defRPr>
                      </a:pPr>
                      <a:t>[CATEGORY NAME]</a:t>
                    </a:fld>
                    <a:r>
                      <a:rPr lang="en-GB" sz="1100" b="0" baseline="0">
                        <a:solidFill>
                          <a:sysClr val="windowText" lastClr="000000"/>
                        </a:solidFill>
                      </a:rPr>
                      <a:t/>
                    </a:r>
                    <a:br>
                      <a:rPr lang="en-GB" sz="1100" b="0" baseline="0">
                        <a:solidFill>
                          <a:sysClr val="windowText" lastClr="000000"/>
                        </a:solidFill>
                      </a:rPr>
                    </a:br>
                    <a:fld id="{B898E37B-F089-4F77-A8E1-1073960D56A6}" type="VALUE">
                      <a:rPr lang="en-GB" sz="1100" b="1" baseline="0">
                        <a:solidFill>
                          <a:sysClr val="windowText" lastClr="000000"/>
                        </a:solidFill>
                      </a:rPr>
                      <a:pPr>
                        <a:defRPr sz="1100" b="0" i="0" u="none" strike="noStrike" kern="1200" baseline="0">
                          <a:solidFill>
                            <a:sysClr val="windowText" lastClr="000000"/>
                          </a:solidFill>
                          <a:latin typeface="Arial Narrow" panose="020B0606020202030204" pitchFamily="34" charset="0"/>
                          <a:ea typeface="+mn-ea"/>
                          <a:cs typeface="+mn-cs"/>
                        </a:defRPr>
                      </a:pPr>
                      <a:t>[VALUE]</a:t>
                    </a:fld>
                    <a:endParaRPr lang="en-GB" sz="1100" b="0" baseline="0">
                      <a:solidFill>
                        <a:sysClr val="windowText" lastClr="000000"/>
                      </a:solidFill>
                    </a:endParaRP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20850374542598232"/>
                      <c:h val="0.39440454996236246"/>
                    </c:manualLayout>
                  </c15:layout>
                  <c15:dlblFieldTable/>
                  <c15:showDataLabelsRange val="0"/>
                </c:ext>
              </c:extLst>
            </c:dLbl>
            <c:dLbl>
              <c:idx val="1"/>
              <c:layout>
                <c:manualLayout>
                  <c:x val="0.1819013544839741"/>
                  <c:y val="-4.8820689902381323E-2"/>
                </c:manualLayout>
              </c:layout>
              <c:tx>
                <c:rich>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Narrow" panose="020B0606020202030204" pitchFamily="34" charset="0"/>
                        <a:ea typeface="+mn-ea"/>
                        <a:cs typeface="+mn-cs"/>
                      </a:defRPr>
                    </a:pPr>
                    <a:fld id="{50741D03-FBD5-4C79-A17A-000BCD757B7F}" type="CATEGORYNAME">
                      <a:rPr lang="en-GB" sz="1100" b="0">
                        <a:solidFill>
                          <a:sysClr val="windowText" lastClr="000000"/>
                        </a:solidFill>
                      </a:rPr>
                      <a:pPr>
                        <a:defRPr sz="1100" b="0" i="0" u="none" strike="noStrike" kern="1200" baseline="0">
                          <a:solidFill>
                            <a:sysClr val="windowText" lastClr="000000"/>
                          </a:solidFill>
                          <a:latin typeface="Arial Narrow" panose="020B0606020202030204" pitchFamily="34" charset="0"/>
                          <a:ea typeface="+mn-ea"/>
                          <a:cs typeface="+mn-cs"/>
                        </a:defRPr>
                      </a:pPr>
                      <a:t>[CATEGORY NAME]</a:t>
                    </a:fld>
                    <a:r>
                      <a:rPr lang="en-GB" sz="1100" b="0" baseline="0">
                        <a:solidFill>
                          <a:sysClr val="windowText" lastClr="000000"/>
                        </a:solidFill>
                      </a:rPr>
                      <a:t/>
                    </a:r>
                    <a:br>
                      <a:rPr lang="en-GB" sz="1100" b="0" baseline="0">
                        <a:solidFill>
                          <a:sysClr val="windowText" lastClr="000000"/>
                        </a:solidFill>
                      </a:rPr>
                    </a:br>
                    <a:fld id="{F1160EC6-2122-421D-A84F-A2C7F36CCC1D}" type="VALUE">
                      <a:rPr lang="en-GB" sz="1100" b="1" baseline="0">
                        <a:solidFill>
                          <a:sysClr val="windowText" lastClr="000000"/>
                        </a:solidFill>
                      </a:rPr>
                      <a:pPr>
                        <a:defRPr sz="1100" b="0" i="0" u="none" strike="noStrike" kern="1200" baseline="0">
                          <a:solidFill>
                            <a:sysClr val="windowText" lastClr="000000"/>
                          </a:solidFill>
                          <a:latin typeface="Arial Narrow" panose="020B0606020202030204" pitchFamily="34" charset="0"/>
                          <a:ea typeface="+mn-ea"/>
                          <a:cs typeface="+mn-cs"/>
                        </a:defRPr>
                      </a:pPr>
                      <a:t>[VALUE]</a:t>
                    </a:fld>
                    <a:endParaRPr lang="en-GB" sz="1100" b="0" baseline="0">
                      <a:solidFill>
                        <a:sysClr val="windowText" lastClr="000000"/>
                      </a:solidFill>
                    </a:endParaRP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manualLayout>
                      <c:w val="0.2012044753529896"/>
                      <c:h val="0.39440454996236246"/>
                    </c:manualLayout>
                  </c15:layout>
                  <c15:dlblFieldTable/>
                  <c15:showDataLabelsRange val="0"/>
                </c:ext>
              </c:extLst>
            </c:dLbl>
            <c:dLbl>
              <c:idx val="2"/>
              <c:layout>
                <c:manualLayout>
                  <c:x val="-3.7940111500660956E-2"/>
                  <c:y val="-1.2833211857622501E-2"/>
                </c:manualLayout>
              </c:layout>
              <c:tx>
                <c:rich>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Narrow" panose="020B0606020202030204" pitchFamily="34" charset="0"/>
                        <a:ea typeface="+mn-ea"/>
                        <a:cs typeface="+mn-cs"/>
                      </a:defRPr>
                    </a:pPr>
                    <a:fld id="{6B42866D-9819-49F9-937C-682942DC2669}" type="CATEGORYNAME">
                      <a:rPr lang="en-GB" sz="1100" b="0">
                        <a:solidFill>
                          <a:sysClr val="windowText" lastClr="000000"/>
                        </a:solidFill>
                      </a:rPr>
                      <a:pPr>
                        <a:defRPr sz="1100" b="0" i="0" u="none" strike="noStrike" kern="1200" baseline="0">
                          <a:solidFill>
                            <a:sysClr val="windowText" lastClr="000000"/>
                          </a:solidFill>
                          <a:latin typeface="Arial Narrow" panose="020B0606020202030204" pitchFamily="34" charset="0"/>
                          <a:ea typeface="+mn-ea"/>
                          <a:cs typeface="+mn-cs"/>
                        </a:defRPr>
                      </a:pPr>
                      <a:t>[CATEGORY NAME]</a:t>
                    </a:fld>
                    <a:r>
                      <a:rPr lang="en-GB" sz="1100" b="0">
                        <a:solidFill>
                          <a:sysClr val="windowText" lastClr="000000"/>
                        </a:solidFill>
                      </a:rPr>
                      <a:t/>
                    </a:r>
                    <a:br>
                      <a:rPr lang="en-GB" sz="1100" b="0">
                        <a:solidFill>
                          <a:sysClr val="windowText" lastClr="000000"/>
                        </a:solidFill>
                      </a:rPr>
                    </a:br>
                    <a:fld id="{499EB4C2-9746-414A-A3F0-D4CAAF9FE172}" type="VALUE">
                      <a:rPr lang="en-GB" sz="1100" b="1" baseline="0">
                        <a:solidFill>
                          <a:sysClr val="windowText" lastClr="000000"/>
                        </a:solidFill>
                      </a:rPr>
                      <a:pPr>
                        <a:defRPr sz="1100" b="0" i="0" u="none" strike="noStrike" kern="1200" baseline="0">
                          <a:solidFill>
                            <a:sysClr val="windowText" lastClr="000000"/>
                          </a:solidFill>
                          <a:latin typeface="Arial Narrow" panose="020B0606020202030204" pitchFamily="34" charset="0"/>
                          <a:ea typeface="+mn-ea"/>
                          <a:cs typeface="+mn-cs"/>
                        </a:defRPr>
                      </a:pPr>
                      <a:t>[VALUE]</a:t>
                    </a:fld>
                    <a:endParaRPr lang="en-GB" sz="1100" b="0">
                      <a:solidFill>
                        <a:sysClr val="windowText" lastClr="000000"/>
                      </a:solidFill>
                    </a:endParaRPr>
                  </a:p>
                </c:rich>
              </c:tx>
              <c:spPr>
                <a:noFill/>
                <a:ln>
                  <a:noFill/>
                </a:ln>
                <a:effectLst/>
              </c:spPr>
              <c:dLblPos val="bestFit"/>
              <c:showLegendKey val="0"/>
              <c:showVal val="1"/>
              <c:showCatName val="1"/>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Narrow" panose="020B0606020202030204" pitchFamily="34" charset="0"/>
                    <a:ea typeface="+mn-ea"/>
                    <a:cs typeface="+mn-cs"/>
                  </a:defRPr>
                </a:pPr>
                <a:endParaRPr lang="nl-BE"/>
              </a:p>
            </c:txPr>
            <c:dLblPos val="ctr"/>
            <c:showLegendKey val="0"/>
            <c:showVal val="1"/>
            <c:showCatName val="1"/>
            <c:showSerName val="0"/>
            <c:showPercent val="0"/>
            <c:showBubbleSize val="0"/>
            <c:showLeaderLines val="1"/>
            <c:leaderLines>
              <c:spPr>
                <a:ln w="9525" cap="flat" cmpd="sng" algn="ctr">
                  <a:solidFill>
                    <a:schemeClr val="tx1">
                      <a:lumMod val="65000"/>
                      <a:lumOff val="35000"/>
                    </a:schemeClr>
                  </a:solidFill>
                  <a:round/>
                </a:ln>
                <a:effectLst/>
              </c:spPr>
            </c:leaderLines>
            <c:extLst>
              <c:ext xmlns:c15="http://schemas.microsoft.com/office/drawing/2012/chart" uri="{CE6537A1-D6FC-4f65-9D91-7224C49458BB}"/>
            </c:extLst>
          </c:dLbls>
          <c:cat>
            <c:strRef>
              <c:f>'Figure 4.4'!$A$3:$A$5</c:f>
              <c:strCache>
                <c:ptCount val="3"/>
                <c:pt idx="0">
                  <c:v>It is prohibited to prevent a person from entering or remaining in the workforce (economic domestic violence) </c:v>
                </c:pt>
                <c:pt idx="1">
                  <c:v>Economic domestic violence is not prohibited, however other types of domestic violence are prohibited</c:v>
                </c:pt>
                <c:pt idx="2">
                  <c:v>No form of domestic violence is regulated</c:v>
                </c:pt>
              </c:strCache>
            </c:strRef>
          </c:cat>
          <c:val>
            <c:numRef>
              <c:f>'Figure 4.4'!$B$3:$B$5</c:f>
              <c:numCache>
                <c:formatCode>0%</c:formatCode>
                <c:ptCount val="3"/>
                <c:pt idx="0">
                  <c:v>0.25</c:v>
                </c:pt>
                <c:pt idx="1">
                  <c:v>0.39</c:v>
                </c:pt>
                <c:pt idx="2">
                  <c:v>0.36</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3175" cap="flat" cmpd="sng" algn="ctr">
      <a:solidFill>
        <a:schemeClr val="tx1"/>
      </a:solidFill>
      <a:round/>
    </a:ln>
    <a:effectLst/>
  </c:spPr>
  <c:txPr>
    <a:bodyPr/>
    <a:lstStyle/>
    <a:p>
      <a:pPr>
        <a:defRPr/>
      </a:pPr>
      <a:endParaRPr lang="nl-BE"/>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46400" cy="496809"/>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77827" name="Rectangle 3"/>
          <p:cNvSpPr>
            <a:spLocks noGrp="1" noChangeArrowheads="1"/>
          </p:cNvSpPr>
          <p:nvPr>
            <p:ph type="dt" sz="quarter" idx="1"/>
          </p:nvPr>
        </p:nvSpPr>
        <p:spPr bwMode="auto">
          <a:xfrm>
            <a:off x="3849688" y="0"/>
            <a:ext cx="2946400" cy="496809"/>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77828" name="Rectangle 4"/>
          <p:cNvSpPr>
            <a:spLocks noGrp="1" noChangeArrowheads="1"/>
          </p:cNvSpPr>
          <p:nvPr>
            <p:ph type="ftr" sz="quarter" idx="2"/>
          </p:nvPr>
        </p:nvSpPr>
        <p:spPr bwMode="auto">
          <a:xfrm>
            <a:off x="0" y="9428242"/>
            <a:ext cx="2946400" cy="496809"/>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77829" name="Rectangle 5"/>
          <p:cNvSpPr>
            <a:spLocks noGrp="1" noChangeArrowheads="1"/>
          </p:cNvSpPr>
          <p:nvPr>
            <p:ph type="sldNum" sz="quarter" idx="3"/>
          </p:nvPr>
        </p:nvSpPr>
        <p:spPr bwMode="auto">
          <a:xfrm>
            <a:off x="3849688" y="9428242"/>
            <a:ext cx="2946400" cy="496809"/>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CD8F708-C3DE-4F2F-9A6C-C274BF8D5AE6}" type="slidenum">
              <a:rPr lang="en-GB"/>
              <a:pPr>
                <a:defRPr/>
              </a:pPr>
              <a:t>‹nr.›</a:t>
            </a:fld>
            <a:endParaRPr lang="en-GB"/>
          </a:p>
        </p:txBody>
      </p:sp>
    </p:spTree>
    <p:extLst>
      <p:ext uri="{BB962C8B-B14F-4D97-AF65-F5344CB8AC3E}">
        <p14:creationId xmlns:p14="http://schemas.microsoft.com/office/powerpoint/2010/main" val="853574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09"/>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849688" y="0"/>
            <a:ext cx="2946400" cy="496809"/>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679450" y="4715710"/>
            <a:ext cx="5438775" cy="4466511"/>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28242"/>
            <a:ext cx="2946400" cy="496809"/>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849688" y="9428242"/>
            <a:ext cx="2946400" cy="496809"/>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7075E48-E93B-469C-A7E7-9E75C984B350}" type="slidenum">
              <a:rPr lang="en-GB"/>
              <a:pPr>
                <a:defRPr/>
              </a:pPr>
              <a:t>‹nr.›</a:t>
            </a:fld>
            <a:endParaRPr lang="en-GB"/>
          </a:p>
        </p:txBody>
      </p:sp>
    </p:spTree>
    <p:extLst>
      <p:ext uri="{BB962C8B-B14F-4D97-AF65-F5344CB8AC3E}">
        <p14:creationId xmlns:p14="http://schemas.microsoft.com/office/powerpoint/2010/main" val="2410312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H" smtClean="0"/>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fld id="{6C9195FA-D228-4743-8CD1-9B9C66477704}" type="slidenum">
              <a:rPr lang="en-GB" smtClean="0">
                <a:latin typeface="Arial" charset="0"/>
              </a:rPr>
              <a:pPr eaLnBrk="1" hangingPunct="1"/>
              <a:t>1</a:t>
            </a:fld>
            <a:endParaRPr lang="en-GB" smtClean="0">
              <a:latin typeface="Arial" charset="0"/>
            </a:endParaRPr>
          </a:p>
        </p:txBody>
      </p:sp>
    </p:spTree>
    <p:extLst>
      <p:ext uri="{BB962C8B-B14F-4D97-AF65-F5344CB8AC3E}">
        <p14:creationId xmlns:p14="http://schemas.microsoft.com/office/powerpoint/2010/main" val="4133764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in- absenteeism, turnover, underperformance</a:t>
            </a:r>
          </a:p>
          <a:p>
            <a:endParaRPr lang="en-GB" dirty="0"/>
          </a:p>
        </p:txBody>
      </p:sp>
      <p:sp>
        <p:nvSpPr>
          <p:cNvPr id="4" name="Slide Number Placeholder 3"/>
          <p:cNvSpPr>
            <a:spLocks noGrp="1"/>
          </p:cNvSpPr>
          <p:nvPr>
            <p:ph type="sldNum" sz="quarter" idx="10"/>
          </p:nvPr>
        </p:nvSpPr>
        <p:spPr/>
        <p:txBody>
          <a:bodyPr/>
          <a:lstStyle/>
          <a:p>
            <a:pPr>
              <a:defRPr/>
            </a:pPr>
            <a:fld id="{07075E48-E93B-469C-A7E7-9E75C984B350}" type="slidenum">
              <a:rPr lang="en-GB" smtClean="0"/>
              <a:pPr>
                <a:defRPr/>
              </a:pPr>
              <a:t>2</a:t>
            </a:fld>
            <a:endParaRPr lang="en-GB"/>
          </a:p>
        </p:txBody>
      </p:sp>
    </p:spTree>
    <p:extLst>
      <p:ext uri="{BB962C8B-B14F-4D97-AF65-F5344CB8AC3E}">
        <p14:creationId xmlns:p14="http://schemas.microsoft.com/office/powerpoint/2010/main" val="72311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a:t>
            </a:r>
            <a:r>
              <a:rPr lang="fr-CH" dirty="0" err="1" smtClean="0"/>
              <a:t>Domestic</a:t>
            </a:r>
            <a:r>
              <a:rPr lang="fr-CH" dirty="0" smtClean="0"/>
              <a:t>» or «</a:t>
            </a:r>
            <a:r>
              <a:rPr lang="fr-CH" dirty="0" err="1" smtClean="0"/>
              <a:t>family</a:t>
            </a:r>
            <a:r>
              <a:rPr lang="fr-CH" dirty="0" smtClean="0"/>
              <a:t>» violence </a:t>
            </a:r>
            <a:r>
              <a:rPr lang="fr-CH" dirty="0" err="1" smtClean="0"/>
              <a:t>those</a:t>
            </a:r>
            <a:r>
              <a:rPr lang="fr-CH" dirty="0" smtClean="0"/>
              <a:t> in a </a:t>
            </a:r>
            <a:r>
              <a:rPr lang="fr-CH" dirty="0" err="1" smtClean="0"/>
              <a:t>traditionally</a:t>
            </a:r>
            <a:r>
              <a:rPr lang="fr-CH" dirty="0" smtClean="0"/>
              <a:t> </a:t>
            </a:r>
            <a:r>
              <a:rPr lang="fr-CH" dirty="0" err="1" smtClean="0"/>
              <a:t>understood</a:t>
            </a:r>
            <a:r>
              <a:rPr lang="fr-CH" dirty="0" smtClean="0"/>
              <a:t> </a:t>
            </a:r>
            <a:r>
              <a:rPr lang="fr-CH" dirty="0" err="1" smtClean="0"/>
              <a:t>family</a:t>
            </a:r>
            <a:r>
              <a:rPr lang="fr-CH" dirty="0" smtClean="0"/>
              <a:t> </a:t>
            </a:r>
            <a:r>
              <a:rPr lang="fr-CH" dirty="0" err="1" smtClean="0"/>
              <a:t>relationship</a:t>
            </a:r>
            <a:r>
              <a:rPr lang="fr-CH" dirty="0" smtClean="0"/>
              <a:t> </a:t>
            </a:r>
            <a:r>
              <a:rPr lang="fr-CH" dirty="0" err="1" smtClean="0"/>
              <a:t>such</a:t>
            </a:r>
            <a:r>
              <a:rPr lang="fr-CH" dirty="0" smtClean="0"/>
              <a:t> as </a:t>
            </a:r>
            <a:r>
              <a:rPr lang="fr-CH" dirty="0" err="1" smtClean="0"/>
              <a:t>those</a:t>
            </a:r>
            <a:r>
              <a:rPr lang="fr-CH" dirty="0" smtClean="0"/>
              <a:t> </a:t>
            </a:r>
            <a:r>
              <a:rPr lang="fr-CH" dirty="0" err="1" smtClean="0"/>
              <a:t>related</a:t>
            </a:r>
            <a:r>
              <a:rPr lang="fr-CH" dirty="0" smtClean="0"/>
              <a:t> </a:t>
            </a:r>
            <a:r>
              <a:rPr lang="fr-CH" dirty="0" err="1" smtClean="0"/>
              <a:t>through</a:t>
            </a:r>
            <a:r>
              <a:rPr lang="fr-CH" dirty="0" smtClean="0"/>
              <a:t> </a:t>
            </a:r>
            <a:r>
              <a:rPr lang="fr-CH" dirty="0" err="1" smtClean="0"/>
              <a:t>blood</a:t>
            </a:r>
            <a:r>
              <a:rPr lang="fr-CH" dirty="0" smtClean="0"/>
              <a:t> or mariage or </a:t>
            </a:r>
            <a:r>
              <a:rPr lang="fr-CH" dirty="0" err="1" smtClean="0"/>
              <a:t>intimate</a:t>
            </a:r>
            <a:r>
              <a:rPr lang="fr-CH" dirty="0" smtClean="0"/>
              <a:t> </a:t>
            </a:r>
            <a:r>
              <a:rPr lang="fr-CH" dirty="0" err="1" smtClean="0"/>
              <a:t>partners</a:t>
            </a:r>
            <a:r>
              <a:rPr lang="fr-CH" dirty="0" smtClean="0"/>
              <a:t>. It </a:t>
            </a:r>
            <a:r>
              <a:rPr lang="fr-CH" dirty="0" err="1" smtClean="0"/>
              <a:t>is</a:t>
            </a:r>
            <a:r>
              <a:rPr lang="fr-CH" dirty="0" smtClean="0"/>
              <a:t> </a:t>
            </a:r>
            <a:r>
              <a:rPr lang="fr-CH" dirty="0" err="1" smtClean="0"/>
              <a:t>cokmmonly</a:t>
            </a:r>
            <a:r>
              <a:rPr lang="fr-CH" dirty="0" smtClean="0"/>
              <a:t> </a:t>
            </a:r>
            <a:r>
              <a:rPr lang="fr-CH" dirty="0" err="1" smtClean="0"/>
              <a:t>understoodto</a:t>
            </a:r>
            <a:r>
              <a:rPr lang="fr-CH" dirty="0" smtClean="0"/>
              <a:t> </a:t>
            </a:r>
            <a:r>
              <a:rPr lang="fr-CH" dirty="0" err="1" smtClean="0"/>
              <a:t>include</a:t>
            </a:r>
            <a:r>
              <a:rPr lang="fr-CH" dirty="0" smtClean="0"/>
              <a:t> </a:t>
            </a:r>
            <a:r>
              <a:rPr lang="fr-CH" dirty="0" err="1" smtClean="0"/>
              <a:t>physical</a:t>
            </a:r>
            <a:r>
              <a:rPr lang="fr-CH" dirty="0" smtClean="0"/>
              <a:t>, </a:t>
            </a:r>
            <a:r>
              <a:rPr lang="fr-CH" dirty="0" err="1" smtClean="0"/>
              <a:t>sexual</a:t>
            </a:r>
            <a:r>
              <a:rPr lang="fr-CH" dirty="0" smtClean="0"/>
              <a:t>, </a:t>
            </a:r>
            <a:r>
              <a:rPr lang="fr-CH" dirty="0" err="1" smtClean="0"/>
              <a:t>psychological</a:t>
            </a:r>
            <a:r>
              <a:rPr lang="fr-CH" dirty="0" smtClean="0"/>
              <a:t> and , </a:t>
            </a:r>
            <a:r>
              <a:rPr lang="fr-CH" dirty="0" err="1" smtClean="0"/>
              <a:t>increasingly</a:t>
            </a:r>
            <a:r>
              <a:rPr lang="fr-CH" dirty="0" smtClean="0"/>
              <a:t>, «</a:t>
            </a:r>
            <a:r>
              <a:rPr lang="fr-CH" dirty="0" err="1" smtClean="0"/>
              <a:t>economic</a:t>
            </a:r>
            <a:r>
              <a:rPr lang="fr-CH" dirty="0" smtClean="0"/>
              <a:t> violence», </a:t>
            </a:r>
            <a:r>
              <a:rPr lang="fr-CH" dirty="0" err="1" smtClean="0"/>
              <a:t>e.g</a:t>
            </a:r>
            <a:r>
              <a:rPr lang="fr-CH" dirty="0" smtClean="0"/>
              <a:t>. </a:t>
            </a:r>
            <a:r>
              <a:rPr lang="fr-CH" dirty="0" err="1" smtClean="0"/>
              <a:t>retention</a:t>
            </a:r>
            <a:r>
              <a:rPr lang="fr-CH" dirty="0" smtClean="0"/>
              <a:t> or partial or total destruction of the </a:t>
            </a:r>
            <a:r>
              <a:rPr lang="fr-CH" dirty="0" err="1" smtClean="0"/>
              <a:t>vctim’s</a:t>
            </a:r>
            <a:r>
              <a:rPr lang="fr-CH" dirty="0" smtClean="0"/>
              <a:t> </a:t>
            </a:r>
            <a:r>
              <a:rPr lang="fr-CH" dirty="0" err="1" smtClean="0"/>
              <a:t>working</a:t>
            </a:r>
            <a:r>
              <a:rPr lang="fr-CH" dirty="0" smtClean="0"/>
              <a:t> </a:t>
            </a:r>
            <a:r>
              <a:rPr lang="fr-CH" dirty="0" err="1" smtClean="0"/>
              <a:t>tools</a:t>
            </a:r>
            <a:r>
              <a:rPr lang="fr-CH" dirty="0" smtClean="0"/>
              <a:t> </a:t>
            </a:r>
            <a:r>
              <a:rPr lang="fr-CH" dirty="0" err="1" smtClean="0"/>
              <a:t>is</a:t>
            </a:r>
            <a:r>
              <a:rPr lang="fr-CH" dirty="0" smtClean="0"/>
              <a:t> </a:t>
            </a:r>
            <a:r>
              <a:rPr lang="fr-CH" dirty="0" err="1" smtClean="0"/>
              <a:t>regrdaedc</a:t>
            </a:r>
            <a:r>
              <a:rPr lang="fr-CH" dirty="0" smtClean="0"/>
              <a:t> as </a:t>
            </a:r>
            <a:r>
              <a:rPr lang="fr-CH" dirty="0" err="1" smtClean="0"/>
              <a:t>form</a:t>
            </a:r>
            <a:r>
              <a:rPr lang="fr-CH" dirty="0" smtClean="0"/>
              <a:t> of </a:t>
            </a:r>
            <a:r>
              <a:rPr lang="fr-CH" dirty="0" err="1" smtClean="0"/>
              <a:t>domestic</a:t>
            </a:r>
            <a:r>
              <a:rPr lang="fr-CH" dirty="0" smtClean="0"/>
              <a:t> violence </a:t>
            </a:r>
            <a:endParaRPr lang="en-GB" dirty="0"/>
          </a:p>
        </p:txBody>
      </p:sp>
      <p:sp>
        <p:nvSpPr>
          <p:cNvPr id="4" name="Slide Number Placeholder 3"/>
          <p:cNvSpPr>
            <a:spLocks noGrp="1"/>
          </p:cNvSpPr>
          <p:nvPr>
            <p:ph type="sldNum" sz="quarter" idx="10"/>
          </p:nvPr>
        </p:nvSpPr>
        <p:spPr/>
        <p:txBody>
          <a:bodyPr/>
          <a:lstStyle/>
          <a:p>
            <a:pPr>
              <a:defRPr/>
            </a:pPr>
            <a:fld id="{07075E48-E93B-469C-A7E7-9E75C984B350}" type="slidenum">
              <a:rPr lang="en-GB" smtClean="0"/>
              <a:pPr>
                <a:defRPr/>
              </a:pPr>
              <a:t>3</a:t>
            </a:fld>
            <a:endParaRPr lang="en-GB"/>
          </a:p>
        </p:txBody>
      </p:sp>
    </p:spTree>
    <p:extLst>
      <p:ext uri="{BB962C8B-B14F-4D97-AF65-F5344CB8AC3E}">
        <p14:creationId xmlns:p14="http://schemas.microsoft.com/office/powerpoint/2010/main" val="74557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smtClean="0"/>
              <a:t>Exposure</a:t>
            </a:r>
            <a:r>
              <a:rPr lang="fr-CH" dirty="0" smtClean="0"/>
              <a:t> to V+H </a:t>
            </a:r>
            <a:r>
              <a:rPr lang="fr-CH" dirty="0" err="1" smtClean="0"/>
              <a:t>is</a:t>
            </a:r>
            <a:r>
              <a:rPr lang="fr-CH" dirty="0" smtClean="0"/>
              <a:t> </a:t>
            </a:r>
            <a:r>
              <a:rPr lang="fr-CH" dirty="0" err="1" smtClean="0"/>
              <a:t>highly</a:t>
            </a:r>
            <a:r>
              <a:rPr lang="fr-CH" dirty="0" smtClean="0"/>
              <a:t> </a:t>
            </a:r>
            <a:r>
              <a:rPr lang="fr-CH" dirty="0" err="1" smtClean="0"/>
              <a:t>contextual</a:t>
            </a:r>
            <a:r>
              <a:rPr lang="fr-CH" dirty="0" smtClean="0"/>
              <a:t> and </a:t>
            </a:r>
            <a:r>
              <a:rPr lang="fr-CH" dirty="0" err="1" smtClean="0"/>
              <a:t>results</a:t>
            </a:r>
            <a:r>
              <a:rPr lang="fr-CH" dirty="0" smtClean="0"/>
              <a:t> </a:t>
            </a:r>
            <a:r>
              <a:rPr lang="fr-CH" dirty="0" err="1" smtClean="0"/>
              <a:t>from</a:t>
            </a:r>
            <a:r>
              <a:rPr lang="fr-CH" dirty="0" smtClean="0"/>
              <a:t> a converge of </a:t>
            </a:r>
            <a:r>
              <a:rPr lang="fr-CH" dirty="0" err="1" smtClean="0"/>
              <a:t>factors</a:t>
            </a:r>
            <a:r>
              <a:rPr lang="fr-CH" dirty="0" smtClean="0"/>
              <a:t>, discrimination, conditions. It </a:t>
            </a:r>
            <a:r>
              <a:rPr lang="fr-CH" dirty="0" err="1" smtClean="0"/>
              <a:t>is</a:t>
            </a:r>
            <a:r>
              <a:rPr lang="fr-CH" dirty="0" smtClean="0"/>
              <a:t> important not to </a:t>
            </a:r>
            <a:r>
              <a:rPr lang="fr-CH" dirty="0" err="1" smtClean="0"/>
              <a:t>reduce</a:t>
            </a:r>
            <a:r>
              <a:rPr lang="fr-CH" dirty="0" smtClean="0"/>
              <a:t> the </a:t>
            </a:r>
            <a:r>
              <a:rPr lang="fr-CH" dirty="0" err="1" smtClean="0"/>
              <a:t>analysis</a:t>
            </a:r>
            <a:r>
              <a:rPr lang="fr-CH" dirty="0" smtClean="0"/>
              <a:t> to  </a:t>
            </a:r>
            <a:r>
              <a:rPr lang="fr-CH" dirty="0" err="1" smtClean="0"/>
              <a:t>who</a:t>
            </a:r>
            <a:r>
              <a:rPr lang="fr-CH" dirty="0" smtClean="0"/>
              <a:t> «</a:t>
            </a:r>
            <a:r>
              <a:rPr lang="fr-CH" dirty="0" err="1" smtClean="0"/>
              <a:t>is</a:t>
            </a:r>
            <a:r>
              <a:rPr lang="fr-CH" dirty="0" smtClean="0"/>
              <a:t> the </a:t>
            </a:r>
            <a:r>
              <a:rPr lang="fr-CH" dirty="0" err="1" smtClean="0"/>
              <a:t>most</a:t>
            </a:r>
            <a:r>
              <a:rPr lang="fr-CH" dirty="0" smtClean="0"/>
              <a:t> </a:t>
            </a:r>
            <a:r>
              <a:rPr lang="fr-CH" dirty="0" err="1" smtClean="0"/>
              <a:t>vulnerable</a:t>
            </a:r>
            <a:r>
              <a:rPr lang="fr-CH" dirty="0" smtClean="0"/>
              <a:t>» to V+H, as </a:t>
            </a:r>
            <a:r>
              <a:rPr lang="fr-CH" dirty="0" err="1" smtClean="0"/>
              <a:t>this</a:t>
            </a:r>
            <a:r>
              <a:rPr lang="fr-CH" dirty="0" smtClean="0"/>
              <a:t> </a:t>
            </a:r>
            <a:r>
              <a:rPr lang="fr-CH" dirty="0" err="1" smtClean="0"/>
              <a:t>could</a:t>
            </a:r>
            <a:r>
              <a:rPr lang="fr-CH" dirty="0" smtClean="0"/>
              <a:t> </a:t>
            </a:r>
            <a:r>
              <a:rPr lang="fr-CH" dirty="0" err="1" smtClean="0"/>
              <a:t>mistankenly</a:t>
            </a:r>
            <a:r>
              <a:rPr lang="fr-CH" dirty="0" smtClean="0"/>
              <a:t> </a:t>
            </a:r>
            <a:r>
              <a:rPr lang="fr-CH" dirty="0" err="1" smtClean="0"/>
              <a:t>imply</a:t>
            </a:r>
            <a:r>
              <a:rPr lang="fr-CH" dirty="0" smtClean="0"/>
              <a:t> </a:t>
            </a:r>
            <a:r>
              <a:rPr lang="fr-CH" dirty="0" err="1" smtClean="0"/>
              <a:t>that</a:t>
            </a:r>
            <a:r>
              <a:rPr lang="fr-CH" dirty="0" smtClean="0"/>
              <a:t> </a:t>
            </a:r>
            <a:r>
              <a:rPr lang="fr-CH" dirty="0" err="1" smtClean="0"/>
              <a:t>who</a:t>
            </a:r>
            <a:r>
              <a:rPr lang="fr-CH" dirty="0" smtClean="0"/>
              <a:t> people are or </a:t>
            </a:r>
            <a:r>
              <a:rPr lang="fr-CH" dirty="0" err="1" smtClean="0"/>
              <a:t>what</a:t>
            </a:r>
            <a:r>
              <a:rPr lang="fr-CH" dirty="0" smtClean="0"/>
              <a:t> </a:t>
            </a:r>
            <a:r>
              <a:rPr lang="fr-CH" dirty="0" err="1" smtClean="0"/>
              <a:t>they</a:t>
            </a:r>
            <a:r>
              <a:rPr lang="fr-CH" dirty="0" smtClean="0"/>
              <a:t> do </a:t>
            </a:r>
            <a:r>
              <a:rPr lang="fr-CH" dirty="0" err="1" smtClean="0"/>
              <a:t>make</a:t>
            </a:r>
            <a:r>
              <a:rPr lang="fr-CH" dirty="0" smtClean="0"/>
              <a:t> </a:t>
            </a:r>
            <a:r>
              <a:rPr lang="fr-CH" dirty="0" err="1" smtClean="0"/>
              <a:t>them</a:t>
            </a:r>
            <a:r>
              <a:rPr lang="fr-CH" dirty="0" smtClean="0"/>
              <a:t> </a:t>
            </a:r>
            <a:r>
              <a:rPr lang="fr-CH" dirty="0" err="1" smtClean="0"/>
              <a:t>victims</a:t>
            </a:r>
            <a:endParaRPr lang="en-GB" dirty="0"/>
          </a:p>
        </p:txBody>
      </p:sp>
      <p:sp>
        <p:nvSpPr>
          <p:cNvPr id="4" name="Slide Number Placeholder 3"/>
          <p:cNvSpPr>
            <a:spLocks noGrp="1"/>
          </p:cNvSpPr>
          <p:nvPr>
            <p:ph type="sldNum" sz="quarter" idx="10"/>
          </p:nvPr>
        </p:nvSpPr>
        <p:spPr/>
        <p:txBody>
          <a:bodyPr/>
          <a:lstStyle/>
          <a:p>
            <a:pPr>
              <a:defRPr/>
            </a:pPr>
            <a:fld id="{07075E48-E93B-469C-A7E7-9E75C984B350}" type="slidenum">
              <a:rPr lang="en-GB" smtClean="0"/>
              <a:pPr>
                <a:defRPr/>
              </a:pPr>
              <a:t>8</a:t>
            </a:fld>
            <a:endParaRPr lang="en-GB"/>
          </a:p>
        </p:txBody>
      </p:sp>
    </p:spTree>
    <p:extLst>
      <p:ext uri="{BB962C8B-B14F-4D97-AF65-F5344CB8AC3E}">
        <p14:creationId xmlns:p14="http://schemas.microsoft.com/office/powerpoint/2010/main" val="3564518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8066088"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 name="T9" fmla="*/ 0 w 1000"/>
              <a:gd name="T10" fmla="*/ 0 h 1000"/>
              <a:gd name="T11" fmla="*/ 1000 w 1000"/>
              <a:gd name="T12" fmla="*/ 1000 h 1000"/>
            </a:gdLst>
            <a:ahLst/>
            <a:cxnLst>
              <a:cxn ang="T6">
                <a:pos x="T0" y="T1"/>
              </a:cxn>
              <a:cxn ang="T7">
                <a:pos x="T2" y="T3"/>
              </a:cxn>
              <a:cxn ang="T8">
                <a:pos x="T4" y="T5"/>
              </a:cxn>
            </a:cxnLst>
            <a:rect l="T9" t="T10" r="T11" b="T12"/>
            <a:pathLst>
              <a:path w="1000" h="1000">
                <a:moveTo>
                  <a:pt x="0" y="1000"/>
                </a:moveTo>
                <a:lnTo>
                  <a:pt x="0" y="0"/>
                </a:lnTo>
                <a:lnTo>
                  <a:pt x="1000" y="0"/>
                </a:lnTo>
              </a:path>
            </a:pathLst>
          </a:custGeom>
          <a:noFill/>
          <a:ln w="25400">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a:p>
        </p:txBody>
      </p:sp>
      <p:sp>
        <p:nvSpPr>
          <p:cNvPr id="5" name="Line 8"/>
          <p:cNvSpPr>
            <a:spLocks noChangeShapeType="1"/>
          </p:cNvSpPr>
          <p:nvPr/>
        </p:nvSpPr>
        <p:spPr bwMode="auto">
          <a:xfrm>
            <a:off x="3203575" y="3962400"/>
            <a:ext cx="542925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5778" name="Rectangle 2"/>
          <p:cNvSpPr>
            <a:spLocks noGrp="1" noChangeArrowheads="1"/>
          </p:cNvSpPr>
          <p:nvPr>
            <p:ph type="ctrTitle"/>
          </p:nvPr>
        </p:nvSpPr>
        <p:spPr>
          <a:xfrm>
            <a:off x="914400" y="1524000"/>
            <a:ext cx="7623175" cy="1752600"/>
          </a:xfrm>
        </p:spPr>
        <p:txBody>
          <a:bodyPr/>
          <a:lstStyle>
            <a:lvl1pPr>
              <a:defRPr sz="5000"/>
            </a:lvl1pPr>
          </a:lstStyle>
          <a:p>
            <a:pPr lvl="0"/>
            <a:r>
              <a:rPr lang="en-GB" altLang="en-US" noProof="0" smtClean="0"/>
              <a:t>Click to edit Master title style</a:t>
            </a:r>
          </a:p>
        </p:txBody>
      </p:sp>
      <p:sp>
        <p:nvSpPr>
          <p:cNvPr id="7577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GB" altLang="en-US" noProof="0" smtClean="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en-GB"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GB" altLang="en-US"/>
          </a:p>
        </p:txBody>
      </p:sp>
      <p:sp>
        <p:nvSpPr>
          <p:cNvPr id="8" name="Rectangle 6"/>
          <p:cNvSpPr>
            <a:spLocks noGrp="1" noChangeArrowheads="1"/>
          </p:cNvSpPr>
          <p:nvPr>
            <p:ph type="sldNum" sz="quarter" idx="12"/>
          </p:nvPr>
        </p:nvSpPr>
        <p:spPr/>
        <p:txBody>
          <a:bodyPr/>
          <a:lstStyle>
            <a:lvl1pPr>
              <a:defRPr/>
            </a:lvl1pPr>
          </a:lstStyle>
          <a:p>
            <a:pPr>
              <a:defRPr/>
            </a:pPr>
            <a:fld id="{0BF6FB8C-52FE-4001-9D4A-F14FA05B094B}" type="slidenum">
              <a:rPr lang="en-GB" altLang="en-US"/>
              <a:pPr>
                <a:defRPr/>
              </a:pPr>
              <a:t>‹nr.›</a:t>
            </a:fld>
            <a:endParaRPr lang="en-GB" altLang="en-US"/>
          </a:p>
        </p:txBody>
      </p:sp>
    </p:spTree>
    <p:extLst>
      <p:ext uri="{BB962C8B-B14F-4D97-AF65-F5344CB8AC3E}">
        <p14:creationId xmlns:p14="http://schemas.microsoft.com/office/powerpoint/2010/main" val="1060109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9301BCE3-1F38-4074-AB78-B73B94B922A5}" type="slidenum">
              <a:rPr lang="en-GB" altLang="en-US"/>
              <a:pPr>
                <a:defRPr/>
              </a:pPr>
              <a:t>‹nr.›</a:t>
            </a:fld>
            <a:endParaRPr lang="en-GB" altLang="en-US"/>
          </a:p>
        </p:txBody>
      </p:sp>
    </p:spTree>
    <p:extLst>
      <p:ext uri="{BB962C8B-B14F-4D97-AF65-F5344CB8AC3E}">
        <p14:creationId xmlns:p14="http://schemas.microsoft.com/office/powerpoint/2010/main" val="80276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0E294ED1-335C-47B8-8E26-CF4497B850A8}" type="slidenum">
              <a:rPr lang="en-GB" altLang="en-US"/>
              <a:pPr>
                <a:defRPr/>
              </a:pPr>
              <a:t>‹nr.›</a:t>
            </a:fld>
            <a:endParaRPr lang="en-GB" altLang="en-US"/>
          </a:p>
        </p:txBody>
      </p:sp>
    </p:spTree>
    <p:extLst>
      <p:ext uri="{BB962C8B-B14F-4D97-AF65-F5344CB8AC3E}">
        <p14:creationId xmlns:p14="http://schemas.microsoft.com/office/powerpoint/2010/main" val="1544332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2EB4E9A5-145B-4AFB-B76A-A12B453A133E}" type="slidenum">
              <a:rPr lang="en-GB" altLang="en-US"/>
              <a:pPr>
                <a:defRPr/>
              </a:pPr>
              <a:t>‹nr.›</a:t>
            </a:fld>
            <a:endParaRPr lang="en-GB" altLang="en-US"/>
          </a:p>
        </p:txBody>
      </p:sp>
    </p:spTree>
    <p:extLst>
      <p:ext uri="{BB962C8B-B14F-4D97-AF65-F5344CB8AC3E}">
        <p14:creationId xmlns:p14="http://schemas.microsoft.com/office/powerpoint/2010/main" val="292497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6"/>
          <p:cNvSpPr>
            <a:spLocks noGrp="1" noChangeArrowheads="1"/>
          </p:cNvSpPr>
          <p:nvPr>
            <p:ph type="sldNum" sz="quarter" idx="12"/>
          </p:nvPr>
        </p:nvSpPr>
        <p:spPr>
          <a:ln/>
        </p:spPr>
        <p:txBody>
          <a:bodyPr/>
          <a:lstStyle>
            <a:lvl1pPr>
              <a:defRPr/>
            </a:lvl1pPr>
          </a:lstStyle>
          <a:p>
            <a:pPr>
              <a:defRPr/>
            </a:pPr>
            <a:fld id="{0EDC12FA-D1CE-4A63-8F69-85B9812A50D8}" type="slidenum">
              <a:rPr lang="en-GB" altLang="en-US"/>
              <a:pPr>
                <a:defRPr/>
              </a:pPr>
              <a:t>‹nr.›</a:t>
            </a:fld>
            <a:endParaRPr lang="en-GB" altLang="en-US"/>
          </a:p>
        </p:txBody>
      </p:sp>
    </p:spTree>
    <p:extLst>
      <p:ext uri="{BB962C8B-B14F-4D97-AF65-F5344CB8AC3E}">
        <p14:creationId xmlns:p14="http://schemas.microsoft.com/office/powerpoint/2010/main" val="1954858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A7D5E30E-D825-4177-B9C5-5DAD6F69FDCA}" type="slidenum">
              <a:rPr lang="en-GB" altLang="en-US"/>
              <a:pPr>
                <a:defRPr/>
              </a:pPr>
              <a:t>‹nr.›</a:t>
            </a:fld>
            <a:endParaRPr lang="en-GB" altLang="en-US"/>
          </a:p>
        </p:txBody>
      </p:sp>
    </p:spTree>
    <p:extLst>
      <p:ext uri="{BB962C8B-B14F-4D97-AF65-F5344CB8AC3E}">
        <p14:creationId xmlns:p14="http://schemas.microsoft.com/office/powerpoint/2010/main" val="345109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6"/>
          <p:cNvSpPr>
            <a:spLocks noGrp="1" noChangeArrowheads="1"/>
          </p:cNvSpPr>
          <p:nvPr>
            <p:ph type="sldNum" sz="quarter" idx="12"/>
          </p:nvPr>
        </p:nvSpPr>
        <p:spPr>
          <a:ln/>
        </p:spPr>
        <p:txBody>
          <a:bodyPr/>
          <a:lstStyle>
            <a:lvl1pPr>
              <a:defRPr/>
            </a:lvl1pPr>
          </a:lstStyle>
          <a:p>
            <a:pPr>
              <a:defRPr/>
            </a:pPr>
            <a:fld id="{ED24400C-296C-44A3-A0CA-7B8F2D2B7111}" type="slidenum">
              <a:rPr lang="en-GB" altLang="en-US"/>
              <a:pPr>
                <a:defRPr/>
              </a:pPr>
              <a:t>‹nr.›</a:t>
            </a:fld>
            <a:endParaRPr lang="en-GB" altLang="en-US"/>
          </a:p>
        </p:txBody>
      </p:sp>
    </p:spTree>
    <p:extLst>
      <p:ext uri="{BB962C8B-B14F-4D97-AF65-F5344CB8AC3E}">
        <p14:creationId xmlns:p14="http://schemas.microsoft.com/office/powerpoint/2010/main" val="321648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pPr>
              <a:defRPr/>
            </a:pPr>
            <a:fld id="{150241C4-A737-49CF-A13E-9A4DFC5A3456}" type="slidenum">
              <a:rPr lang="en-GB" altLang="en-US"/>
              <a:pPr>
                <a:defRPr/>
              </a:pPr>
              <a:t>‹nr.›</a:t>
            </a:fld>
            <a:endParaRPr lang="en-GB" altLang="en-US"/>
          </a:p>
        </p:txBody>
      </p:sp>
    </p:spTree>
    <p:extLst>
      <p:ext uri="{BB962C8B-B14F-4D97-AF65-F5344CB8AC3E}">
        <p14:creationId xmlns:p14="http://schemas.microsoft.com/office/powerpoint/2010/main" val="841296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6"/>
          <p:cNvSpPr>
            <a:spLocks noGrp="1" noChangeArrowheads="1"/>
          </p:cNvSpPr>
          <p:nvPr>
            <p:ph type="sldNum" sz="quarter" idx="12"/>
          </p:nvPr>
        </p:nvSpPr>
        <p:spPr>
          <a:ln/>
        </p:spPr>
        <p:txBody>
          <a:bodyPr/>
          <a:lstStyle>
            <a:lvl1pPr>
              <a:defRPr/>
            </a:lvl1pPr>
          </a:lstStyle>
          <a:p>
            <a:pPr>
              <a:defRPr/>
            </a:pPr>
            <a:fld id="{B45872B3-445A-437E-9231-9E48D8EDB47D}" type="slidenum">
              <a:rPr lang="en-GB" altLang="en-US"/>
              <a:pPr>
                <a:defRPr/>
              </a:pPr>
              <a:t>‹nr.›</a:t>
            </a:fld>
            <a:endParaRPr lang="en-GB" altLang="en-US"/>
          </a:p>
        </p:txBody>
      </p:sp>
    </p:spTree>
    <p:extLst>
      <p:ext uri="{BB962C8B-B14F-4D97-AF65-F5344CB8AC3E}">
        <p14:creationId xmlns:p14="http://schemas.microsoft.com/office/powerpoint/2010/main" val="1875232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77A75D17-1F6B-403B-8E89-A3267A86DCC2}" type="slidenum">
              <a:rPr lang="en-GB" altLang="en-US"/>
              <a:pPr>
                <a:defRPr/>
              </a:pPr>
              <a:t>‹nr.›</a:t>
            </a:fld>
            <a:endParaRPr lang="en-GB" altLang="en-US"/>
          </a:p>
        </p:txBody>
      </p:sp>
    </p:spTree>
    <p:extLst>
      <p:ext uri="{BB962C8B-B14F-4D97-AF65-F5344CB8AC3E}">
        <p14:creationId xmlns:p14="http://schemas.microsoft.com/office/powerpoint/2010/main" val="1553282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6"/>
          <p:cNvSpPr>
            <a:spLocks noGrp="1" noChangeArrowheads="1"/>
          </p:cNvSpPr>
          <p:nvPr>
            <p:ph type="sldNum" sz="quarter" idx="12"/>
          </p:nvPr>
        </p:nvSpPr>
        <p:spPr>
          <a:ln/>
        </p:spPr>
        <p:txBody>
          <a:bodyPr/>
          <a:lstStyle>
            <a:lvl1pPr>
              <a:defRPr/>
            </a:lvl1pPr>
          </a:lstStyle>
          <a:p>
            <a:pPr>
              <a:defRPr/>
            </a:pPr>
            <a:fld id="{BD63CF20-21E3-407B-A477-F6355B83DFB1}" type="slidenum">
              <a:rPr lang="en-GB" altLang="en-US"/>
              <a:pPr>
                <a:defRPr/>
              </a:pPr>
              <a:t>‹nr.›</a:t>
            </a:fld>
            <a:endParaRPr lang="en-GB" altLang="en-US"/>
          </a:p>
        </p:txBody>
      </p:sp>
    </p:spTree>
    <p:extLst>
      <p:ext uri="{BB962C8B-B14F-4D97-AF65-F5344CB8AC3E}">
        <p14:creationId xmlns:p14="http://schemas.microsoft.com/office/powerpoint/2010/main" val="432624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24579"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74756" name="Rectangle 4"/>
          <p:cNvSpPr>
            <a:spLocks noGrp="1" noChangeArrowheads="1"/>
          </p:cNvSpPr>
          <p:nvPr>
            <p:ph type="dt" sz="half" idx="2"/>
          </p:nvPr>
        </p:nvSpPr>
        <p:spPr bwMode="auto">
          <a:xfrm>
            <a:off x="457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ltLang="en-US"/>
          </a:p>
        </p:txBody>
      </p:sp>
      <p:sp>
        <p:nvSpPr>
          <p:cNvPr id="74757"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en-GB" altLang="en-US"/>
          </a:p>
        </p:txBody>
      </p:sp>
      <p:sp>
        <p:nvSpPr>
          <p:cNvPr id="74758" name="Rectangle 6"/>
          <p:cNvSpPr>
            <a:spLocks noGrp="1" noChangeArrowheads="1"/>
          </p:cNvSpPr>
          <p:nvPr>
            <p:ph type="sldNum" sz="quarter" idx="4"/>
          </p:nvPr>
        </p:nvSpPr>
        <p:spPr bwMode="auto">
          <a:xfrm>
            <a:off x="6553200" y="6243638"/>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vl1pPr>
          </a:lstStyle>
          <a:p>
            <a:pPr>
              <a:defRPr/>
            </a:pPr>
            <a:fld id="{B77C3534-2336-4127-AE6D-78AAE39FB893}" type="slidenum">
              <a:rPr lang="en-GB" altLang="en-US"/>
              <a:pPr>
                <a:defRPr/>
              </a:pPr>
              <a:t>‹nr.›</a:t>
            </a:fld>
            <a:endParaRPr lang="en-GB" altLang="en-US"/>
          </a:p>
        </p:txBody>
      </p:sp>
      <p:sp>
        <p:nvSpPr>
          <p:cNvPr id="74759"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 name="T9" fmla="*/ 0 w 1000"/>
              <a:gd name="T10" fmla="*/ 0 h 1000"/>
              <a:gd name="T11" fmla="*/ 1000 w 1000"/>
              <a:gd name="T12" fmla="*/ 1000 h 1000"/>
            </a:gdLst>
            <a:ahLst/>
            <a:cxnLst>
              <a:cxn ang="T6">
                <a:pos x="T0" y="T1"/>
              </a:cxn>
              <a:cxn ang="T7">
                <a:pos x="T2" y="T3"/>
              </a:cxn>
              <a:cxn ang="T8">
                <a:pos x="T4" y="T5"/>
              </a:cxn>
            </a:cxnLst>
            <a:rect l="T9" t="T10" r="T11" b="T12"/>
            <a:pathLst>
              <a:path w="1000" h="1000">
                <a:moveTo>
                  <a:pt x="0" y="1000"/>
                </a:moveTo>
                <a:lnTo>
                  <a:pt x="0" y="0"/>
                </a:lnTo>
                <a:lnTo>
                  <a:pt x="1000" y="0"/>
                </a:lnTo>
              </a:path>
            </a:pathLst>
          </a:custGeom>
          <a:noFill/>
          <a:ln w="19050">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defRPr/>
            </a:pPr>
            <a:endParaRPr lang="en-GB"/>
          </a:p>
        </p:txBody>
      </p:sp>
      <p:sp>
        <p:nvSpPr>
          <p:cNvPr id="74760" name="Line 8"/>
          <p:cNvSpPr>
            <a:spLocks noChangeShapeType="1"/>
          </p:cNvSpPr>
          <p:nvPr/>
        </p:nvSpPr>
        <p:spPr bwMode="auto">
          <a:xfrm>
            <a:off x="457200" y="6172200"/>
            <a:ext cx="8229600" cy="0"/>
          </a:xfrm>
          <a:prstGeom prst="line">
            <a:avLst/>
          </a:prstGeom>
          <a:noFill/>
          <a:ln w="19050">
            <a:solidFill>
              <a:srgbClr val="99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74763" name="Rectangle 11"/>
          <p:cNvSpPr>
            <a:spLocks noChangeArrowheads="1"/>
          </p:cNvSpPr>
          <p:nvPr userDrawn="1"/>
        </p:nvSpPr>
        <p:spPr bwMode="auto">
          <a:xfrm>
            <a:off x="92075" y="6381750"/>
            <a:ext cx="9144000" cy="274638"/>
          </a:xfrm>
          <a:prstGeom prst="rect">
            <a:avLst/>
          </a:prstGeom>
          <a:noFill/>
          <a:ln>
            <a:noFill/>
          </a:ln>
          <a:effectLst/>
          <a:extLst/>
        </p:spPr>
        <p:txBody>
          <a:bodyPr>
            <a:spAutoFit/>
          </a:bodyPr>
          <a:lstStyle/>
          <a:p>
            <a:pPr marL="265113">
              <a:tabLst>
                <a:tab pos="8516938" algn="r"/>
              </a:tabLst>
              <a:defRPr/>
            </a:pPr>
            <a:r>
              <a:rPr lang="en-GB" sz="1200">
                <a:latin typeface="Arial" charset="0"/>
              </a:rPr>
              <a:t>Conditions of Work and Employment (TRAVAIL)</a:t>
            </a:r>
            <a:r>
              <a:rPr lang="fr-CH" sz="1200">
                <a:latin typeface="Arial" charset="0"/>
              </a:rPr>
              <a:t> 	</a:t>
            </a:r>
            <a:r>
              <a:rPr lang="en-GB" sz="1200">
                <a:latin typeface="Arial" charset="0"/>
              </a:rPr>
              <a:t>Social Protection Sector </a:t>
            </a:r>
          </a:p>
        </p:txBody>
      </p:sp>
    </p:spTree>
  </p:cSld>
  <p:clrMap bg1="lt1" tx1="dk1" bg2="lt2" tx2="dk2" accent1="accent1" accent2="accent2" accent3="accent3" accent4="accent4" accent5="accent5" accent6="accent6" hlink="hlink" folHlink="folHlink"/>
  <p:sldLayoutIdLst>
    <p:sldLayoutId id="2147483711" r:id="rId1"/>
    <p:sldLayoutId id="2147483710" r:id="rId2"/>
    <p:sldLayoutId id="2147483709" r:id="rId3"/>
    <p:sldLayoutId id="2147483708" r:id="rId4"/>
    <p:sldLayoutId id="2147483707" r:id="rId5"/>
    <p:sldLayoutId id="2147483706" r:id="rId6"/>
    <p:sldLayoutId id="2147483705" r:id="rId7"/>
    <p:sldLayoutId id="2147483704" r:id="rId8"/>
    <p:sldLayoutId id="2147483703" r:id="rId9"/>
    <p:sldLayoutId id="2147483702" r:id="rId10"/>
    <p:sldLayoutId id="2147483701"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rgbClr val="990000"/>
          </a:solidFill>
          <a:latin typeface="+mj-lt"/>
          <a:ea typeface="+mj-ea"/>
          <a:cs typeface="+mj-cs"/>
        </a:defRPr>
      </a:lvl1pPr>
      <a:lvl2pPr algn="l" rtl="0" eaLnBrk="0" fontAlgn="base" hangingPunct="0">
        <a:spcBef>
          <a:spcPct val="0"/>
        </a:spcBef>
        <a:spcAft>
          <a:spcPct val="0"/>
        </a:spcAft>
        <a:defRPr sz="4200">
          <a:solidFill>
            <a:srgbClr val="990000"/>
          </a:solidFill>
          <a:latin typeface="Garamond" pitchFamily="18" charset="0"/>
          <a:cs typeface="Arial" charset="0"/>
        </a:defRPr>
      </a:lvl2pPr>
      <a:lvl3pPr algn="l" rtl="0" eaLnBrk="0" fontAlgn="base" hangingPunct="0">
        <a:spcBef>
          <a:spcPct val="0"/>
        </a:spcBef>
        <a:spcAft>
          <a:spcPct val="0"/>
        </a:spcAft>
        <a:defRPr sz="4200">
          <a:solidFill>
            <a:srgbClr val="990000"/>
          </a:solidFill>
          <a:latin typeface="Garamond" pitchFamily="18" charset="0"/>
          <a:cs typeface="Arial" charset="0"/>
        </a:defRPr>
      </a:lvl3pPr>
      <a:lvl4pPr algn="l" rtl="0" eaLnBrk="0" fontAlgn="base" hangingPunct="0">
        <a:spcBef>
          <a:spcPct val="0"/>
        </a:spcBef>
        <a:spcAft>
          <a:spcPct val="0"/>
        </a:spcAft>
        <a:defRPr sz="4200">
          <a:solidFill>
            <a:srgbClr val="990000"/>
          </a:solidFill>
          <a:latin typeface="Garamond" pitchFamily="18" charset="0"/>
          <a:cs typeface="Arial" charset="0"/>
        </a:defRPr>
      </a:lvl4pPr>
      <a:lvl5pPr algn="l" rtl="0" eaLnBrk="0" fontAlgn="base" hangingPunct="0">
        <a:spcBef>
          <a:spcPct val="0"/>
        </a:spcBef>
        <a:spcAft>
          <a:spcPct val="0"/>
        </a:spcAft>
        <a:defRPr sz="4200">
          <a:solidFill>
            <a:srgbClr val="990000"/>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rgbClr val="990000"/>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tx1"/>
        </a:buClr>
        <a:buSzPct val="60000"/>
        <a:buFont typeface="Wingdings" pitchFamily="2" charset="2"/>
        <a:buChar char="q"/>
        <a:defRPr sz="2600">
          <a:solidFill>
            <a:schemeClr val="tx1"/>
          </a:solidFill>
          <a:latin typeface="+mn-lt"/>
          <a:cs typeface="+mn-cs"/>
        </a:defRPr>
      </a:lvl2pPr>
      <a:lvl3pPr marL="1022350" indent="-350838" algn="l" rtl="0" eaLnBrk="0" fontAlgn="base" hangingPunct="0">
        <a:spcBef>
          <a:spcPct val="20000"/>
        </a:spcBef>
        <a:spcAft>
          <a:spcPct val="0"/>
        </a:spcAft>
        <a:buClr>
          <a:srgbClr val="990000"/>
        </a:buClr>
        <a:buSzPct val="65000"/>
        <a:buFont typeface="Wingdings" pitchFamily="2" charset="2"/>
        <a:buChar char="n"/>
        <a:defRPr sz="2200">
          <a:solidFill>
            <a:schemeClr val="tx1"/>
          </a:solidFill>
          <a:latin typeface="+mn-lt"/>
          <a:cs typeface="+mn-cs"/>
        </a:defRPr>
      </a:lvl3pPr>
      <a:lvl4pPr marL="1339850" indent="-315913" algn="l" rtl="0" eaLnBrk="0" fontAlgn="base" hangingPunct="0">
        <a:spcBef>
          <a:spcPct val="20000"/>
        </a:spcBef>
        <a:spcAft>
          <a:spcPct val="0"/>
        </a:spcAft>
        <a:buClr>
          <a:schemeClr val="tx1"/>
        </a:buClr>
        <a:buSzPct val="60000"/>
        <a:buFont typeface="Wingdings" pitchFamily="2" charset="2"/>
        <a:buChar char="q"/>
        <a:defRPr sz="2000">
          <a:solidFill>
            <a:schemeClr val="tx1"/>
          </a:solidFill>
          <a:latin typeface="+mn-lt"/>
          <a:cs typeface="+mn-cs"/>
        </a:defRPr>
      </a:lvl4pPr>
      <a:lvl5pPr marL="1681163" indent="-339725" algn="l" rtl="0" eaLnBrk="0" fontAlgn="base" hangingPunct="0">
        <a:spcBef>
          <a:spcPct val="20000"/>
        </a:spcBef>
        <a:spcAft>
          <a:spcPct val="0"/>
        </a:spcAft>
        <a:buClr>
          <a:srgbClr val="990000"/>
        </a:buClr>
        <a:buSzPct val="65000"/>
        <a:buFont typeface="Wingdings" pitchFamily="2" charset="2"/>
        <a:buChar char="n"/>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www.ilo.org/wcmsp5/groups/public/---ed_norm/---relconf/documents/meetingdocument/wcms_553577.pdf"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hyperlink" Target="http://www.ilo.org/wcmsp5/groups/public/---ed_norm/---relconf/documents/meetingdocument/wcms_553577.pdf"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ilo.org/wcmsp5/groups/public/---ed_norm/---relconf/documents/meetingdocument/wcms_553577.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ilo.org/actrav/info/pubs/WCMS_546645/lang--en/index.htm"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ilo.org/wcmsp5/groups/public/---ed_norm/---relconf/documents/meetingdocument/wcms_533534.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ilo.org/wcmsp5/groups/public/---dgreports/---gender/documents/meetingdocument/wcms_522932.pdf"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www.ilo.org/wcmsp5/groups/public/---dgreports/---gender/documents/meetingdocument/wcms_522932.pdf" TargetMode="Externa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hyperlink" Target="http://www.ilo.org/wcmsp5/groups/public/---ed_norm/---relconf/documents/meetingdocument/wcms_533534.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lo.org/wcmsp5/groups/public/---ed_norm/---relconf/documents/meetingdocument/wcms_533534.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ilo.org/wcmsp5/groups/public/---ed_norm/---relconf/documents/meetingdocument/wcms_533534.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827584" y="1490133"/>
            <a:ext cx="7735838"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cs typeface="Arial" charset="0"/>
              </a:defRPr>
            </a:lvl1pPr>
            <a:lvl2pPr marL="742950" indent="-285750" eaLnBrk="0" hangingPunct="0">
              <a:defRPr>
                <a:solidFill>
                  <a:schemeClr val="tx1"/>
                </a:solidFill>
                <a:latin typeface="Garamond" pitchFamily="18" charset="0"/>
                <a:cs typeface="Arial" charset="0"/>
              </a:defRPr>
            </a:lvl2pPr>
            <a:lvl3pPr marL="1143000" indent="-228600" eaLnBrk="0" hangingPunct="0">
              <a:defRPr>
                <a:solidFill>
                  <a:schemeClr val="tx1"/>
                </a:solidFill>
                <a:latin typeface="Garamond" pitchFamily="18" charset="0"/>
                <a:cs typeface="Arial" charset="0"/>
              </a:defRPr>
            </a:lvl3pPr>
            <a:lvl4pPr marL="1600200" indent="-228600" eaLnBrk="0" hangingPunct="0">
              <a:defRPr>
                <a:solidFill>
                  <a:schemeClr val="tx1"/>
                </a:solidFill>
                <a:latin typeface="Garamond" pitchFamily="18" charset="0"/>
                <a:cs typeface="Arial" charset="0"/>
              </a:defRPr>
            </a:lvl4pPr>
            <a:lvl5pPr marL="2057400" indent="-228600" eaLnBrk="0" hangingPunct="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Bef>
                <a:spcPct val="50000"/>
              </a:spcBef>
              <a:defRPr/>
            </a:pPr>
            <a:r>
              <a:rPr lang="en-GB" sz="3200" dirty="0" smtClean="0">
                <a:solidFill>
                  <a:schemeClr val="bg2">
                    <a:lumMod val="75000"/>
                  </a:schemeClr>
                </a:solidFill>
              </a:rPr>
              <a:t>Workplace </a:t>
            </a:r>
            <a:r>
              <a:rPr lang="en-GB" sz="3200" dirty="0">
                <a:solidFill>
                  <a:schemeClr val="bg2">
                    <a:lumMod val="75000"/>
                  </a:schemeClr>
                </a:solidFill>
              </a:rPr>
              <a:t>approaches </a:t>
            </a:r>
            <a:r>
              <a:rPr lang="en-GB" sz="3200" dirty="0" smtClean="0">
                <a:solidFill>
                  <a:schemeClr val="bg2">
                    <a:lumMod val="75000"/>
                  </a:schemeClr>
                </a:solidFill>
              </a:rPr>
              <a:t>to addressing domestic violence </a:t>
            </a:r>
          </a:p>
          <a:p>
            <a:pPr marL="447675" lvl="1" indent="0" eaLnBrk="1" hangingPunct="1">
              <a:spcBef>
                <a:spcPts val="600"/>
              </a:spcBef>
              <a:defRPr/>
            </a:pPr>
            <a:r>
              <a:rPr lang="en-GB" sz="2800" dirty="0" smtClean="0">
                <a:solidFill>
                  <a:schemeClr val="bg2">
                    <a:lumMod val="75000"/>
                  </a:schemeClr>
                </a:solidFill>
              </a:rPr>
              <a:t>Highlights of ongoing process towards a new standard on violence and harassment in the world of work</a:t>
            </a:r>
          </a:p>
        </p:txBody>
      </p:sp>
      <p:pic>
        <p:nvPicPr>
          <p:cNvPr id="4099" name="Picture 5" descr="IL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188913"/>
            <a:ext cx="12954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Subtitle 2"/>
          <p:cNvSpPr>
            <a:spLocks noGrp="1"/>
          </p:cNvSpPr>
          <p:nvPr>
            <p:ph type="subTitle" idx="1"/>
          </p:nvPr>
        </p:nvSpPr>
        <p:spPr>
          <a:xfrm>
            <a:off x="3707904" y="5013176"/>
            <a:ext cx="5256709" cy="1463824"/>
          </a:xfrm>
        </p:spPr>
        <p:txBody>
          <a:bodyPr/>
          <a:lstStyle/>
          <a:p>
            <a:r>
              <a:rPr lang="en-GB" sz="2200" dirty="0" smtClean="0">
                <a:latin typeface="+mj-lt"/>
              </a:rPr>
              <a:t>Manuela </a:t>
            </a:r>
            <a:r>
              <a:rPr lang="en-GB" sz="2200" dirty="0" err="1" smtClean="0">
                <a:latin typeface="+mj-lt"/>
              </a:rPr>
              <a:t>Tomei</a:t>
            </a:r>
            <a:endParaRPr lang="en-GB" sz="2200" dirty="0" smtClean="0">
              <a:latin typeface="+mj-lt"/>
            </a:endParaRPr>
          </a:p>
          <a:p>
            <a:r>
              <a:rPr lang="en-GB" sz="2200" dirty="0" smtClean="0">
                <a:latin typeface="+mj-lt"/>
              </a:rPr>
              <a:t>Conditions of Work and Equality Department</a:t>
            </a:r>
          </a:p>
          <a:p>
            <a:r>
              <a:rPr lang="en-GB" sz="2200" dirty="0" smtClean="0">
                <a:latin typeface="+mj-lt"/>
              </a:rPr>
              <a:t>International Labour Office (ILO)</a:t>
            </a:r>
          </a:p>
          <a:p>
            <a:endParaRPr lang="en-GB" sz="2000" dirty="0" smtClean="0"/>
          </a:p>
        </p:txBody>
      </p:sp>
      <p:pic>
        <p:nvPicPr>
          <p:cNvPr id="5" name="Picture 4"/>
          <p:cNvPicPr>
            <a:picLocks noChangeAspect="1"/>
          </p:cNvPicPr>
          <p:nvPr/>
        </p:nvPicPr>
        <p:blipFill>
          <a:blip r:embed="rId4"/>
          <a:stretch>
            <a:fillRect/>
          </a:stretch>
        </p:blipFill>
        <p:spPr>
          <a:xfrm>
            <a:off x="927258" y="4005064"/>
            <a:ext cx="1916550" cy="2786246"/>
          </a:xfrm>
          <a:prstGeom prst="rect">
            <a:avLst/>
          </a:prstGeom>
          <a:ln w="12700">
            <a:solidFill>
              <a:schemeClr val="tx1"/>
            </a:solidFill>
          </a:ln>
          <a:effectLst>
            <a:softEdge rad="12700"/>
          </a:effectLst>
        </p:spPr>
      </p:pic>
    </p:spTree>
    <p:extLst>
      <p:ext uri="{BB962C8B-B14F-4D97-AF65-F5344CB8AC3E}">
        <p14:creationId xmlns:p14="http://schemas.microsoft.com/office/powerpoint/2010/main" val="685456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7666" y="277813"/>
            <a:ext cx="8239134" cy="1495003"/>
          </a:xfrm>
        </p:spPr>
        <p:txBody>
          <a:bodyPr/>
          <a:lstStyle/>
          <a:p>
            <a:r>
              <a:rPr lang="en-GB" sz="3200" dirty="0"/>
              <a:t>How national legislation on domestic violence deals with work-related </a:t>
            </a:r>
            <a:r>
              <a:rPr lang="en-GB" sz="3200" dirty="0" smtClean="0"/>
              <a:t>violence </a:t>
            </a:r>
            <a:endParaRPr lang="en-GB" sz="2400" dirty="0"/>
          </a:p>
        </p:txBody>
      </p:sp>
      <p:sp>
        <p:nvSpPr>
          <p:cNvPr id="8" name="TextBox 7"/>
          <p:cNvSpPr txBox="1"/>
          <p:nvPr/>
        </p:nvSpPr>
        <p:spPr>
          <a:xfrm>
            <a:off x="539552" y="6237312"/>
            <a:ext cx="8208912" cy="461665"/>
          </a:xfrm>
          <a:prstGeom prst="rect">
            <a:avLst/>
          </a:prstGeom>
          <a:noFill/>
        </p:spPr>
        <p:txBody>
          <a:bodyPr wrap="square" rtlCol="0">
            <a:spAutoFit/>
          </a:bodyPr>
          <a:lstStyle/>
          <a:p>
            <a:r>
              <a:rPr lang="fr-CH" sz="1200" i="1" dirty="0" err="1" smtClean="0"/>
              <a:t>Ending</a:t>
            </a:r>
            <a:r>
              <a:rPr lang="fr-CH" sz="1200" i="1" dirty="0" smtClean="0"/>
              <a:t> violence and </a:t>
            </a:r>
            <a:r>
              <a:rPr lang="fr-CH" sz="1200" i="1" dirty="0" err="1" smtClean="0"/>
              <a:t>harassment</a:t>
            </a:r>
            <a:r>
              <a:rPr lang="fr-CH" sz="1200" i="1" dirty="0" smtClean="0"/>
              <a:t> </a:t>
            </a:r>
            <a:r>
              <a:rPr lang="fr-CH" sz="1200" i="1" dirty="0" err="1" smtClean="0"/>
              <a:t>against</a:t>
            </a:r>
            <a:r>
              <a:rPr lang="fr-CH" sz="1200" i="1" dirty="0" smtClean="0"/>
              <a:t> </a:t>
            </a:r>
            <a:r>
              <a:rPr lang="fr-CH" sz="1200" i="1" dirty="0" err="1" smtClean="0"/>
              <a:t>women</a:t>
            </a:r>
            <a:r>
              <a:rPr lang="fr-CH" sz="1200" i="1" dirty="0" smtClean="0"/>
              <a:t> and men in the world of </a:t>
            </a:r>
            <a:r>
              <a:rPr lang="fr-CH" sz="1200" i="1" dirty="0" err="1" smtClean="0"/>
              <a:t>work</a:t>
            </a:r>
            <a:r>
              <a:rPr lang="fr-CH" sz="1200" dirty="0" smtClean="0"/>
              <a:t>, Report V(1), International Labour </a:t>
            </a:r>
            <a:r>
              <a:rPr lang="fr-CH" sz="1200" dirty="0" err="1" smtClean="0"/>
              <a:t>Conference</a:t>
            </a:r>
            <a:r>
              <a:rPr lang="fr-CH" sz="1200" dirty="0" smtClean="0"/>
              <a:t>, 107th Session, 2018</a:t>
            </a:r>
          </a:p>
          <a:p>
            <a:r>
              <a:rPr lang="fr-CH" sz="1200" dirty="0" smtClean="0">
                <a:hlinkClick r:id="rId2"/>
              </a:rPr>
              <a:t>http</a:t>
            </a:r>
            <a:r>
              <a:rPr lang="fr-CH" sz="1200" dirty="0">
                <a:hlinkClick r:id="rId2"/>
              </a:rPr>
              <a:t>://www.ilo.org/wcmsp5/groups/public/---ed_norm/---</a:t>
            </a:r>
            <a:r>
              <a:rPr lang="fr-CH" sz="1200" dirty="0" smtClean="0">
                <a:hlinkClick r:id="rId2"/>
              </a:rPr>
              <a:t>relconf/documents/meetingdocument/wcms_553577.pdf</a:t>
            </a:r>
            <a:r>
              <a:rPr lang="fr-CH" sz="1200" dirty="0" smtClean="0"/>
              <a:t> </a:t>
            </a:r>
            <a:endParaRPr lang="en-GB" sz="1200" dirty="0"/>
          </a:p>
        </p:txBody>
      </p:sp>
      <p:graphicFrame>
        <p:nvGraphicFramePr>
          <p:cNvPr id="10" name="Chart 9"/>
          <p:cNvGraphicFramePr/>
          <p:nvPr>
            <p:extLst>
              <p:ext uri="{D42A27DB-BD31-4B8C-83A1-F6EECF244321}">
                <p14:modId xmlns:p14="http://schemas.microsoft.com/office/powerpoint/2010/main" val="3401042824"/>
              </p:ext>
            </p:extLst>
          </p:nvPr>
        </p:nvGraphicFramePr>
        <p:xfrm>
          <a:off x="539552" y="1628800"/>
          <a:ext cx="5616624" cy="386636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611560" y="5529426"/>
            <a:ext cx="5472608" cy="707886"/>
          </a:xfrm>
          <a:prstGeom prst="rect">
            <a:avLst/>
          </a:prstGeom>
          <a:noFill/>
        </p:spPr>
        <p:txBody>
          <a:bodyPr wrap="square" rtlCol="0">
            <a:spAutoFit/>
          </a:bodyPr>
          <a:lstStyle/>
          <a:p>
            <a:r>
              <a:rPr lang="en-GB" sz="1000" dirty="0"/>
              <a:t>Note: The sample for this figure consists of 78 countries: 20 countries from Africa; 14 from the Americas; four from the Arab States; 15 from Asia and the Pacific; and 25 from Europe and Central Asia.</a:t>
            </a:r>
          </a:p>
          <a:p>
            <a:r>
              <a:rPr lang="en-GB" sz="1000" dirty="0"/>
              <a:t>Source: ILO 80-country study on the law and practice addressing violence and harassment against women and men in the world of work. </a:t>
            </a:r>
          </a:p>
        </p:txBody>
      </p:sp>
      <p:pic>
        <p:nvPicPr>
          <p:cNvPr id="12" name="Picture 11"/>
          <p:cNvPicPr>
            <a:picLocks noChangeAspect="1"/>
          </p:cNvPicPr>
          <p:nvPr/>
        </p:nvPicPr>
        <p:blipFill>
          <a:blip r:embed="rId4"/>
          <a:stretch>
            <a:fillRect/>
          </a:stretch>
        </p:blipFill>
        <p:spPr>
          <a:xfrm>
            <a:off x="6372201" y="1781286"/>
            <a:ext cx="2520280" cy="3663938"/>
          </a:xfrm>
          <a:prstGeom prst="rect">
            <a:avLst/>
          </a:prstGeom>
          <a:ln w="12700">
            <a:solidFill>
              <a:schemeClr val="tx1"/>
            </a:solidFill>
          </a:ln>
          <a:effectLst>
            <a:softEdge rad="12700"/>
          </a:effectLst>
        </p:spPr>
      </p:pic>
    </p:spTree>
    <p:extLst>
      <p:ext uri="{BB962C8B-B14F-4D97-AF65-F5344CB8AC3E}">
        <p14:creationId xmlns:p14="http://schemas.microsoft.com/office/powerpoint/2010/main" val="2363072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3548" y="188640"/>
            <a:ext cx="8229600" cy="1610677"/>
          </a:xfrm>
        </p:spPr>
        <p:txBody>
          <a:bodyPr/>
          <a:lstStyle/>
          <a:p>
            <a:r>
              <a:rPr lang="en-GB" sz="3200" dirty="0"/>
              <a:t>“</a:t>
            </a:r>
            <a:r>
              <a:rPr lang="en-GB" sz="2800" dirty="0"/>
              <a:t>Economic violence” as integral to the legal definition of “domestic violence”, by region </a:t>
            </a:r>
            <a:br>
              <a:rPr lang="en-GB" sz="2800" dirty="0"/>
            </a:br>
            <a:r>
              <a:rPr lang="en-GB" sz="3200" dirty="0"/>
              <a:t> </a:t>
            </a:r>
          </a:p>
        </p:txBody>
      </p:sp>
      <p:sp>
        <p:nvSpPr>
          <p:cNvPr id="6" name="TextBox 5"/>
          <p:cNvSpPr txBox="1"/>
          <p:nvPr/>
        </p:nvSpPr>
        <p:spPr>
          <a:xfrm>
            <a:off x="539552" y="6309320"/>
            <a:ext cx="8208912" cy="461665"/>
          </a:xfrm>
          <a:prstGeom prst="rect">
            <a:avLst/>
          </a:prstGeom>
          <a:noFill/>
        </p:spPr>
        <p:txBody>
          <a:bodyPr wrap="square" rtlCol="0">
            <a:spAutoFit/>
          </a:bodyPr>
          <a:lstStyle/>
          <a:p>
            <a:r>
              <a:rPr lang="fr-CH" sz="1200" i="1" dirty="0" err="1" smtClean="0"/>
              <a:t>Ending</a:t>
            </a:r>
            <a:r>
              <a:rPr lang="fr-CH" sz="1200" i="1" dirty="0" smtClean="0"/>
              <a:t> violence and </a:t>
            </a:r>
            <a:r>
              <a:rPr lang="fr-CH" sz="1200" i="1" dirty="0" err="1" smtClean="0"/>
              <a:t>harassment</a:t>
            </a:r>
            <a:r>
              <a:rPr lang="fr-CH" sz="1200" i="1" dirty="0" smtClean="0"/>
              <a:t> </a:t>
            </a:r>
            <a:r>
              <a:rPr lang="fr-CH" sz="1200" i="1" dirty="0" err="1" smtClean="0"/>
              <a:t>against</a:t>
            </a:r>
            <a:r>
              <a:rPr lang="fr-CH" sz="1200" i="1" dirty="0" smtClean="0"/>
              <a:t> </a:t>
            </a:r>
            <a:r>
              <a:rPr lang="fr-CH" sz="1200" i="1" dirty="0" err="1" smtClean="0"/>
              <a:t>women</a:t>
            </a:r>
            <a:r>
              <a:rPr lang="fr-CH" sz="1200" i="1" dirty="0" smtClean="0"/>
              <a:t> and men in the world of </a:t>
            </a:r>
            <a:r>
              <a:rPr lang="fr-CH" sz="1200" i="1" dirty="0" err="1" smtClean="0"/>
              <a:t>work</a:t>
            </a:r>
            <a:r>
              <a:rPr lang="fr-CH" sz="1200" dirty="0" smtClean="0"/>
              <a:t>, Report V(1), International Labour </a:t>
            </a:r>
            <a:r>
              <a:rPr lang="fr-CH" sz="1200" dirty="0" err="1" smtClean="0"/>
              <a:t>Conference</a:t>
            </a:r>
            <a:r>
              <a:rPr lang="fr-CH" sz="1200" dirty="0" smtClean="0"/>
              <a:t>, 107th Session, 2018</a:t>
            </a:r>
          </a:p>
          <a:p>
            <a:r>
              <a:rPr lang="fr-CH" sz="1200" dirty="0" smtClean="0">
                <a:hlinkClick r:id="rId2"/>
              </a:rPr>
              <a:t>http</a:t>
            </a:r>
            <a:r>
              <a:rPr lang="fr-CH" sz="1200" dirty="0">
                <a:hlinkClick r:id="rId2"/>
              </a:rPr>
              <a:t>://www.ilo.org/wcmsp5/groups/public/---ed_norm/---</a:t>
            </a:r>
            <a:r>
              <a:rPr lang="fr-CH" sz="1200" dirty="0" smtClean="0">
                <a:hlinkClick r:id="rId2"/>
              </a:rPr>
              <a:t>relconf/documents/meetingdocument/wcms_553577.pdf</a:t>
            </a:r>
            <a:r>
              <a:rPr lang="fr-CH" sz="1200" dirty="0" smtClean="0"/>
              <a:t> </a:t>
            </a:r>
            <a:endParaRPr lang="en-GB" sz="1200" dirty="0"/>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548" y="1484784"/>
            <a:ext cx="5918652" cy="3960440"/>
          </a:xfrm>
          <a:prstGeom prst="rect">
            <a:avLst/>
          </a:prstGeom>
          <a:noFill/>
          <a:ln>
            <a:noFill/>
          </a:ln>
        </p:spPr>
      </p:pic>
      <p:sp>
        <p:nvSpPr>
          <p:cNvPr id="9" name="TextBox 8"/>
          <p:cNvSpPr txBox="1"/>
          <p:nvPr/>
        </p:nvSpPr>
        <p:spPr>
          <a:xfrm>
            <a:off x="547462" y="5487328"/>
            <a:ext cx="5976664" cy="707886"/>
          </a:xfrm>
          <a:prstGeom prst="rect">
            <a:avLst/>
          </a:prstGeom>
          <a:noFill/>
        </p:spPr>
        <p:txBody>
          <a:bodyPr wrap="square" rtlCol="0">
            <a:spAutoFit/>
          </a:bodyPr>
          <a:lstStyle/>
          <a:p>
            <a:r>
              <a:rPr lang="en-GB" sz="1000" dirty="0"/>
              <a:t>Note: The sample for this figure consists of 78 countries: 20 countries from Africa; 14 from the Americas; four from the Arab States; 15 from Asia and the Pacific; and 25 from Europe and Central Asia.</a:t>
            </a:r>
          </a:p>
          <a:p>
            <a:r>
              <a:rPr lang="en-GB" sz="1000" dirty="0"/>
              <a:t>Source: ILO 80-country study on the law and practice addressing violence and harassment against women and men in the world of work.</a:t>
            </a:r>
          </a:p>
        </p:txBody>
      </p:sp>
      <p:pic>
        <p:nvPicPr>
          <p:cNvPr id="10" name="Picture 9"/>
          <p:cNvPicPr>
            <a:picLocks noChangeAspect="1"/>
          </p:cNvPicPr>
          <p:nvPr/>
        </p:nvPicPr>
        <p:blipFill>
          <a:blip r:embed="rId4"/>
          <a:stretch>
            <a:fillRect/>
          </a:stretch>
        </p:blipFill>
        <p:spPr>
          <a:xfrm>
            <a:off x="6444209" y="1708880"/>
            <a:ext cx="2520280" cy="3663937"/>
          </a:xfrm>
          <a:prstGeom prst="rect">
            <a:avLst/>
          </a:prstGeom>
          <a:ln w="12700">
            <a:solidFill>
              <a:schemeClr val="tx1"/>
            </a:solidFill>
          </a:ln>
          <a:effectLst>
            <a:softEdge rad="12700"/>
          </a:effectLst>
        </p:spPr>
      </p:pic>
    </p:spTree>
    <p:extLst>
      <p:ext uri="{BB962C8B-B14F-4D97-AF65-F5344CB8AC3E}">
        <p14:creationId xmlns:p14="http://schemas.microsoft.com/office/powerpoint/2010/main" val="2958075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The role of workplace </a:t>
            </a:r>
            <a:r>
              <a:rPr lang="en-GB" sz="2400" dirty="0" smtClean="0"/>
              <a:t>institutions actors in </a:t>
            </a:r>
            <a:r>
              <a:rPr lang="en-GB" sz="2400" dirty="0"/>
              <a:t>relation to domestic violence: The role of </a:t>
            </a:r>
            <a:r>
              <a:rPr lang="en-GB" sz="2400" dirty="0" smtClean="0"/>
              <a:t>law</a:t>
            </a:r>
            <a:r>
              <a:rPr lang="en-GB" sz="2800" dirty="0"/>
              <a:t/>
            </a:r>
            <a:br>
              <a:rPr lang="en-GB" sz="2800" dirty="0"/>
            </a:br>
            <a:endParaRPr lang="en-GB" sz="2400" dirty="0"/>
          </a:p>
        </p:txBody>
      </p:sp>
      <p:sp>
        <p:nvSpPr>
          <p:cNvPr id="3" name="Content Placeholder 2"/>
          <p:cNvSpPr>
            <a:spLocks noGrp="1"/>
          </p:cNvSpPr>
          <p:nvPr>
            <p:ph idx="1"/>
          </p:nvPr>
        </p:nvSpPr>
        <p:spPr>
          <a:xfrm>
            <a:off x="447666" y="1700808"/>
            <a:ext cx="5780518" cy="4358109"/>
          </a:xfrm>
        </p:spPr>
        <p:txBody>
          <a:bodyPr/>
          <a:lstStyle/>
          <a:p>
            <a:pPr lvl="0"/>
            <a:r>
              <a:rPr lang="en-GB" sz="1900" dirty="0">
                <a:latin typeface="+mj-lt"/>
              </a:rPr>
              <a:t>Employers must solicit </a:t>
            </a:r>
            <a:r>
              <a:rPr lang="en-GB" sz="1900" dirty="0" smtClean="0">
                <a:latin typeface="+mj-lt"/>
              </a:rPr>
              <a:t>a protection order </a:t>
            </a:r>
            <a:r>
              <a:rPr lang="en-GB" sz="1900" dirty="0">
                <a:latin typeface="+mj-lt"/>
              </a:rPr>
              <a:t>for employees who have been victim of domestic violence (e.g</a:t>
            </a:r>
            <a:r>
              <a:rPr lang="en-GB" sz="1900" dirty="0" smtClean="0">
                <a:latin typeface="+mj-lt"/>
              </a:rPr>
              <a:t>. Puerto </a:t>
            </a:r>
            <a:r>
              <a:rPr lang="en-GB" sz="1900" dirty="0">
                <a:latin typeface="+mj-lt"/>
              </a:rPr>
              <a:t>Rico, Zimbabwe, Kenya)</a:t>
            </a:r>
          </a:p>
          <a:p>
            <a:pPr lvl="0"/>
            <a:r>
              <a:rPr lang="en-GB" sz="1900" dirty="0">
                <a:latin typeface="+mj-lt"/>
              </a:rPr>
              <a:t>When the perpetrator and the target of domestic violence work in the same place, employers must adopt specific protection measures </a:t>
            </a:r>
            <a:r>
              <a:rPr lang="en-GB" sz="1900" dirty="0" smtClean="0">
                <a:latin typeface="+mj-lt"/>
              </a:rPr>
              <a:t>(e.g. Chile</a:t>
            </a:r>
            <a:r>
              <a:rPr lang="en-GB" sz="1900" dirty="0">
                <a:latin typeface="+mj-lt"/>
              </a:rPr>
              <a:t>)</a:t>
            </a:r>
          </a:p>
          <a:p>
            <a:pPr lvl="0"/>
            <a:r>
              <a:rPr lang="en-GB" sz="1900" dirty="0">
                <a:latin typeface="+mj-lt"/>
              </a:rPr>
              <a:t>Employers can denounce and request </a:t>
            </a:r>
            <a:r>
              <a:rPr lang="en-GB" sz="1900" dirty="0" smtClean="0">
                <a:latin typeface="+mj-lt"/>
              </a:rPr>
              <a:t>protection orders </a:t>
            </a:r>
            <a:r>
              <a:rPr lang="en-GB" sz="1900" dirty="0">
                <a:latin typeface="+mj-lt"/>
              </a:rPr>
              <a:t>in favour of employees who are subject to intimate partner’s  violence (e.g. Namibia) </a:t>
            </a:r>
          </a:p>
          <a:p>
            <a:pPr lvl="0"/>
            <a:r>
              <a:rPr lang="en-GB" sz="1900" dirty="0">
                <a:latin typeface="+mj-lt"/>
              </a:rPr>
              <a:t>Judges can mandate employers not to interrupt the employment relationship with an employee who has taken leave of absence, due to domestic violence</a:t>
            </a:r>
            <a:r>
              <a:rPr lang="en-GB" sz="1900" dirty="0" smtClean="0">
                <a:latin typeface="+mj-lt"/>
              </a:rPr>
              <a:t>,</a:t>
            </a:r>
            <a:r>
              <a:rPr lang="en-GB" sz="1900" dirty="0">
                <a:latin typeface="+mj-lt"/>
              </a:rPr>
              <a:t> during the first six months of leave </a:t>
            </a:r>
            <a:r>
              <a:rPr lang="en-GB" sz="1900" dirty="0" smtClean="0">
                <a:latin typeface="+mj-lt"/>
              </a:rPr>
              <a:t>(e.g. Brazil)</a:t>
            </a:r>
          </a:p>
        </p:txBody>
      </p:sp>
      <p:sp>
        <p:nvSpPr>
          <p:cNvPr id="4" name="TextBox 3"/>
          <p:cNvSpPr txBox="1"/>
          <p:nvPr/>
        </p:nvSpPr>
        <p:spPr>
          <a:xfrm>
            <a:off x="539552" y="6237312"/>
            <a:ext cx="8208912" cy="461665"/>
          </a:xfrm>
          <a:prstGeom prst="rect">
            <a:avLst/>
          </a:prstGeom>
          <a:noFill/>
        </p:spPr>
        <p:txBody>
          <a:bodyPr wrap="square" rtlCol="0">
            <a:spAutoFit/>
          </a:bodyPr>
          <a:lstStyle/>
          <a:p>
            <a:r>
              <a:rPr lang="fr-CH" sz="1200" i="1" dirty="0" err="1" smtClean="0"/>
              <a:t>Ending</a:t>
            </a:r>
            <a:r>
              <a:rPr lang="fr-CH" sz="1200" i="1" dirty="0" smtClean="0"/>
              <a:t> violence and </a:t>
            </a:r>
            <a:r>
              <a:rPr lang="fr-CH" sz="1200" i="1" dirty="0" err="1" smtClean="0"/>
              <a:t>harassment</a:t>
            </a:r>
            <a:r>
              <a:rPr lang="fr-CH" sz="1200" i="1" dirty="0" smtClean="0"/>
              <a:t> </a:t>
            </a:r>
            <a:r>
              <a:rPr lang="fr-CH" sz="1200" i="1" dirty="0" err="1" smtClean="0"/>
              <a:t>against</a:t>
            </a:r>
            <a:r>
              <a:rPr lang="fr-CH" sz="1200" i="1" dirty="0" smtClean="0"/>
              <a:t> </a:t>
            </a:r>
            <a:r>
              <a:rPr lang="fr-CH" sz="1200" i="1" dirty="0" err="1" smtClean="0"/>
              <a:t>women</a:t>
            </a:r>
            <a:r>
              <a:rPr lang="fr-CH" sz="1200" i="1" dirty="0" smtClean="0"/>
              <a:t> and men in the world of </a:t>
            </a:r>
            <a:r>
              <a:rPr lang="fr-CH" sz="1200" i="1" dirty="0" err="1" smtClean="0"/>
              <a:t>work</a:t>
            </a:r>
            <a:r>
              <a:rPr lang="fr-CH" sz="1200" dirty="0" smtClean="0"/>
              <a:t>, Report V(1), International Labour </a:t>
            </a:r>
            <a:r>
              <a:rPr lang="fr-CH" sz="1200" dirty="0" err="1" smtClean="0"/>
              <a:t>Conference</a:t>
            </a:r>
            <a:r>
              <a:rPr lang="fr-CH" sz="1200" dirty="0" smtClean="0"/>
              <a:t>, 107th Session, 2018</a:t>
            </a:r>
          </a:p>
          <a:p>
            <a:r>
              <a:rPr lang="fr-CH" sz="1200" dirty="0" smtClean="0">
                <a:hlinkClick r:id="rId2"/>
              </a:rPr>
              <a:t>http</a:t>
            </a:r>
            <a:r>
              <a:rPr lang="fr-CH" sz="1200" dirty="0">
                <a:hlinkClick r:id="rId2"/>
              </a:rPr>
              <a:t>://www.ilo.org/wcmsp5/groups/public/---ed_norm/---</a:t>
            </a:r>
            <a:r>
              <a:rPr lang="fr-CH" sz="1200" dirty="0" smtClean="0">
                <a:hlinkClick r:id="rId2"/>
              </a:rPr>
              <a:t>relconf/documents/meetingdocument/wcms_553577.pdf</a:t>
            </a:r>
            <a:r>
              <a:rPr lang="fr-CH" sz="1200" dirty="0" smtClean="0"/>
              <a:t> </a:t>
            </a:r>
            <a:endParaRPr lang="en-GB" sz="1200" dirty="0"/>
          </a:p>
        </p:txBody>
      </p:sp>
      <p:pic>
        <p:nvPicPr>
          <p:cNvPr id="5" name="Picture 4"/>
          <p:cNvPicPr>
            <a:picLocks noChangeAspect="1"/>
          </p:cNvPicPr>
          <p:nvPr/>
        </p:nvPicPr>
        <p:blipFill>
          <a:blip r:embed="rId3"/>
          <a:stretch>
            <a:fillRect/>
          </a:stretch>
        </p:blipFill>
        <p:spPr>
          <a:xfrm>
            <a:off x="6290061" y="1845223"/>
            <a:ext cx="2674427" cy="3888033"/>
          </a:xfrm>
          <a:prstGeom prst="rect">
            <a:avLst/>
          </a:prstGeom>
          <a:ln w="12700">
            <a:solidFill>
              <a:schemeClr val="tx1"/>
            </a:solidFill>
          </a:ln>
          <a:effectLst>
            <a:softEdge rad="12700"/>
          </a:effectLst>
        </p:spPr>
      </p:pic>
    </p:spTree>
    <p:extLst>
      <p:ext uri="{BB962C8B-B14F-4D97-AF65-F5344CB8AC3E}">
        <p14:creationId xmlns:p14="http://schemas.microsoft.com/office/powerpoint/2010/main" val="1304690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5194920" cy="1139825"/>
          </a:xfrm>
        </p:spPr>
        <p:txBody>
          <a:bodyPr/>
          <a:lstStyle/>
          <a:p>
            <a:r>
              <a:rPr lang="en-GB" sz="3200" dirty="0"/>
              <a:t>The role of workplace </a:t>
            </a:r>
            <a:r>
              <a:rPr lang="en-GB" sz="3200" dirty="0" smtClean="0"/>
              <a:t>actors </a:t>
            </a:r>
            <a:r>
              <a:rPr lang="en-GB" sz="3200" dirty="0"/>
              <a:t>in relation to domestic </a:t>
            </a:r>
            <a:r>
              <a:rPr lang="en-GB" sz="3200" dirty="0" smtClean="0"/>
              <a:t>violence</a:t>
            </a:r>
            <a:endParaRPr lang="en-GB" sz="3200" dirty="0"/>
          </a:p>
        </p:txBody>
      </p:sp>
      <p:sp>
        <p:nvSpPr>
          <p:cNvPr id="3" name="Content Placeholder 2"/>
          <p:cNvSpPr>
            <a:spLocks noGrp="1"/>
          </p:cNvSpPr>
          <p:nvPr>
            <p:ph idx="1"/>
          </p:nvPr>
        </p:nvSpPr>
        <p:spPr>
          <a:xfrm>
            <a:off x="522514" y="2564903"/>
            <a:ext cx="7433862" cy="3672409"/>
          </a:xfrm>
        </p:spPr>
        <p:txBody>
          <a:bodyPr/>
          <a:lstStyle/>
          <a:p>
            <a:pPr lvl="0"/>
            <a:r>
              <a:rPr lang="en-GB" sz="2400" dirty="0">
                <a:latin typeface="+mj-lt"/>
              </a:rPr>
              <a:t>Workplaces can support women victims of domestic </a:t>
            </a:r>
            <a:r>
              <a:rPr lang="en-GB" sz="2400" dirty="0" smtClean="0">
                <a:latin typeface="+mj-lt"/>
              </a:rPr>
              <a:t>violence - </a:t>
            </a:r>
            <a:r>
              <a:rPr lang="en-GB" sz="2400" dirty="0">
                <a:latin typeface="+mj-lt"/>
              </a:rPr>
              <a:t>whether violence occurs in or outside of the </a:t>
            </a:r>
            <a:r>
              <a:rPr lang="en-GB" sz="2400" dirty="0" smtClean="0">
                <a:latin typeface="+mj-lt"/>
              </a:rPr>
              <a:t>workplace</a:t>
            </a:r>
          </a:p>
          <a:p>
            <a:pPr lvl="0"/>
            <a:endParaRPr lang="en-GB" sz="2400" dirty="0">
              <a:latin typeface="+mj-lt"/>
            </a:endParaRPr>
          </a:p>
          <a:p>
            <a:pPr lvl="1"/>
            <a:r>
              <a:rPr lang="en-GB" sz="2400" dirty="0">
                <a:latin typeface="+mj-lt"/>
              </a:rPr>
              <a:t>Ensure women’s safety while at </a:t>
            </a:r>
            <a:r>
              <a:rPr lang="en-GB" sz="2400" dirty="0" smtClean="0">
                <a:latin typeface="+mj-lt"/>
              </a:rPr>
              <a:t>work</a:t>
            </a:r>
          </a:p>
          <a:p>
            <a:pPr lvl="1"/>
            <a:endParaRPr lang="en-GB" sz="2400" dirty="0">
              <a:latin typeface="+mj-lt"/>
            </a:endParaRPr>
          </a:p>
          <a:p>
            <a:pPr lvl="1"/>
            <a:r>
              <a:rPr lang="en-GB" sz="2400" dirty="0">
                <a:latin typeface="+mj-lt"/>
              </a:rPr>
              <a:t>Secure continued employment of women victims of intimate partners’ </a:t>
            </a:r>
            <a:r>
              <a:rPr lang="en-GB" sz="2400" dirty="0" smtClean="0">
                <a:latin typeface="+mj-lt"/>
              </a:rPr>
              <a:t>violence</a:t>
            </a:r>
            <a:endParaRPr lang="en-GB" sz="24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8327" y="0"/>
            <a:ext cx="3317420" cy="2492896"/>
          </a:xfrm>
          <a:prstGeom prst="rect">
            <a:avLst/>
          </a:prstGeom>
        </p:spPr>
      </p:pic>
    </p:spTree>
    <p:extLst>
      <p:ext uri="{BB962C8B-B14F-4D97-AF65-F5344CB8AC3E}">
        <p14:creationId xmlns:p14="http://schemas.microsoft.com/office/powerpoint/2010/main" val="2200636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600" dirty="0"/>
              <a:t>The role of workplace </a:t>
            </a:r>
            <a:r>
              <a:rPr lang="en-GB" sz="2600" dirty="0" smtClean="0"/>
              <a:t>institutions actors in </a:t>
            </a:r>
            <a:r>
              <a:rPr lang="en-GB" sz="2600" dirty="0"/>
              <a:t>relation to domestic violence: </a:t>
            </a:r>
            <a:r>
              <a:rPr lang="en-GB" sz="2600" dirty="0" smtClean="0"/>
              <a:t>The role of workplace negotiations and cooperation</a:t>
            </a:r>
            <a:endParaRPr lang="en-GB" sz="2600" dirty="0"/>
          </a:p>
        </p:txBody>
      </p:sp>
      <p:sp>
        <p:nvSpPr>
          <p:cNvPr id="3" name="Content Placeholder 2"/>
          <p:cNvSpPr>
            <a:spLocks noGrp="1"/>
          </p:cNvSpPr>
          <p:nvPr>
            <p:ph idx="1"/>
          </p:nvPr>
        </p:nvSpPr>
        <p:spPr>
          <a:xfrm>
            <a:off x="447666" y="1700808"/>
            <a:ext cx="5204454" cy="4358109"/>
          </a:xfrm>
        </p:spPr>
        <p:txBody>
          <a:bodyPr/>
          <a:lstStyle/>
          <a:p>
            <a:r>
              <a:rPr lang="en-GB" sz="2200" dirty="0">
                <a:latin typeface="+mj-lt"/>
              </a:rPr>
              <a:t>Negotiating skills for </a:t>
            </a:r>
            <a:r>
              <a:rPr lang="en-GB" sz="2200" dirty="0" err="1">
                <a:latin typeface="+mj-lt"/>
              </a:rPr>
              <a:t>sectoral</a:t>
            </a:r>
            <a:r>
              <a:rPr lang="en-GB" sz="2200" dirty="0">
                <a:latin typeface="+mj-lt"/>
              </a:rPr>
              <a:t> and workplace policies on domestic violence at </a:t>
            </a:r>
            <a:r>
              <a:rPr lang="en-GB" sz="2200" dirty="0" smtClean="0">
                <a:latin typeface="+mj-lt"/>
              </a:rPr>
              <a:t>work</a:t>
            </a:r>
            <a:endParaRPr lang="en-GB" sz="2200" dirty="0">
              <a:latin typeface="+mj-lt"/>
            </a:endParaRPr>
          </a:p>
          <a:p>
            <a:r>
              <a:rPr lang="en-GB" sz="2200" dirty="0">
                <a:latin typeface="+mj-lt"/>
              </a:rPr>
              <a:t>Model clauses that can form the basis for negotiating agreements</a:t>
            </a:r>
            <a:r>
              <a:rPr lang="en-GB" sz="2200" dirty="0" smtClean="0">
                <a:latin typeface="+mj-lt"/>
              </a:rPr>
              <a:t>.</a:t>
            </a:r>
            <a:endParaRPr lang="en-GB" sz="2200" dirty="0">
              <a:latin typeface="+mj-lt"/>
            </a:endParaRPr>
          </a:p>
          <a:p>
            <a:r>
              <a:rPr lang="en-GB" sz="2200" dirty="0">
                <a:latin typeface="+mj-lt"/>
              </a:rPr>
              <a:t>Inclusion of prevention of domestic violence in workplace risk assessments and on the agendas of OSH committees</a:t>
            </a:r>
            <a:r>
              <a:rPr lang="en-GB" sz="2200" dirty="0" smtClean="0">
                <a:latin typeface="+mj-lt"/>
              </a:rPr>
              <a:t>.</a:t>
            </a:r>
          </a:p>
          <a:p>
            <a:r>
              <a:rPr lang="en-GB" sz="2200" dirty="0">
                <a:latin typeface="+mj-lt"/>
              </a:rPr>
              <a:t>Develop indicators </a:t>
            </a:r>
            <a:r>
              <a:rPr lang="en-GB" sz="2200" dirty="0" smtClean="0">
                <a:latin typeface="+mj-lt"/>
              </a:rPr>
              <a:t>of </a:t>
            </a:r>
            <a:r>
              <a:rPr lang="en-GB" sz="2200" dirty="0">
                <a:latin typeface="+mj-lt"/>
              </a:rPr>
              <a:t>domestic violence as a workplace issue, </a:t>
            </a:r>
            <a:r>
              <a:rPr lang="en-GB" sz="2200" dirty="0" smtClean="0">
                <a:latin typeface="+mj-lt"/>
              </a:rPr>
              <a:t>e.g. </a:t>
            </a:r>
            <a:r>
              <a:rPr lang="en-GB" sz="2200" dirty="0">
                <a:latin typeface="+mj-lt"/>
              </a:rPr>
              <a:t>changing jobs, changing locations, not attending social events, </a:t>
            </a:r>
            <a:r>
              <a:rPr lang="en-GB" sz="2200" dirty="0" smtClean="0">
                <a:latin typeface="+mj-lt"/>
              </a:rPr>
              <a:t>directing </a:t>
            </a:r>
            <a:r>
              <a:rPr lang="en-GB" sz="2200" dirty="0">
                <a:latin typeface="+mj-lt"/>
              </a:rPr>
              <a:t>women to specialist support services.</a:t>
            </a:r>
          </a:p>
          <a:p>
            <a:endParaRPr lang="en-GB" sz="2200"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1699794"/>
            <a:ext cx="3223757" cy="4581128"/>
          </a:xfrm>
          <a:prstGeom prst="rect">
            <a:avLst/>
          </a:prstGeom>
          <a:ln w="12700">
            <a:solidFill>
              <a:schemeClr val="tx1"/>
            </a:solidFill>
          </a:ln>
        </p:spPr>
      </p:pic>
      <p:sp>
        <p:nvSpPr>
          <p:cNvPr id="5" name="TextBox 4"/>
          <p:cNvSpPr txBox="1"/>
          <p:nvPr/>
        </p:nvSpPr>
        <p:spPr>
          <a:xfrm>
            <a:off x="539552" y="6351711"/>
            <a:ext cx="8208912" cy="461665"/>
          </a:xfrm>
          <a:prstGeom prst="rect">
            <a:avLst/>
          </a:prstGeom>
          <a:noFill/>
        </p:spPr>
        <p:txBody>
          <a:bodyPr wrap="square" rtlCol="0">
            <a:spAutoFit/>
          </a:bodyPr>
          <a:lstStyle/>
          <a:p>
            <a:r>
              <a:rPr lang="fr-CH" sz="1200" i="1" dirty="0" smtClean="0"/>
              <a:t>Violence and </a:t>
            </a:r>
            <a:r>
              <a:rPr lang="fr-CH" sz="1200" i="1" dirty="0" err="1" smtClean="0"/>
              <a:t>harassment</a:t>
            </a:r>
            <a:r>
              <a:rPr lang="fr-CH" sz="1200" i="1" dirty="0" smtClean="0"/>
              <a:t> </a:t>
            </a:r>
            <a:r>
              <a:rPr lang="fr-CH" sz="1200" i="1" dirty="0" err="1" smtClean="0"/>
              <a:t>against</a:t>
            </a:r>
            <a:r>
              <a:rPr lang="fr-CH" sz="1200" i="1" dirty="0" smtClean="0"/>
              <a:t> </a:t>
            </a:r>
            <a:r>
              <a:rPr lang="fr-CH" sz="1200" i="1" dirty="0" err="1" smtClean="0"/>
              <a:t>women</a:t>
            </a:r>
            <a:r>
              <a:rPr lang="fr-CH" sz="1200" i="1" dirty="0" smtClean="0"/>
              <a:t> and men in the world of </a:t>
            </a:r>
            <a:r>
              <a:rPr lang="fr-CH" sz="1200" i="1" dirty="0" err="1" smtClean="0"/>
              <a:t>work</a:t>
            </a:r>
            <a:r>
              <a:rPr lang="fr-CH" sz="1200" i="1" dirty="0" smtClean="0"/>
              <a:t>: Trade union perspectives and action</a:t>
            </a:r>
            <a:r>
              <a:rPr lang="fr-CH" sz="1200" dirty="0" smtClean="0"/>
              <a:t>, International Labour </a:t>
            </a:r>
            <a:r>
              <a:rPr lang="fr-CH" sz="1200" dirty="0" err="1" smtClean="0"/>
              <a:t>Organization</a:t>
            </a:r>
            <a:r>
              <a:rPr lang="fr-CH" sz="1200" dirty="0" smtClean="0"/>
              <a:t>, 2017</a:t>
            </a:r>
          </a:p>
          <a:p>
            <a:r>
              <a:rPr lang="en-GB" sz="1200" dirty="0">
                <a:hlinkClick r:id="rId3"/>
              </a:rPr>
              <a:t>http://www.ilo.org/actrav/info/pubs/WCMS_546645/lang--</a:t>
            </a:r>
            <a:r>
              <a:rPr lang="en-GB" sz="1200" dirty="0" smtClean="0">
                <a:hlinkClick r:id="rId3"/>
              </a:rPr>
              <a:t>en/index.htm</a:t>
            </a:r>
            <a:r>
              <a:rPr lang="en-GB" sz="1200" dirty="0" smtClean="0"/>
              <a:t> </a:t>
            </a:r>
            <a:endParaRPr lang="en-GB" sz="1200" dirty="0"/>
          </a:p>
        </p:txBody>
      </p:sp>
    </p:spTree>
    <p:extLst>
      <p:ext uri="{BB962C8B-B14F-4D97-AF65-F5344CB8AC3E}">
        <p14:creationId xmlns:p14="http://schemas.microsoft.com/office/powerpoint/2010/main" val="714387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Main milestones of the process towards  (a) new international labour standard(s) on violence and harassment in the world of </a:t>
            </a:r>
            <a:r>
              <a:rPr lang="en-GB" sz="3000" dirty="0" smtClean="0"/>
              <a:t>work </a:t>
            </a:r>
            <a:endParaRPr lang="en-GB" sz="3000" dirty="0"/>
          </a:p>
        </p:txBody>
      </p:sp>
      <p:sp>
        <p:nvSpPr>
          <p:cNvPr id="3" name="Content Placeholder 2"/>
          <p:cNvSpPr>
            <a:spLocks noGrp="1"/>
          </p:cNvSpPr>
          <p:nvPr>
            <p:ph idx="1"/>
          </p:nvPr>
        </p:nvSpPr>
        <p:spPr>
          <a:xfrm>
            <a:off x="447666" y="1988840"/>
            <a:ext cx="8229600" cy="4070077"/>
          </a:xfrm>
        </p:spPr>
        <p:txBody>
          <a:bodyPr/>
          <a:lstStyle/>
          <a:p>
            <a:pPr lvl="0"/>
            <a:r>
              <a:rPr lang="en-GB" sz="2800" dirty="0">
                <a:latin typeface="+mj-lt"/>
              </a:rPr>
              <a:t>Release of law and practice report- cum- questionnaire to tripartite constituents in all ILO’s member States (May 2017); deadline for submission of answers is </a:t>
            </a:r>
            <a:r>
              <a:rPr lang="en-GB" sz="2800" dirty="0" smtClean="0">
                <a:latin typeface="+mj-lt"/>
              </a:rPr>
              <a:t>22 </a:t>
            </a:r>
            <a:r>
              <a:rPr lang="en-GB" sz="2800" dirty="0">
                <a:latin typeface="+mj-lt"/>
              </a:rPr>
              <a:t>September 2017</a:t>
            </a:r>
          </a:p>
          <a:p>
            <a:pPr lvl="0"/>
            <a:r>
              <a:rPr lang="en-GB" sz="2800" dirty="0">
                <a:latin typeface="+mj-lt"/>
              </a:rPr>
              <a:t>Synthesis report and first draft instruments (April 2018)</a:t>
            </a:r>
          </a:p>
          <a:p>
            <a:pPr lvl="0"/>
            <a:r>
              <a:rPr lang="en-GB" sz="2800" dirty="0">
                <a:latin typeface="+mj-lt"/>
              </a:rPr>
              <a:t>1</a:t>
            </a:r>
            <a:r>
              <a:rPr lang="en-GB" sz="2800" baseline="30000" dirty="0">
                <a:latin typeface="+mj-lt"/>
              </a:rPr>
              <a:t>st</a:t>
            </a:r>
            <a:r>
              <a:rPr lang="en-GB" sz="2800" dirty="0">
                <a:latin typeface="+mj-lt"/>
              </a:rPr>
              <a:t> ILC discussion in 2018 </a:t>
            </a:r>
          </a:p>
          <a:p>
            <a:pPr lvl="0"/>
            <a:r>
              <a:rPr lang="en-GB" sz="2800" dirty="0">
                <a:latin typeface="+mj-lt"/>
              </a:rPr>
              <a:t>Blue report</a:t>
            </a:r>
          </a:p>
          <a:p>
            <a:pPr lvl="0"/>
            <a:r>
              <a:rPr lang="en-GB" sz="2800" dirty="0">
                <a:latin typeface="+mj-lt"/>
              </a:rPr>
              <a:t>2</a:t>
            </a:r>
            <a:r>
              <a:rPr lang="en-GB" sz="2800" baseline="30000" dirty="0">
                <a:latin typeface="+mj-lt"/>
              </a:rPr>
              <a:t>nd</a:t>
            </a:r>
            <a:r>
              <a:rPr lang="en-GB" sz="2800" dirty="0">
                <a:latin typeface="+mj-lt"/>
              </a:rPr>
              <a:t> ILC discussion in 2019 or </a:t>
            </a:r>
            <a:r>
              <a:rPr lang="en-GB" sz="2800" dirty="0" smtClean="0">
                <a:latin typeface="+mj-lt"/>
              </a:rPr>
              <a:t>2020</a:t>
            </a:r>
            <a:endParaRPr lang="en-GB" sz="2800" dirty="0">
              <a:latin typeface="+mj-lt"/>
            </a:endParaRPr>
          </a:p>
        </p:txBody>
      </p:sp>
    </p:spTree>
    <p:extLst>
      <p:ext uri="{BB962C8B-B14F-4D97-AF65-F5344CB8AC3E}">
        <p14:creationId xmlns:p14="http://schemas.microsoft.com/office/powerpoint/2010/main" val="837941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5554960" cy="1139825"/>
          </a:xfrm>
        </p:spPr>
        <p:txBody>
          <a:bodyPr/>
          <a:lstStyle/>
          <a:p>
            <a:r>
              <a:rPr lang="en-GB" sz="3200" dirty="0"/>
              <a:t>The domestic violence and GBV at work </a:t>
            </a:r>
            <a:r>
              <a:rPr lang="en-GB" sz="3200" dirty="0" smtClean="0"/>
              <a:t>nexus</a:t>
            </a:r>
            <a:endParaRPr lang="en-GB" sz="3200" dirty="0"/>
          </a:p>
        </p:txBody>
      </p:sp>
      <p:sp>
        <p:nvSpPr>
          <p:cNvPr id="3" name="Content Placeholder 2"/>
          <p:cNvSpPr>
            <a:spLocks noGrp="1"/>
          </p:cNvSpPr>
          <p:nvPr>
            <p:ph idx="1"/>
          </p:nvPr>
        </p:nvSpPr>
        <p:spPr>
          <a:xfrm>
            <a:off x="454360" y="2060848"/>
            <a:ext cx="8136904" cy="4464496"/>
          </a:xfrm>
        </p:spPr>
        <p:txBody>
          <a:bodyPr/>
          <a:lstStyle/>
          <a:p>
            <a:r>
              <a:rPr lang="en-GB" sz="2200" dirty="0" smtClean="0">
                <a:latin typeface="+mj-lt"/>
              </a:rPr>
              <a:t>Domestic violence may </a:t>
            </a:r>
            <a:r>
              <a:rPr lang="en-GB" sz="2200" dirty="0">
                <a:latin typeface="+mj-lt"/>
              </a:rPr>
              <a:t>occur at the workplace or while the victim is at the workplace </a:t>
            </a:r>
          </a:p>
          <a:p>
            <a:pPr lvl="1"/>
            <a:r>
              <a:rPr lang="en-GB" sz="2000" dirty="0">
                <a:latin typeface="+mj-lt"/>
              </a:rPr>
              <a:t>Murder at the workplace, sometimes involving partner perpetrators, is amongst the top cause of death for women in the US. </a:t>
            </a:r>
          </a:p>
          <a:p>
            <a:r>
              <a:rPr lang="en-GB" sz="2200" dirty="0" smtClean="0">
                <a:latin typeface="+mj-lt"/>
              </a:rPr>
              <a:t>Domestic violence</a:t>
            </a:r>
            <a:r>
              <a:rPr lang="en-GB" sz="2200" dirty="0">
                <a:latin typeface="+mj-lt"/>
              </a:rPr>
              <a:t> can undermine </a:t>
            </a:r>
            <a:r>
              <a:rPr lang="en-GB" sz="2200" dirty="0" smtClean="0">
                <a:latin typeface="+mj-lt"/>
              </a:rPr>
              <a:t>a </a:t>
            </a:r>
            <a:r>
              <a:rPr lang="en-GB" sz="2200" dirty="0">
                <a:latin typeface="+mj-lt"/>
              </a:rPr>
              <a:t>woman’s ability to get to work, to stay at </a:t>
            </a:r>
            <a:r>
              <a:rPr lang="en-GB" sz="2200" dirty="0" smtClean="0">
                <a:latin typeface="+mj-lt"/>
              </a:rPr>
              <a:t>work, </a:t>
            </a:r>
            <a:r>
              <a:rPr lang="en-GB" sz="2200" dirty="0">
                <a:latin typeface="+mj-lt"/>
              </a:rPr>
              <a:t>to work </a:t>
            </a:r>
            <a:r>
              <a:rPr lang="en-GB" sz="2200" dirty="0" smtClean="0">
                <a:latin typeface="+mj-lt"/>
              </a:rPr>
              <a:t>well, and influences the type of jobs she may be able to engage in</a:t>
            </a:r>
          </a:p>
          <a:p>
            <a:r>
              <a:rPr lang="en-GB" sz="2200" dirty="0" smtClean="0">
                <a:latin typeface="+mj-lt"/>
              </a:rPr>
              <a:t>Domestic violence </a:t>
            </a:r>
            <a:r>
              <a:rPr lang="en-GB" sz="2200" dirty="0">
                <a:latin typeface="+mj-lt"/>
              </a:rPr>
              <a:t>can also have repercussions for </a:t>
            </a:r>
            <a:r>
              <a:rPr lang="en-GB" sz="2200" dirty="0" smtClean="0">
                <a:latin typeface="+mj-lt"/>
              </a:rPr>
              <a:t>the safety of co-workers and clients/patients</a:t>
            </a:r>
          </a:p>
          <a:p>
            <a:r>
              <a:rPr lang="en-GB" sz="2200" dirty="0" smtClean="0">
                <a:latin typeface="+mj-lt"/>
              </a:rPr>
              <a:t>Work-related violence can also spill over the home- men in </a:t>
            </a:r>
            <a:r>
              <a:rPr lang="en-GB" sz="2200" dirty="0">
                <a:latin typeface="+mj-lt"/>
              </a:rPr>
              <a:t>male-dominated sectors or where violence is “</a:t>
            </a:r>
            <a:r>
              <a:rPr lang="en-GB" sz="2200" dirty="0" smtClean="0">
                <a:latin typeface="+mj-lt"/>
              </a:rPr>
              <a:t>normal” </a:t>
            </a:r>
            <a:r>
              <a:rPr lang="en-GB" sz="2200" dirty="0">
                <a:latin typeface="+mj-lt"/>
              </a:rPr>
              <a:t>are more likely to be violent towards their  partners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6176" y="116631"/>
            <a:ext cx="2807836" cy="1819477"/>
          </a:xfrm>
          <a:prstGeom prst="rect">
            <a:avLst/>
          </a:prstGeom>
        </p:spPr>
      </p:pic>
    </p:spTree>
    <p:extLst>
      <p:ext uri="{BB962C8B-B14F-4D97-AF65-F5344CB8AC3E}">
        <p14:creationId xmlns:p14="http://schemas.microsoft.com/office/powerpoint/2010/main" val="15162594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Domestic violence as a world-of-work issue</a:t>
            </a:r>
            <a:endParaRPr lang="en-GB" sz="3200" dirty="0"/>
          </a:p>
        </p:txBody>
      </p:sp>
      <p:sp>
        <p:nvSpPr>
          <p:cNvPr id="3" name="Content Placeholder 2"/>
          <p:cNvSpPr>
            <a:spLocks noGrp="1"/>
          </p:cNvSpPr>
          <p:nvPr>
            <p:ph idx="1"/>
          </p:nvPr>
        </p:nvSpPr>
        <p:spPr>
          <a:xfrm>
            <a:off x="427382" y="1340768"/>
            <a:ext cx="8229600" cy="4430117"/>
          </a:xfrm>
        </p:spPr>
        <p:txBody>
          <a:bodyPr/>
          <a:lstStyle/>
          <a:p>
            <a:pPr lvl="0"/>
            <a:r>
              <a:rPr lang="en-GB" sz="2400" dirty="0" smtClean="0">
                <a:latin typeface="+mj-lt"/>
              </a:rPr>
              <a:t>Gender-based violence (GBV) </a:t>
            </a:r>
            <a:r>
              <a:rPr lang="en-GB" sz="2400" dirty="0">
                <a:latin typeface="+mj-lt"/>
              </a:rPr>
              <a:t>at work and domestic </a:t>
            </a:r>
            <a:r>
              <a:rPr lang="en-GB" sz="2400" dirty="0" smtClean="0">
                <a:latin typeface="+mj-lt"/>
              </a:rPr>
              <a:t>violence are two </a:t>
            </a:r>
            <a:r>
              <a:rPr lang="en-GB" sz="2400" dirty="0">
                <a:latin typeface="+mj-lt"/>
              </a:rPr>
              <a:t>faces of the same coin </a:t>
            </a:r>
            <a:endParaRPr lang="en-GB" sz="2400" dirty="0" smtClean="0">
              <a:latin typeface="+mj-lt"/>
            </a:endParaRPr>
          </a:p>
          <a:p>
            <a:pPr lvl="0"/>
            <a:endParaRPr lang="en-GB" sz="2400" dirty="0">
              <a:latin typeface="+mj-lt"/>
            </a:endParaRPr>
          </a:p>
          <a:p>
            <a:pPr lvl="0"/>
            <a:r>
              <a:rPr lang="en-GB" sz="2400" dirty="0">
                <a:latin typeface="+mj-lt"/>
              </a:rPr>
              <a:t>If a woman can be helped to </a:t>
            </a:r>
            <a:r>
              <a:rPr lang="en-GB" sz="2400" dirty="0" smtClean="0">
                <a:latin typeface="+mj-lt"/>
              </a:rPr>
              <a:t>keep her job, </a:t>
            </a:r>
            <a:r>
              <a:rPr lang="en-GB" sz="2400" dirty="0">
                <a:latin typeface="+mj-lt"/>
              </a:rPr>
              <a:t>it can help her escape a violent </a:t>
            </a:r>
            <a:r>
              <a:rPr lang="en-GB" sz="2400" dirty="0" smtClean="0">
                <a:latin typeface="+mj-lt"/>
              </a:rPr>
              <a:t>family relationship </a:t>
            </a:r>
          </a:p>
          <a:p>
            <a:pPr lvl="0"/>
            <a:endParaRPr lang="en-GB" sz="2400" dirty="0">
              <a:latin typeface="+mj-lt"/>
            </a:endParaRPr>
          </a:p>
          <a:p>
            <a:pPr lvl="0"/>
            <a:r>
              <a:rPr lang="en-GB" sz="2400" dirty="0">
                <a:latin typeface="+mj-lt"/>
              </a:rPr>
              <a:t>Framing domestic violence as a </a:t>
            </a:r>
            <a:r>
              <a:rPr lang="en-GB" sz="2400" dirty="0" smtClean="0">
                <a:latin typeface="+mj-lt"/>
              </a:rPr>
              <a:t>world-of-work </a:t>
            </a:r>
            <a:r>
              <a:rPr lang="en-GB" sz="2400" dirty="0">
                <a:latin typeface="+mj-lt"/>
              </a:rPr>
              <a:t>issue </a:t>
            </a:r>
            <a:r>
              <a:rPr lang="en-GB" sz="2400" dirty="0" smtClean="0">
                <a:latin typeface="+mj-lt"/>
              </a:rPr>
              <a:t>extends </a:t>
            </a:r>
            <a:r>
              <a:rPr lang="en-GB" sz="2400" dirty="0">
                <a:latin typeface="+mj-lt"/>
              </a:rPr>
              <a:t>the reach of the employment relationship</a:t>
            </a:r>
          </a:p>
          <a:p>
            <a:endParaRPr lang="en-GB" sz="18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4913635"/>
            <a:ext cx="6524625" cy="1714500"/>
          </a:xfrm>
          <a:prstGeom prst="rect">
            <a:avLst/>
          </a:prstGeom>
        </p:spPr>
      </p:pic>
    </p:spTree>
    <p:extLst>
      <p:ext uri="{BB962C8B-B14F-4D97-AF65-F5344CB8AC3E}">
        <p14:creationId xmlns:p14="http://schemas.microsoft.com/office/powerpoint/2010/main" val="28758720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a:t>Towards (a) new international labour standard(s) on violence and harassment in the world of work: Why? </a:t>
            </a:r>
          </a:p>
        </p:txBody>
      </p:sp>
      <p:sp>
        <p:nvSpPr>
          <p:cNvPr id="3" name="Content Placeholder 2"/>
          <p:cNvSpPr>
            <a:spLocks noGrp="1"/>
          </p:cNvSpPr>
          <p:nvPr>
            <p:ph idx="1"/>
          </p:nvPr>
        </p:nvSpPr>
        <p:spPr>
          <a:xfrm>
            <a:off x="447666" y="1663179"/>
            <a:ext cx="8229600" cy="4142085"/>
          </a:xfrm>
        </p:spPr>
        <p:txBody>
          <a:bodyPr/>
          <a:lstStyle/>
          <a:p>
            <a:pPr lvl="0"/>
            <a:r>
              <a:rPr lang="en-GB" sz="2400" dirty="0">
                <a:latin typeface="+mj-lt"/>
              </a:rPr>
              <a:t>After several years of discussion, </a:t>
            </a:r>
            <a:r>
              <a:rPr lang="en-GB" sz="2400" dirty="0" smtClean="0">
                <a:latin typeface="+mj-lt"/>
              </a:rPr>
              <a:t>the ILO Governing Body  placed a standard-setting item </a:t>
            </a:r>
            <a:r>
              <a:rPr lang="en-GB" sz="2400" dirty="0">
                <a:latin typeface="+mj-lt"/>
              </a:rPr>
              <a:t>on </a:t>
            </a:r>
            <a:r>
              <a:rPr lang="en-GB" sz="2400" dirty="0" smtClean="0">
                <a:latin typeface="+mj-lt"/>
              </a:rPr>
              <a:t>“violence against women and men in the world of work” on the ILC agenda for </a:t>
            </a:r>
            <a:r>
              <a:rPr lang="en-GB" sz="2400" dirty="0">
                <a:latin typeface="+mj-lt"/>
              </a:rPr>
              <a:t>a double </a:t>
            </a:r>
            <a:r>
              <a:rPr lang="en-GB" sz="2400" dirty="0" smtClean="0">
                <a:latin typeface="+mj-lt"/>
              </a:rPr>
              <a:t>discussion procedure, </a:t>
            </a:r>
            <a:r>
              <a:rPr lang="en-GB" sz="2400" dirty="0">
                <a:latin typeface="+mj-lt"/>
              </a:rPr>
              <a:t>beginning in 2018.</a:t>
            </a:r>
          </a:p>
          <a:p>
            <a:pPr lvl="0"/>
            <a:endParaRPr lang="en-GB" sz="2400" dirty="0" smtClean="0">
              <a:latin typeface="+mj-lt"/>
            </a:endParaRPr>
          </a:p>
          <a:p>
            <a:pPr lvl="0"/>
            <a:r>
              <a:rPr lang="en-GB" sz="2400" dirty="0" smtClean="0">
                <a:latin typeface="+mj-lt"/>
              </a:rPr>
              <a:t>A Tripartite </a:t>
            </a:r>
            <a:r>
              <a:rPr lang="en-GB" sz="2400" dirty="0">
                <a:latin typeface="+mj-lt"/>
              </a:rPr>
              <a:t>Meeting of Experts (TME</a:t>
            </a:r>
            <a:r>
              <a:rPr lang="en-GB" sz="2400" dirty="0" smtClean="0">
                <a:latin typeface="+mj-lt"/>
              </a:rPr>
              <a:t>) was held in Geneva (3-6 </a:t>
            </a:r>
            <a:r>
              <a:rPr lang="en-GB" sz="2400" dirty="0">
                <a:latin typeface="+mj-lt"/>
              </a:rPr>
              <a:t>October </a:t>
            </a:r>
            <a:r>
              <a:rPr lang="en-GB" sz="2400" dirty="0" smtClean="0">
                <a:latin typeface="+mj-lt"/>
              </a:rPr>
              <a:t>2016) to inform the GB’s decision regarding preparations for the first discussion of (a) possible instrument(s) by the ILC.</a:t>
            </a:r>
            <a:endParaRPr lang="en-GB" sz="2400" dirty="0">
              <a:latin typeface="+mj-lt"/>
            </a:endParaRPr>
          </a:p>
        </p:txBody>
      </p:sp>
      <p:sp>
        <p:nvSpPr>
          <p:cNvPr id="4" name="Rectangle 3"/>
          <p:cNvSpPr/>
          <p:nvPr/>
        </p:nvSpPr>
        <p:spPr>
          <a:xfrm>
            <a:off x="827584" y="5157192"/>
            <a:ext cx="7632848" cy="276999"/>
          </a:xfrm>
          <a:prstGeom prst="rect">
            <a:avLst/>
          </a:prstGeom>
        </p:spPr>
        <p:txBody>
          <a:bodyPr wrap="square">
            <a:spAutoFit/>
          </a:bodyPr>
          <a:lstStyle/>
          <a:p>
            <a:r>
              <a:rPr lang="en-GB" sz="1200" dirty="0">
                <a:hlinkClick r:id="rId2"/>
              </a:rPr>
              <a:t>http://www.ilo.org/wcmsp5/groups/public/---ed_norm/---</a:t>
            </a:r>
            <a:r>
              <a:rPr lang="en-GB" sz="1200" dirty="0" smtClean="0">
                <a:hlinkClick r:id="rId2"/>
              </a:rPr>
              <a:t>relconf/documents/meetingdocument/wcms_533534.pdf</a:t>
            </a:r>
            <a:r>
              <a:rPr lang="en-GB" sz="1200" dirty="0"/>
              <a:t> </a:t>
            </a:r>
            <a:r>
              <a:rPr lang="en-GB" sz="1200" dirty="0" smtClean="0"/>
              <a:t> </a:t>
            </a:r>
            <a:endParaRPr lang="en-GB" sz="1200" dirty="0"/>
          </a:p>
        </p:txBody>
      </p:sp>
    </p:spTree>
    <p:extLst>
      <p:ext uri="{BB962C8B-B14F-4D97-AF65-F5344CB8AC3E}">
        <p14:creationId xmlns:p14="http://schemas.microsoft.com/office/powerpoint/2010/main" val="8591342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GB" sz="2400" dirty="0"/>
              <a:t>Towards (a) new international labour standard(s) on violence and harassment in the world of work: Why? </a:t>
            </a:r>
            <a:r>
              <a:rPr lang="en-GB" sz="2400" dirty="0" smtClean="0"/>
              <a:t/>
            </a:r>
            <a:br>
              <a:rPr lang="en-GB" sz="2400" dirty="0" smtClean="0"/>
            </a:br>
            <a:r>
              <a:rPr lang="fr-CH" sz="2400" dirty="0" err="1" smtClean="0"/>
              <a:t>Regulatory</a:t>
            </a:r>
            <a:r>
              <a:rPr lang="fr-CH" sz="2400" dirty="0" smtClean="0"/>
              <a:t> gaps in national </a:t>
            </a:r>
            <a:r>
              <a:rPr lang="fr-CH" sz="2400" dirty="0" err="1" smtClean="0"/>
              <a:t>legislation</a:t>
            </a:r>
            <a:endParaRPr lang="en-GB" sz="2400" dirty="0"/>
          </a:p>
        </p:txBody>
      </p:sp>
      <p:sp>
        <p:nvSpPr>
          <p:cNvPr id="3" name="Content Placeholder 2"/>
          <p:cNvSpPr>
            <a:spLocks noGrp="1"/>
          </p:cNvSpPr>
          <p:nvPr>
            <p:ph idx="1"/>
          </p:nvPr>
        </p:nvSpPr>
        <p:spPr>
          <a:xfrm>
            <a:off x="323528" y="1700808"/>
            <a:ext cx="8064896" cy="4286101"/>
          </a:xfrm>
        </p:spPr>
        <p:txBody>
          <a:bodyPr/>
          <a:lstStyle/>
          <a:p>
            <a:r>
              <a:rPr lang="fr-CH" sz="1800" dirty="0">
                <a:latin typeface="+mj-lt"/>
              </a:rPr>
              <a:t>«</a:t>
            </a:r>
            <a:r>
              <a:rPr lang="fr-CH" sz="1800" dirty="0" err="1">
                <a:latin typeface="+mj-lt"/>
              </a:rPr>
              <a:t>Workplace</a:t>
            </a:r>
            <a:r>
              <a:rPr lang="fr-CH" sz="1800" dirty="0">
                <a:latin typeface="+mj-lt"/>
              </a:rPr>
              <a:t>» in </a:t>
            </a:r>
            <a:r>
              <a:rPr lang="fr-CH" sz="1800" dirty="0" err="1">
                <a:latin typeface="+mj-lt"/>
              </a:rPr>
              <a:t>many</a:t>
            </a:r>
            <a:r>
              <a:rPr lang="fr-CH" sz="1800" dirty="0">
                <a:latin typeface="+mj-lt"/>
              </a:rPr>
              <a:t> labour </a:t>
            </a:r>
            <a:r>
              <a:rPr lang="fr-CH" sz="1800" dirty="0" err="1">
                <a:latin typeface="+mj-lt"/>
              </a:rPr>
              <a:t>laws</a:t>
            </a:r>
            <a:r>
              <a:rPr lang="fr-CH" sz="1800" dirty="0">
                <a:latin typeface="+mj-lt"/>
              </a:rPr>
              <a:t> </a:t>
            </a:r>
            <a:r>
              <a:rPr lang="fr-CH" sz="1800" dirty="0" err="1">
                <a:latin typeface="+mj-lt"/>
              </a:rPr>
              <a:t>is</a:t>
            </a:r>
            <a:r>
              <a:rPr lang="fr-CH" sz="1800" dirty="0">
                <a:latin typeface="+mj-lt"/>
              </a:rPr>
              <a:t> </a:t>
            </a:r>
            <a:r>
              <a:rPr lang="fr-CH" sz="1800" dirty="0" err="1">
                <a:latin typeface="+mj-lt"/>
              </a:rPr>
              <a:t>defined</a:t>
            </a:r>
            <a:r>
              <a:rPr lang="fr-CH" sz="1800" dirty="0">
                <a:latin typeface="+mj-lt"/>
              </a:rPr>
              <a:t> </a:t>
            </a:r>
            <a:r>
              <a:rPr lang="fr-CH" sz="1800" dirty="0" err="1">
                <a:latin typeface="+mj-lt"/>
              </a:rPr>
              <a:t>too</a:t>
            </a:r>
            <a:r>
              <a:rPr lang="fr-CH" sz="1800" dirty="0">
                <a:latin typeface="+mj-lt"/>
              </a:rPr>
              <a:t> </a:t>
            </a:r>
            <a:r>
              <a:rPr lang="fr-CH" sz="1800" dirty="0" err="1">
                <a:latin typeface="+mj-lt"/>
              </a:rPr>
              <a:t>narrowly</a:t>
            </a:r>
            <a:r>
              <a:rPr lang="fr-CH" sz="1800" dirty="0">
                <a:latin typeface="+mj-lt"/>
              </a:rPr>
              <a:t>.</a:t>
            </a:r>
          </a:p>
          <a:p>
            <a:pPr lvl="0"/>
            <a:r>
              <a:rPr lang="fr-CH" sz="1800" dirty="0" err="1" smtClean="0">
                <a:latin typeface="+mj-lt"/>
              </a:rPr>
              <a:t>Workers</a:t>
            </a:r>
            <a:r>
              <a:rPr lang="fr-CH" sz="1800" dirty="0" smtClean="0">
                <a:latin typeface="+mj-lt"/>
              </a:rPr>
              <a:t> </a:t>
            </a:r>
            <a:r>
              <a:rPr lang="fr-CH" sz="1800" dirty="0" err="1" smtClean="0">
                <a:latin typeface="+mj-lt"/>
              </a:rPr>
              <a:t>who</a:t>
            </a:r>
            <a:r>
              <a:rPr lang="fr-CH" sz="1800" dirty="0" smtClean="0">
                <a:latin typeface="+mj-lt"/>
              </a:rPr>
              <a:t> have the </a:t>
            </a:r>
            <a:r>
              <a:rPr lang="fr-CH" sz="1800" dirty="0" err="1" smtClean="0">
                <a:latin typeface="+mj-lt"/>
              </a:rPr>
              <a:t>most</a:t>
            </a:r>
            <a:r>
              <a:rPr lang="fr-CH" sz="1800" dirty="0" smtClean="0">
                <a:latin typeface="+mj-lt"/>
              </a:rPr>
              <a:t> </a:t>
            </a:r>
            <a:r>
              <a:rPr lang="fr-CH" sz="1800" dirty="0" err="1" smtClean="0">
                <a:latin typeface="+mj-lt"/>
              </a:rPr>
              <a:t>exposure</a:t>
            </a:r>
            <a:r>
              <a:rPr lang="fr-CH" sz="1800" dirty="0" smtClean="0">
                <a:latin typeface="+mj-lt"/>
              </a:rPr>
              <a:t> to </a:t>
            </a:r>
            <a:r>
              <a:rPr lang="fr-CH" sz="1800" dirty="0" err="1" smtClean="0">
                <a:latin typeface="+mj-lt"/>
              </a:rPr>
              <a:t>workplace</a:t>
            </a:r>
            <a:r>
              <a:rPr lang="fr-CH" sz="1800" dirty="0" smtClean="0">
                <a:latin typeface="+mj-lt"/>
              </a:rPr>
              <a:t> violence are the least or not </a:t>
            </a:r>
            <a:r>
              <a:rPr lang="fr-CH" sz="1800" dirty="0" err="1" smtClean="0">
                <a:latin typeface="+mj-lt"/>
              </a:rPr>
              <a:t>protected</a:t>
            </a:r>
            <a:r>
              <a:rPr lang="fr-CH" sz="1800" dirty="0" smtClean="0">
                <a:latin typeface="+mj-lt"/>
              </a:rPr>
              <a:t> at all</a:t>
            </a:r>
          </a:p>
          <a:p>
            <a:r>
              <a:rPr lang="fr-CH" sz="1800" dirty="0" err="1">
                <a:latin typeface="+mj-lt"/>
              </a:rPr>
              <a:t>Lack</a:t>
            </a:r>
            <a:r>
              <a:rPr lang="fr-CH" sz="1800" dirty="0">
                <a:latin typeface="+mj-lt"/>
              </a:rPr>
              <a:t> of </a:t>
            </a:r>
            <a:r>
              <a:rPr lang="fr-CH" sz="1800" dirty="0" err="1">
                <a:latin typeface="+mj-lt"/>
              </a:rPr>
              <a:t>coherence</a:t>
            </a:r>
            <a:r>
              <a:rPr lang="fr-CH" sz="1800" dirty="0">
                <a:latin typeface="+mj-lt"/>
              </a:rPr>
              <a:t> and coordination </a:t>
            </a:r>
            <a:r>
              <a:rPr lang="fr-CH" sz="1800" dirty="0" err="1">
                <a:latin typeface="+mj-lt"/>
              </a:rPr>
              <a:t>between</a:t>
            </a:r>
            <a:r>
              <a:rPr lang="fr-CH" sz="1800" dirty="0">
                <a:latin typeface="+mj-lt"/>
              </a:rPr>
              <a:t> </a:t>
            </a:r>
            <a:r>
              <a:rPr lang="fr-CH" sz="1800" dirty="0" err="1">
                <a:latin typeface="+mj-lt"/>
              </a:rPr>
              <a:t>different</a:t>
            </a:r>
            <a:r>
              <a:rPr lang="fr-CH" sz="1800" dirty="0">
                <a:latin typeface="+mj-lt"/>
              </a:rPr>
              <a:t> types of </a:t>
            </a:r>
            <a:r>
              <a:rPr lang="fr-CH" sz="1800" dirty="0" err="1">
                <a:latin typeface="+mj-lt"/>
              </a:rPr>
              <a:t>legislation</a:t>
            </a:r>
            <a:r>
              <a:rPr lang="fr-CH" sz="1800" dirty="0">
                <a:latin typeface="+mj-lt"/>
              </a:rPr>
              <a:t> </a:t>
            </a:r>
            <a:r>
              <a:rPr lang="fr-CH" sz="1800" dirty="0" err="1">
                <a:latin typeface="+mj-lt"/>
              </a:rPr>
              <a:t>dealing</a:t>
            </a:r>
            <a:r>
              <a:rPr lang="fr-CH" sz="1800" dirty="0">
                <a:latin typeface="+mj-lt"/>
              </a:rPr>
              <a:t> </a:t>
            </a:r>
            <a:r>
              <a:rPr lang="fr-CH" sz="1800" dirty="0" err="1">
                <a:latin typeface="+mj-lt"/>
              </a:rPr>
              <a:t>with</a:t>
            </a:r>
            <a:r>
              <a:rPr lang="fr-CH" sz="1800" dirty="0">
                <a:latin typeface="+mj-lt"/>
              </a:rPr>
              <a:t>, or </a:t>
            </a:r>
            <a:r>
              <a:rPr lang="fr-CH" sz="1800" dirty="0" err="1">
                <a:latin typeface="+mj-lt"/>
              </a:rPr>
              <a:t>having</a:t>
            </a:r>
            <a:r>
              <a:rPr lang="fr-CH" sz="1800" dirty="0">
                <a:latin typeface="+mj-lt"/>
              </a:rPr>
              <a:t> </a:t>
            </a:r>
            <a:r>
              <a:rPr lang="fr-CH" sz="1800" dirty="0" err="1">
                <a:latin typeface="+mj-lt"/>
              </a:rPr>
              <a:t>bearings</a:t>
            </a:r>
            <a:r>
              <a:rPr lang="fr-CH" sz="1800" dirty="0">
                <a:latin typeface="+mj-lt"/>
              </a:rPr>
              <a:t> for, violence at </a:t>
            </a:r>
            <a:r>
              <a:rPr lang="fr-CH" sz="1800" dirty="0" err="1">
                <a:latin typeface="+mj-lt"/>
              </a:rPr>
              <a:t>work</a:t>
            </a:r>
            <a:r>
              <a:rPr lang="fr-CH" sz="1800" dirty="0">
                <a:latin typeface="+mj-lt"/>
              </a:rPr>
              <a:t>.</a:t>
            </a:r>
          </a:p>
          <a:p>
            <a:pPr lvl="0"/>
            <a:r>
              <a:rPr lang="fr-CH" sz="1800" dirty="0" smtClean="0">
                <a:latin typeface="+mj-lt"/>
              </a:rPr>
              <a:t>A </a:t>
            </a:r>
            <a:r>
              <a:rPr lang="fr-CH" sz="1800" dirty="0" err="1" smtClean="0">
                <a:latin typeface="+mj-lt"/>
              </a:rPr>
              <a:t>criminal</a:t>
            </a:r>
            <a:r>
              <a:rPr lang="fr-CH" sz="1800" dirty="0" smtClean="0">
                <a:latin typeface="+mj-lt"/>
              </a:rPr>
              <a:t> justice </a:t>
            </a:r>
            <a:r>
              <a:rPr lang="fr-CH" sz="1800" dirty="0" err="1" smtClean="0">
                <a:latin typeface="+mj-lt"/>
              </a:rPr>
              <a:t>approach</a:t>
            </a:r>
            <a:r>
              <a:rPr lang="fr-CH" sz="1800" dirty="0" smtClean="0">
                <a:latin typeface="+mj-lt"/>
              </a:rPr>
              <a:t> to </a:t>
            </a:r>
            <a:r>
              <a:rPr lang="fr-CH" sz="1800" dirty="0" err="1" smtClean="0">
                <a:latin typeface="+mj-lt"/>
              </a:rPr>
              <a:t>addressing</a:t>
            </a:r>
            <a:r>
              <a:rPr lang="fr-CH" sz="1800" dirty="0" smtClean="0">
                <a:latin typeface="+mj-lt"/>
              </a:rPr>
              <a:t> </a:t>
            </a:r>
            <a:r>
              <a:rPr lang="fr-CH" sz="1800" dirty="0" err="1" smtClean="0">
                <a:latin typeface="+mj-lt"/>
              </a:rPr>
              <a:t>workplace</a:t>
            </a:r>
            <a:r>
              <a:rPr lang="fr-CH" sz="1800" dirty="0" smtClean="0">
                <a:latin typeface="+mj-lt"/>
              </a:rPr>
              <a:t> violence </a:t>
            </a:r>
            <a:r>
              <a:rPr lang="fr-CH" sz="1800" dirty="0" err="1" smtClean="0">
                <a:latin typeface="+mj-lt"/>
              </a:rPr>
              <a:t>is</a:t>
            </a:r>
            <a:r>
              <a:rPr lang="fr-CH" sz="1800" dirty="0" smtClean="0">
                <a:latin typeface="+mj-lt"/>
              </a:rPr>
              <a:t> not effective in </a:t>
            </a:r>
            <a:r>
              <a:rPr lang="fr-CH" sz="1800" dirty="0" err="1" smtClean="0">
                <a:latin typeface="+mj-lt"/>
              </a:rPr>
              <a:t>dealing</a:t>
            </a:r>
            <a:r>
              <a:rPr lang="fr-CH" sz="1800" dirty="0" smtClean="0">
                <a:latin typeface="+mj-lt"/>
              </a:rPr>
              <a:t> </a:t>
            </a:r>
            <a:r>
              <a:rPr lang="fr-CH" sz="1800" dirty="0" err="1" smtClean="0">
                <a:latin typeface="+mj-lt"/>
              </a:rPr>
              <a:t>with</a:t>
            </a:r>
            <a:r>
              <a:rPr lang="fr-CH" sz="1800" dirty="0" smtClean="0">
                <a:latin typeface="+mj-lt"/>
              </a:rPr>
              <a:t> more </a:t>
            </a:r>
            <a:r>
              <a:rPr lang="fr-CH" sz="1800" dirty="0" err="1" smtClean="0">
                <a:latin typeface="+mj-lt"/>
              </a:rPr>
              <a:t>insidious</a:t>
            </a:r>
            <a:r>
              <a:rPr lang="fr-CH" sz="1800" dirty="0" smtClean="0">
                <a:latin typeface="+mj-lt"/>
              </a:rPr>
              <a:t> </a:t>
            </a:r>
            <a:r>
              <a:rPr lang="fr-CH" sz="1800" dirty="0" err="1" smtClean="0">
                <a:latin typeface="+mj-lt"/>
              </a:rPr>
              <a:t>forms</a:t>
            </a:r>
            <a:r>
              <a:rPr lang="fr-CH" sz="1800" dirty="0" smtClean="0">
                <a:latin typeface="+mj-lt"/>
              </a:rPr>
              <a:t> of violence </a:t>
            </a:r>
            <a:r>
              <a:rPr lang="fr-CH" sz="1800" dirty="0" err="1" smtClean="0">
                <a:latin typeface="+mj-lt"/>
              </a:rPr>
              <a:t>such</a:t>
            </a:r>
            <a:r>
              <a:rPr lang="fr-CH" sz="1800" dirty="0" smtClean="0">
                <a:latin typeface="+mj-lt"/>
              </a:rPr>
              <a:t> as </a:t>
            </a:r>
            <a:r>
              <a:rPr lang="fr-CH" sz="1800" dirty="0" err="1" smtClean="0">
                <a:latin typeface="+mj-lt"/>
              </a:rPr>
              <a:t>sexual</a:t>
            </a:r>
            <a:r>
              <a:rPr lang="fr-CH" sz="1800" dirty="0" smtClean="0">
                <a:latin typeface="+mj-lt"/>
              </a:rPr>
              <a:t> </a:t>
            </a:r>
            <a:r>
              <a:rPr lang="fr-CH" sz="1800" dirty="0" err="1" smtClean="0">
                <a:latin typeface="+mj-lt"/>
              </a:rPr>
              <a:t>harassment</a:t>
            </a:r>
            <a:r>
              <a:rPr lang="fr-CH" sz="1800" dirty="0" smtClean="0">
                <a:latin typeface="+mj-lt"/>
              </a:rPr>
              <a:t> and </a:t>
            </a:r>
            <a:r>
              <a:rPr lang="fr-CH" sz="1800" dirty="0" err="1" smtClean="0">
                <a:latin typeface="+mj-lt"/>
              </a:rPr>
              <a:t>bullying</a:t>
            </a:r>
            <a:r>
              <a:rPr lang="fr-CH" sz="1800" dirty="0" smtClean="0">
                <a:latin typeface="+mj-lt"/>
              </a:rPr>
              <a:t>.</a:t>
            </a:r>
          </a:p>
          <a:p>
            <a:pPr lvl="0"/>
            <a:r>
              <a:rPr lang="fr-CH" sz="1800" dirty="0" err="1" smtClean="0">
                <a:latin typeface="+mj-lt"/>
              </a:rPr>
              <a:t>Employers</a:t>
            </a:r>
            <a:r>
              <a:rPr lang="fr-CH" sz="1800" dirty="0" smtClean="0">
                <a:latin typeface="+mj-lt"/>
              </a:rPr>
              <a:t>’ </a:t>
            </a:r>
            <a:r>
              <a:rPr lang="fr-CH" sz="1800" dirty="0" err="1" smtClean="0">
                <a:latin typeface="+mj-lt"/>
              </a:rPr>
              <a:t>general</a:t>
            </a:r>
            <a:r>
              <a:rPr lang="fr-CH" sz="1800" dirty="0" smtClean="0">
                <a:latin typeface="+mj-lt"/>
              </a:rPr>
              <a:t> </a:t>
            </a:r>
            <a:r>
              <a:rPr lang="fr-CH" sz="1800" dirty="0" err="1" smtClean="0">
                <a:latin typeface="+mj-lt"/>
              </a:rPr>
              <a:t>duty</a:t>
            </a:r>
            <a:r>
              <a:rPr lang="fr-CH" sz="1800" dirty="0" smtClean="0">
                <a:latin typeface="+mj-lt"/>
              </a:rPr>
              <a:t> to </a:t>
            </a:r>
            <a:r>
              <a:rPr lang="fr-CH" sz="1800" dirty="0" err="1" smtClean="0">
                <a:latin typeface="+mj-lt"/>
              </a:rPr>
              <a:t>protect</a:t>
            </a:r>
            <a:r>
              <a:rPr lang="fr-CH" sz="1800" dirty="0" smtClean="0">
                <a:latin typeface="+mj-lt"/>
              </a:rPr>
              <a:t> the </a:t>
            </a:r>
            <a:r>
              <a:rPr lang="fr-CH" sz="1800" dirty="0" err="1" smtClean="0">
                <a:latin typeface="+mj-lt"/>
              </a:rPr>
              <a:t>health</a:t>
            </a:r>
            <a:r>
              <a:rPr lang="fr-CH" sz="1800" dirty="0" smtClean="0">
                <a:latin typeface="+mj-lt"/>
              </a:rPr>
              <a:t> and </a:t>
            </a:r>
            <a:r>
              <a:rPr lang="fr-CH" sz="1800" dirty="0" err="1" smtClean="0">
                <a:latin typeface="+mj-lt"/>
              </a:rPr>
              <a:t>safety</a:t>
            </a:r>
            <a:r>
              <a:rPr lang="fr-CH" sz="1800" dirty="0" smtClean="0">
                <a:latin typeface="+mj-lt"/>
              </a:rPr>
              <a:t> of </a:t>
            </a:r>
            <a:r>
              <a:rPr lang="fr-CH" sz="1800" dirty="0" err="1" smtClean="0">
                <a:latin typeface="+mj-lt"/>
              </a:rPr>
              <a:t>workers</a:t>
            </a:r>
            <a:r>
              <a:rPr lang="fr-CH" sz="1800" dirty="0" smtClean="0">
                <a:latin typeface="+mj-lt"/>
              </a:rPr>
              <a:t> in </a:t>
            </a:r>
            <a:r>
              <a:rPr lang="fr-CH" sz="1800" dirty="0" err="1" smtClean="0">
                <a:latin typeface="+mj-lt"/>
              </a:rPr>
              <a:t>most</a:t>
            </a:r>
            <a:r>
              <a:rPr lang="fr-CH" sz="1800" dirty="0" smtClean="0">
                <a:latin typeface="+mj-lt"/>
              </a:rPr>
              <a:t> countries </a:t>
            </a:r>
            <a:r>
              <a:rPr lang="fr-CH" sz="1800" dirty="0" err="1" smtClean="0">
                <a:latin typeface="+mj-lt"/>
              </a:rPr>
              <a:t>exclude</a:t>
            </a:r>
            <a:r>
              <a:rPr lang="fr-CH" sz="1800" dirty="0" smtClean="0">
                <a:latin typeface="+mj-lt"/>
              </a:rPr>
              <a:t> violence at </a:t>
            </a:r>
            <a:r>
              <a:rPr lang="fr-CH" sz="1800" dirty="0" err="1" smtClean="0">
                <a:latin typeface="+mj-lt"/>
              </a:rPr>
              <a:t>work</a:t>
            </a:r>
            <a:r>
              <a:rPr lang="fr-CH" sz="1800" dirty="0" smtClean="0">
                <a:latin typeface="+mj-lt"/>
              </a:rPr>
              <a:t>.</a:t>
            </a:r>
          </a:p>
          <a:p>
            <a:pPr lvl="0"/>
            <a:r>
              <a:rPr lang="fr-CH" sz="1800" dirty="0" err="1" smtClean="0">
                <a:latin typeface="+mj-lt"/>
              </a:rPr>
              <a:t>Only</a:t>
            </a:r>
            <a:r>
              <a:rPr lang="fr-CH" sz="1800" dirty="0" smtClean="0">
                <a:latin typeface="+mj-lt"/>
              </a:rPr>
              <a:t> a </a:t>
            </a:r>
            <a:r>
              <a:rPr lang="fr-CH" sz="1800" dirty="0" err="1" smtClean="0">
                <a:latin typeface="+mj-lt"/>
              </a:rPr>
              <a:t>small</a:t>
            </a:r>
            <a:r>
              <a:rPr lang="fr-CH" sz="1800" dirty="0" smtClean="0">
                <a:latin typeface="+mj-lt"/>
              </a:rPr>
              <a:t> </a:t>
            </a:r>
            <a:r>
              <a:rPr lang="fr-CH" sz="1800" dirty="0" err="1" smtClean="0">
                <a:latin typeface="+mj-lt"/>
              </a:rPr>
              <a:t>number</a:t>
            </a:r>
            <a:r>
              <a:rPr lang="fr-CH" sz="1800" dirty="0" smtClean="0">
                <a:latin typeface="+mj-lt"/>
              </a:rPr>
              <a:t> of countries </a:t>
            </a:r>
            <a:r>
              <a:rPr lang="fr-CH" sz="1800" dirty="0" err="1" smtClean="0">
                <a:latin typeface="+mj-lt"/>
              </a:rPr>
              <a:t>consider</a:t>
            </a:r>
            <a:r>
              <a:rPr lang="fr-CH" sz="1800" dirty="0" smtClean="0">
                <a:latin typeface="+mj-lt"/>
              </a:rPr>
              <a:t> the </a:t>
            </a:r>
            <a:r>
              <a:rPr lang="fr-CH" sz="1800" dirty="0" err="1" smtClean="0">
                <a:latin typeface="+mj-lt"/>
              </a:rPr>
              <a:t>health</a:t>
            </a:r>
            <a:r>
              <a:rPr lang="fr-CH" sz="1800" dirty="0" smtClean="0">
                <a:latin typeface="+mj-lt"/>
              </a:rPr>
              <a:t> </a:t>
            </a:r>
            <a:r>
              <a:rPr lang="fr-CH" sz="1800" dirty="0" err="1" smtClean="0">
                <a:latin typeface="+mj-lt"/>
              </a:rPr>
              <a:t>consequences</a:t>
            </a:r>
            <a:r>
              <a:rPr lang="fr-CH" sz="1800" dirty="0" smtClean="0">
                <a:latin typeface="+mj-lt"/>
              </a:rPr>
              <a:t> of </a:t>
            </a:r>
            <a:r>
              <a:rPr lang="fr-CH" sz="1800" dirty="0" err="1" smtClean="0">
                <a:latin typeface="+mj-lt"/>
              </a:rPr>
              <a:t>workplace</a:t>
            </a:r>
            <a:r>
              <a:rPr lang="fr-CH" sz="1800" dirty="0" smtClean="0">
                <a:latin typeface="+mj-lt"/>
              </a:rPr>
              <a:t> violence as compensable </a:t>
            </a:r>
            <a:r>
              <a:rPr lang="fr-CH" sz="1800" dirty="0" err="1" smtClean="0">
                <a:latin typeface="+mj-lt"/>
              </a:rPr>
              <a:t>occupational</a:t>
            </a:r>
            <a:r>
              <a:rPr lang="fr-CH" sz="1800" dirty="0" smtClean="0">
                <a:latin typeface="+mj-lt"/>
              </a:rPr>
              <a:t> </a:t>
            </a:r>
            <a:r>
              <a:rPr lang="fr-CH" sz="1800" dirty="0" err="1" smtClean="0">
                <a:latin typeface="+mj-lt"/>
              </a:rPr>
              <a:t>illnesses</a:t>
            </a:r>
            <a:r>
              <a:rPr lang="fr-CH" sz="1800" dirty="0" smtClean="0">
                <a:latin typeface="+mj-lt"/>
              </a:rPr>
              <a:t>.</a:t>
            </a:r>
          </a:p>
          <a:p>
            <a:pPr lvl="0"/>
            <a:r>
              <a:rPr lang="fr-CH" sz="1800" dirty="0" err="1" smtClean="0">
                <a:latin typeface="+mj-lt"/>
              </a:rPr>
              <a:t>Need</a:t>
            </a:r>
            <a:r>
              <a:rPr lang="fr-CH" sz="1800" dirty="0" smtClean="0">
                <a:latin typeface="+mj-lt"/>
              </a:rPr>
              <a:t> for a </a:t>
            </a:r>
            <a:r>
              <a:rPr lang="fr-CH" sz="1800" dirty="0" err="1" smtClean="0">
                <a:latin typeface="+mj-lt"/>
              </a:rPr>
              <a:t>gender</a:t>
            </a:r>
            <a:r>
              <a:rPr lang="fr-CH" sz="1800" dirty="0" smtClean="0">
                <a:latin typeface="+mj-lt"/>
              </a:rPr>
              <a:t> </a:t>
            </a:r>
            <a:r>
              <a:rPr lang="fr-CH" sz="1800" dirty="0" err="1" smtClean="0">
                <a:latin typeface="+mj-lt"/>
              </a:rPr>
              <a:t>lens</a:t>
            </a:r>
            <a:r>
              <a:rPr lang="fr-CH" sz="1800" dirty="0" smtClean="0">
                <a:latin typeface="+mj-lt"/>
              </a:rPr>
              <a:t> to </a:t>
            </a:r>
            <a:r>
              <a:rPr lang="fr-CH" sz="1800" dirty="0" err="1" smtClean="0">
                <a:latin typeface="+mj-lt"/>
              </a:rPr>
              <a:t>regulatory</a:t>
            </a:r>
            <a:r>
              <a:rPr lang="fr-CH" sz="1800" dirty="0" smtClean="0">
                <a:latin typeface="+mj-lt"/>
              </a:rPr>
              <a:t> protections.</a:t>
            </a:r>
            <a:endParaRPr lang="en-GB" sz="1800" dirty="0" smtClean="0">
              <a:latin typeface="+mj-lt"/>
            </a:endParaRPr>
          </a:p>
        </p:txBody>
      </p:sp>
      <p:sp>
        <p:nvSpPr>
          <p:cNvPr id="5" name="Rectangle 4"/>
          <p:cNvSpPr/>
          <p:nvPr/>
        </p:nvSpPr>
        <p:spPr>
          <a:xfrm>
            <a:off x="467544" y="6176337"/>
            <a:ext cx="7632848" cy="646331"/>
          </a:xfrm>
          <a:prstGeom prst="rect">
            <a:avLst/>
          </a:prstGeom>
        </p:spPr>
        <p:txBody>
          <a:bodyPr wrap="square">
            <a:spAutoFit/>
          </a:bodyPr>
          <a:lstStyle/>
          <a:p>
            <a:r>
              <a:rPr lang="en-GB" sz="1200" i="1" dirty="0"/>
              <a:t>Background paper for discussion at the Meeting of Experts on Violence against Women and Men in the World of Work</a:t>
            </a:r>
            <a:r>
              <a:rPr lang="en-GB" sz="1200" dirty="0"/>
              <a:t>, Meeting of Experts on Violence against Women and Men in the World </a:t>
            </a:r>
            <a:r>
              <a:rPr lang="en-GB" sz="1200" dirty="0" smtClean="0"/>
              <a:t>of Work, Geneva, 3-6 October 2016 </a:t>
            </a:r>
            <a:r>
              <a:rPr lang="en-GB" sz="1200" u="sng" dirty="0" smtClean="0">
                <a:hlinkClick r:id="rId2"/>
              </a:rPr>
              <a:t>http</a:t>
            </a:r>
            <a:r>
              <a:rPr lang="en-GB" sz="1200" u="sng" dirty="0">
                <a:hlinkClick r:id="rId2"/>
              </a:rPr>
              <a:t>://www.ilo.org/wcmsp5/groups/public/---dgreports/---</a:t>
            </a:r>
            <a:r>
              <a:rPr lang="en-GB" sz="1200" u="sng" dirty="0" smtClean="0">
                <a:hlinkClick r:id="rId2"/>
              </a:rPr>
              <a:t>gender/documents/meetingdocument/wcms_522932.pdf</a:t>
            </a:r>
            <a:r>
              <a:rPr lang="en-GB" sz="1200" dirty="0" smtClean="0"/>
              <a:t> </a:t>
            </a:r>
            <a:endParaRPr lang="en-GB" sz="1200" dirty="0"/>
          </a:p>
        </p:txBody>
      </p:sp>
      <p:pic>
        <p:nvPicPr>
          <p:cNvPr id="6" name="Picture 4" descr="Image result for stop bully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0436" y="5229200"/>
            <a:ext cx="854062" cy="9278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5234994"/>
            <a:ext cx="854062" cy="85406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158" y="5229200"/>
            <a:ext cx="875726" cy="884483"/>
          </a:xfrm>
          <a:prstGeom prst="rect">
            <a:avLst/>
          </a:prstGeom>
        </p:spPr>
      </p:pic>
      <p:pic>
        <p:nvPicPr>
          <p:cNvPr id="9" name="Picture 2" descr="Image result for stop mobb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44220" y="5229200"/>
            <a:ext cx="866793" cy="88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091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a:t>Towards (a) new international labour standard(s) on violence and harassment in the world of work: Why? </a:t>
            </a:r>
            <a:r>
              <a:rPr lang="en-GB" sz="2400" dirty="0" smtClean="0"/>
              <a:t/>
            </a:r>
            <a:br>
              <a:rPr lang="en-GB" sz="2400" dirty="0" smtClean="0"/>
            </a:br>
            <a:r>
              <a:rPr lang="en-GB" sz="2400" dirty="0" smtClean="0"/>
              <a:t>Regulatory gaps in ILO international labour instruments (ILS)</a:t>
            </a:r>
            <a:endParaRPr lang="en-GB" sz="2400" dirty="0"/>
          </a:p>
        </p:txBody>
      </p:sp>
      <p:sp>
        <p:nvSpPr>
          <p:cNvPr id="3" name="Content Placeholder 2"/>
          <p:cNvSpPr>
            <a:spLocks noGrp="1"/>
          </p:cNvSpPr>
          <p:nvPr>
            <p:ph idx="1"/>
          </p:nvPr>
        </p:nvSpPr>
        <p:spPr>
          <a:xfrm>
            <a:off x="447666" y="1988840"/>
            <a:ext cx="8239134" cy="3096344"/>
          </a:xfrm>
        </p:spPr>
        <p:txBody>
          <a:bodyPr/>
          <a:lstStyle/>
          <a:p>
            <a:r>
              <a:rPr lang="fr-CH" sz="2000" dirty="0" smtClean="0">
                <a:latin typeface="+mj-lt"/>
              </a:rPr>
              <a:t>No </a:t>
            </a:r>
            <a:r>
              <a:rPr lang="fr-CH" sz="2000" dirty="0" err="1" smtClean="0">
                <a:latin typeface="+mj-lt"/>
              </a:rPr>
              <a:t>dedicated</a:t>
            </a:r>
            <a:r>
              <a:rPr lang="fr-CH" sz="2000" dirty="0">
                <a:latin typeface="+mj-lt"/>
              </a:rPr>
              <a:t> </a:t>
            </a:r>
            <a:r>
              <a:rPr lang="fr-CH" sz="2000" dirty="0" smtClean="0">
                <a:latin typeface="+mj-lt"/>
              </a:rPr>
              <a:t>ILS </a:t>
            </a:r>
            <a:r>
              <a:rPr lang="fr-CH" sz="2000" dirty="0" err="1" smtClean="0">
                <a:latin typeface="+mj-lt"/>
              </a:rPr>
              <a:t>which</a:t>
            </a:r>
            <a:r>
              <a:rPr lang="fr-CH" sz="2000" dirty="0" smtClean="0">
                <a:latin typeface="+mj-lt"/>
              </a:rPr>
              <a:t> </a:t>
            </a:r>
            <a:r>
              <a:rPr lang="fr-CH" sz="2000" dirty="0" err="1" smtClean="0">
                <a:latin typeface="+mj-lt"/>
              </a:rPr>
              <a:t>defines</a:t>
            </a:r>
            <a:r>
              <a:rPr lang="fr-CH" sz="2000" dirty="0" smtClean="0">
                <a:latin typeface="+mj-lt"/>
              </a:rPr>
              <a:t> violence(s) </a:t>
            </a:r>
            <a:r>
              <a:rPr lang="fr-CH" sz="2000" dirty="0">
                <a:latin typeface="+mj-lt"/>
              </a:rPr>
              <a:t>and </a:t>
            </a:r>
            <a:r>
              <a:rPr lang="fr-CH" sz="2000" dirty="0" err="1">
                <a:latin typeface="+mj-lt"/>
              </a:rPr>
              <a:t>provides</a:t>
            </a:r>
            <a:r>
              <a:rPr lang="fr-CH" sz="2000" dirty="0">
                <a:latin typeface="+mj-lt"/>
              </a:rPr>
              <a:t> scope for </a:t>
            </a:r>
            <a:r>
              <a:rPr lang="fr-CH" sz="2000" dirty="0" err="1">
                <a:latin typeface="+mj-lt"/>
              </a:rPr>
              <a:t>it</a:t>
            </a:r>
            <a:r>
              <a:rPr lang="fr-CH" sz="2000" dirty="0">
                <a:latin typeface="+mj-lt"/>
              </a:rPr>
              <a:t>.</a:t>
            </a:r>
          </a:p>
          <a:p>
            <a:pPr lvl="0"/>
            <a:r>
              <a:rPr lang="fr-CH" sz="2000" dirty="0" smtClean="0">
                <a:latin typeface="+mj-lt"/>
              </a:rPr>
              <a:t>A </a:t>
            </a:r>
            <a:r>
              <a:rPr lang="fr-CH" sz="2000" dirty="0" err="1" smtClean="0">
                <a:latin typeface="+mj-lt"/>
              </a:rPr>
              <a:t>number</a:t>
            </a:r>
            <a:r>
              <a:rPr lang="fr-CH" sz="2000" dirty="0" smtClean="0">
                <a:latin typeface="+mj-lt"/>
              </a:rPr>
              <a:t> of ILS </a:t>
            </a:r>
            <a:r>
              <a:rPr lang="fr-CH" sz="2000" dirty="0" err="1" smtClean="0">
                <a:latin typeface="+mj-lt"/>
              </a:rPr>
              <a:t>address</a:t>
            </a:r>
            <a:r>
              <a:rPr lang="fr-CH" sz="2000" dirty="0" smtClean="0">
                <a:latin typeface="+mj-lt"/>
              </a:rPr>
              <a:t> violence </a:t>
            </a:r>
            <a:r>
              <a:rPr lang="fr-CH" sz="2000" dirty="0" err="1" smtClean="0">
                <a:latin typeface="+mj-lt"/>
              </a:rPr>
              <a:t>against</a:t>
            </a:r>
            <a:r>
              <a:rPr lang="fr-CH" sz="2000" dirty="0" smtClean="0">
                <a:latin typeface="+mj-lt"/>
              </a:rPr>
              <a:t> certain groups, as part of </a:t>
            </a:r>
            <a:r>
              <a:rPr lang="fr-CH" sz="2000" dirty="0" err="1" smtClean="0">
                <a:latin typeface="+mj-lt"/>
              </a:rPr>
              <a:t>broader</a:t>
            </a:r>
            <a:r>
              <a:rPr lang="fr-CH" sz="2000" dirty="0" smtClean="0">
                <a:latin typeface="+mj-lt"/>
              </a:rPr>
              <a:t> protection </a:t>
            </a:r>
            <a:r>
              <a:rPr lang="fr-CH" sz="2000" dirty="0" err="1" smtClean="0">
                <a:latin typeface="+mj-lt"/>
              </a:rPr>
              <a:t>approaches</a:t>
            </a:r>
            <a:r>
              <a:rPr lang="fr-CH" sz="2000" dirty="0" smtClean="0">
                <a:latin typeface="+mj-lt"/>
              </a:rPr>
              <a:t> (</a:t>
            </a:r>
            <a:r>
              <a:rPr lang="fr-CH" sz="2000" dirty="0" err="1" smtClean="0">
                <a:latin typeface="+mj-lt"/>
              </a:rPr>
              <a:t>e.g</a:t>
            </a:r>
            <a:r>
              <a:rPr lang="fr-CH" sz="2000" dirty="0" smtClean="0">
                <a:latin typeface="+mj-lt"/>
              </a:rPr>
              <a:t>. C169 and C189, and R200)</a:t>
            </a:r>
          </a:p>
          <a:p>
            <a:pPr lvl="0"/>
            <a:r>
              <a:rPr lang="fr-CH" sz="2000" dirty="0" smtClean="0">
                <a:latin typeface="+mj-lt"/>
              </a:rPr>
              <a:t>A </a:t>
            </a:r>
            <a:r>
              <a:rPr lang="fr-CH" sz="2000" dirty="0" err="1" smtClean="0">
                <a:latin typeface="+mj-lt"/>
              </a:rPr>
              <a:t>number</a:t>
            </a:r>
            <a:r>
              <a:rPr lang="fr-CH" sz="2000" dirty="0" smtClean="0">
                <a:latin typeface="+mj-lt"/>
              </a:rPr>
              <a:t> of ILS, </a:t>
            </a:r>
            <a:r>
              <a:rPr lang="fr-CH" sz="2000" dirty="0" err="1" smtClean="0">
                <a:latin typeface="+mj-lt"/>
              </a:rPr>
              <a:t>while</a:t>
            </a:r>
            <a:r>
              <a:rPr lang="fr-CH" sz="2000" dirty="0" smtClean="0">
                <a:latin typeface="+mj-lt"/>
              </a:rPr>
              <a:t> not </a:t>
            </a:r>
            <a:r>
              <a:rPr lang="fr-CH" sz="2000" dirty="0" err="1" smtClean="0">
                <a:latin typeface="+mj-lt"/>
              </a:rPr>
              <a:t>mentioning</a:t>
            </a:r>
            <a:r>
              <a:rPr lang="fr-CH" sz="2000" dirty="0" smtClean="0">
                <a:latin typeface="+mj-lt"/>
              </a:rPr>
              <a:t> violence </a:t>
            </a:r>
            <a:r>
              <a:rPr lang="fr-CH" sz="2000" dirty="0" err="1" smtClean="0">
                <a:latin typeface="+mj-lt"/>
              </a:rPr>
              <a:t>explicitly</a:t>
            </a:r>
            <a:r>
              <a:rPr lang="fr-CH" sz="2000" dirty="0" smtClean="0">
                <a:latin typeface="+mj-lt"/>
              </a:rPr>
              <a:t>, </a:t>
            </a:r>
            <a:r>
              <a:rPr lang="fr-CH" sz="2000" dirty="0" err="1" smtClean="0">
                <a:latin typeface="+mj-lt"/>
              </a:rPr>
              <a:t>provide</a:t>
            </a:r>
            <a:r>
              <a:rPr lang="fr-CH" sz="2000" dirty="0" smtClean="0">
                <a:latin typeface="+mj-lt"/>
              </a:rPr>
              <a:t> </a:t>
            </a:r>
            <a:r>
              <a:rPr lang="fr-CH" sz="2000" dirty="0" err="1" smtClean="0">
                <a:latin typeface="+mj-lt"/>
              </a:rPr>
              <a:t>useful</a:t>
            </a:r>
            <a:r>
              <a:rPr lang="fr-CH" sz="2000" dirty="0" smtClean="0">
                <a:latin typeface="+mj-lt"/>
              </a:rPr>
              <a:t> </a:t>
            </a:r>
            <a:r>
              <a:rPr lang="fr-CH" sz="2000" dirty="0" err="1" smtClean="0">
                <a:latin typeface="+mj-lt"/>
              </a:rPr>
              <a:t>elements</a:t>
            </a:r>
            <a:r>
              <a:rPr lang="fr-CH" sz="2000" dirty="0" smtClean="0">
                <a:latin typeface="+mj-lt"/>
              </a:rPr>
              <a:t> for </a:t>
            </a:r>
            <a:r>
              <a:rPr lang="fr-CH" sz="2000" dirty="0" err="1" smtClean="0">
                <a:latin typeface="+mj-lt"/>
              </a:rPr>
              <a:t>addressing</a:t>
            </a:r>
            <a:r>
              <a:rPr lang="fr-CH" sz="2000" dirty="0" smtClean="0">
                <a:latin typeface="+mj-lt"/>
              </a:rPr>
              <a:t> </a:t>
            </a:r>
            <a:r>
              <a:rPr lang="fr-CH" sz="2000" dirty="0" err="1" smtClean="0">
                <a:latin typeface="+mj-lt"/>
              </a:rPr>
              <a:t>it</a:t>
            </a:r>
            <a:r>
              <a:rPr lang="fr-CH" sz="2000" dirty="0" smtClean="0">
                <a:latin typeface="+mj-lt"/>
              </a:rPr>
              <a:t> (</a:t>
            </a:r>
            <a:r>
              <a:rPr lang="fr-CH" sz="2000" dirty="0" err="1" smtClean="0">
                <a:latin typeface="+mj-lt"/>
              </a:rPr>
              <a:t>e.g</a:t>
            </a:r>
            <a:r>
              <a:rPr lang="fr-CH" sz="2000" dirty="0" smtClean="0">
                <a:latin typeface="+mj-lt"/>
              </a:rPr>
              <a:t>. C155 and C187, and C102 and C120)</a:t>
            </a:r>
          </a:p>
          <a:p>
            <a:pPr lvl="0"/>
            <a:r>
              <a:rPr lang="fr-CH" sz="2000" dirty="0" smtClean="0">
                <a:latin typeface="+mj-lt"/>
              </a:rPr>
              <a:t>No ILS </a:t>
            </a:r>
            <a:r>
              <a:rPr lang="fr-CH" sz="2000" dirty="0" err="1" smtClean="0">
                <a:latin typeface="+mj-lt"/>
              </a:rPr>
              <a:t>provide</a:t>
            </a:r>
            <a:r>
              <a:rPr lang="fr-CH" sz="2000" dirty="0" smtClean="0">
                <a:latin typeface="+mj-lt"/>
              </a:rPr>
              <a:t> for an </a:t>
            </a:r>
            <a:r>
              <a:rPr lang="fr-CH" sz="2000" dirty="0" err="1" smtClean="0">
                <a:latin typeface="+mj-lt"/>
              </a:rPr>
              <a:t>approach</a:t>
            </a:r>
            <a:r>
              <a:rPr lang="fr-CH" sz="2000" dirty="0" smtClean="0">
                <a:latin typeface="+mj-lt"/>
              </a:rPr>
              <a:t> </a:t>
            </a:r>
            <a:r>
              <a:rPr lang="fr-CH" sz="2000" dirty="0" err="1" smtClean="0">
                <a:latin typeface="+mj-lt"/>
              </a:rPr>
              <a:t>bringing</a:t>
            </a:r>
            <a:r>
              <a:rPr lang="fr-CH" sz="2000" dirty="0" smtClean="0">
                <a:latin typeface="+mj-lt"/>
              </a:rPr>
              <a:t> </a:t>
            </a:r>
            <a:r>
              <a:rPr lang="fr-CH" sz="2000" dirty="0" err="1" smtClean="0">
                <a:latin typeface="+mj-lt"/>
              </a:rPr>
              <a:t>prevention</a:t>
            </a:r>
            <a:r>
              <a:rPr lang="fr-CH" sz="2000" dirty="0" smtClean="0">
                <a:latin typeface="+mj-lt"/>
              </a:rPr>
              <a:t>, protection, and compensation and </a:t>
            </a:r>
            <a:r>
              <a:rPr lang="fr-CH" sz="2000" dirty="0" err="1" smtClean="0">
                <a:latin typeface="+mj-lt"/>
              </a:rPr>
              <a:t>rehabilitation</a:t>
            </a:r>
            <a:r>
              <a:rPr lang="fr-CH" sz="2000" dirty="0" smtClean="0">
                <a:latin typeface="+mj-lt"/>
              </a:rPr>
              <a:t> </a:t>
            </a:r>
            <a:r>
              <a:rPr lang="fr-CH" sz="2000" dirty="0" err="1" smtClean="0">
                <a:latin typeface="+mj-lt"/>
              </a:rPr>
              <a:t>together</a:t>
            </a:r>
            <a:endParaRPr lang="en-GB" sz="2000" dirty="0">
              <a:latin typeface="+mj-lt"/>
            </a:endParaRPr>
          </a:p>
        </p:txBody>
      </p:sp>
      <p:sp>
        <p:nvSpPr>
          <p:cNvPr id="6" name="Rectangle 5"/>
          <p:cNvSpPr/>
          <p:nvPr/>
        </p:nvSpPr>
        <p:spPr>
          <a:xfrm>
            <a:off x="467544" y="6093296"/>
            <a:ext cx="7632848" cy="646331"/>
          </a:xfrm>
          <a:prstGeom prst="rect">
            <a:avLst/>
          </a:prstGeom>
        </p:spPr>
        <p:txBody>
          <a:bodyPr wrap="square">
            <a:spAutoFit/>
          </a:bodyPr>
          <a:lstStyle/>
          <a:p>
            <a:r>
              <a:rPr lang="en-GB" sz="1200" i="1" dirty="0"/>
              <a:t>Background paper for discussion at the Meeting of Experts on Violence against Women and Men in the World of Work</a:t>
            </a:r>
            <a:r>
              <a:rPr lang="en-GB" sz="1200" dirty="0"/>
              <a:t>, Meeting of Experts on Violence against Women and Men in the World </a:t>
            </a:r>
            <a:r>
              <a:rPr lang="en-GB" sz="1200" dirty="0" smtClean="0"/>
              <a:t>of Work, Geneva, 3-6 October 2016 </a:t>
            </a:r>
            <a:r>
              <a:rPr lang="en-GB" sz="1200" u="sng" dirty="0" smtClean="0">
                <a:hlinkClick r:id="rId2"/>
              </a:rPr>
              <a:t>http</a:t>
            </a:r>
            <a:r>
              <a:rPr lang="en-GB" sz="1200" u="sng" dirty="0">
                <a:hlinkClick r:id="rId2"/>
              </a:rPr>
              <a:t>://www.ilo.org/wcmsp5/groups/public/---dgreports/---</a:t>
            </a:r>
            <a:r>
              <a:rPr lang="en-GB" sz="1200" u="sng" dirty="0" smtClean="0">
                <a:hlinkClick r:id="rId2"/>
              </a:rPr>
              <a:t>gender/documents/meetingdocument/wcms_522932.pdf</a:t>
            </a:r>
            <a:r>
              <a:rPr lang="en-GB" sz="1200" dirty="0" smtClean="0"/>
              <a:t> </a:t>
            </a:r>
            <a:endParaRPr lang="en-GB" sz="12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032" y="4653136"/>
            <a:ext cx="1845000" cy="1296144"/>
          </a:xfrm>
          <a:prstGeom prst="rect">
            <a:avLst/>
          </a:prstGeom>
        </p:spPr>
      </p:pic>
      <p:pic>
        <p:nvPicPr>
          <p:cNvPr id="8" name="Picture 2" descr="Image result for stop cyber bully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427" y="4649433"/>
            <a:ext cx="1937548" cy="12916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9" y="4653136"/>
            <a:ext cx="1296143" cy="12961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Image result for sexual harassment in workpla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4529" y="4649434"/>
            <a:ext cx="1648975" cy="129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380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z="2800" dirty="0" err="1" smtClean="0"/>
              <a:t>Understanding</a:t>
            </a:r>
            <a:r>
              <a:rPr lang="fr-CH" sz="2800" dirty="0" smtClean="0"/>
              <a:t> </a:t>
            </a:r>
            <a:r>
              <a:rPr lang="fr-CH" sz="2800" dirty="0" err="1" smtClean="0"/>
              <a:t>what</a:t>
            </a:r>
            <a:r>
              <a:rPr lang="fr-CH" sz="2800" dirty="0" smtClean="0"/>
              <a:t> </a:t>
            </a:r>
            <a:r>
              <a:rPr lang="fr-CH" sz="2800" dirty="0" err="1" smtClean="0"/>
              <a:t>is</a:t>
            </a:r>
            <a:r>
              <a:rPr lang="fr-CH" sz="2800" dirty="0" smtClean="0"/>
              <a:t> «violence» in «the world of </a:t>
            </a:r>
            <a:r>
              <a:rPr lang="fr-CH" sz="2800" dirty="0" err="1" smtClean="0"/>
              <a:t>work</a:t>
            </a:r>
            <a:r>
              <a:rPr lang="fr-CH" sz="2800" dirty="0" smtClean="0"/>
              <a:t>»</a:t>
            </a:r>
            <a:br>
              <a:rPr lang="fr-CH" sz="2800" dirty="0" smtClean="0"/>
            </a:br>
            <a:r>
              <a:rPr lang="fr-CH" sz="2200" dirty="0" smtClean="0"/>
              <a:t>(Conclusions </a:t>
            </a:r>
            <a:r>
              <a:rPr lang="fr-CH" sz="2200" dirty="0" err="1" smtClean="0"/>
              <a:t>adopted</a:t>
            </a:r>
            <a:r>
              <a:rPr lang="fr-CH" sz="2200" dirty="0" smtClean="0"/>
              <a:t> by the TME, </a:t>
            </a:r>
            <a:r>
              <a:rPr lang="fr-CH" sz="2200" dirty="0" err="1" smtClean="0"/>
              <a:t>October</a:t>
            </a:r>
            <a:r>
              <a:rPr lang="fr-CH" sz="2200" dirty="0" smtClean="0"/>
              <a:t> 6-8 </a:t>
            </a:r>
            <a:r>
              <a:rPr lang="fr-CH" sz="2200" dirty="0" err="1" smtClean="0"/>
              <a:t>October</a:t>
            </a:r>
            <a:r>
              <a:rPr lang="fr-CH" sz="2200" dirty="0" smtClean="0"/>
              <a:t> 2016) </a:t>
            </a:r>
            <a:r>
              <a:rPr lang="en-GB" sz="1200" dirty="0">
                <a:solidFill>
                  <a:srgbClr val="C00000"/>
                </a:solidFill>
                <a:hlinkClick r:id="rId2"/>
              </a:rPr>
              <a:t>http://www.ilo.org/wcmsp5/groups/public/---ed_norm</a:t>
            </a:r>
            <a:r>
              <a:rPr lang="en-GB" sz="1200" dirty="0" smtClean="0">
                <a:solidFill>
                  <a:srgbClr val="C00000"/>
                </a:solidFill>
                <a:hlinkClick r:id="rId2"/>
              </a:rPr>
              <a:t>/---relconf/documents/meetingdocument/wcms_533534.pdf</a:t>
            </a:r>
            <a:endParaRPr lang="en-GB" sz="2200" dirty="0">
              <a:solidFill>
                <a:srgbClr val="C00000"/>
              </a:solidFill>
            </a:endParaRPr>
          </a:p>
        </p:txBody>
      </p:sp>
      <p:sp>
        <p:nvSpPr>
          <p:cNvPr id="3" name="Content Placeholder 2"/>
          <p:cNvSpPr>
            <a:spLocks noGrp="1"/>
          </p:cNvSpPr>
          <p:nvPr>
            <p:ph idx="1"/>
          </p:nvPr>
        </p:nvSpPr>
        <p:spPr>
          <a:xfrm>
            <a:off x="447666" y="1700808"/>
            <a:ext cx="8229600" cy="4358109"/>
          </a:xfrm>
        </p:spPr>
        <p:txBody>
          <a:bodyPr/>
          <a:lstStyle/>
          <a:p>
            <a:pPr lvl="0"/>
            <a:r>
              <a:rPr lang="en-US" sz="2600" dirty="0" smtClean="0">
                <a:latin typeface="+mj-lt"/>
              </a:rPr>
              <a:t>“Violence </a:t>
            </a:r>
            <a:r>
              <a:rPr lang="en-US" sz="2600" dirty="0">
                <a:latin typeface="+mj-lt"/>
              </a:rPr>
              <a:t>and harassment” in lieu of “violence” </a:t>
            </a:r>
            <a:r>
              <a:rPr lang="en-US" sz="2600" dirty="0" smtClean="0">
                <a:latin typeface="+mj-lt"/>
              </a:rPr>
              <a:t>only.</a:t>
            </a:r>
          </a:p>
          <a:p>
            <a:pPr lvl="0"/>
            <a:r>
              <a:rPr lang="en-US" sz="2600" dirty="0" smtClean="0">
                <a:latin typeface="+mj-lt"/>
              </a:rPr>
              <a:t>“Violence </a:t>
            </a:r>
            <a:r>
              <a:rPr lang="en-US" sz="2600" dirty="0">
                <a:latin typeface="+mj-lt"/>
              </a:rPr>
              <a:t>and harassment” </a:t>
            </a:r>
            <a:r>
              <a:rPr lang="en-US" sz="2600" dirty="0" smtClean="0">
                <a:latin typeface="+mj-lt"/>
              </a:rPr>
              <a:t>are </a:t>
            </a:r>
            <a:r>
              <a:rPr lang="en-US" sz="2600" dirty="0">
                <a:latin typeface="+mj-lt"/>
              </a:rPr>
              <a:t>likely to result in physical, psychological or sexual harm or suffering. A particular focus </a:t>
            </a:r>
            <a:r>
              <a:rPr lang="en-US" sz="2600" dirty="0" smtClean="0">
                <a:latin typeface="+mj-lt"/>
              </a:rPr>
              <a:t>needs to be placed </a:t>
            </a:r>
            <a:r>
              <a:rPr lang="en-US" sz="2600" dirty="0">
                <a:latin typeface="+mj-lt"/>
              </a:rPr>
              <a:t>on </a:t>
            </a:r>
            <a:r>
              <a:rPr lang="en-US" sz="2600" dirty="0" smtClean="0">
                <a:latin typeface="+mj-lt"/>
              </a:rPr>
              <a:t>GBV. </a:t>
            </a:r>
          </a:p>
          <a:p>
            <a:r>
              <a:rPr lang="en-US" sz="2600" dirty="0" smtClean="0">
                <a:latin typeface="+mj-lt"/>
              </a:rPr>
              <a:t>“The </a:t>
            </a:r>
            <a:r>
              <a:rPr lang="en-US" sz="2600" dirty="0">
                <a:latin typeface="+mj-lt"/>
              </a:rPr>
              <a:t>world of </a:t>
            </a:r>
            <a:r>
              <a:rPr lang="en-US" sz="2600" dirty="0" smtClean="0">
                <a:latin typeface="+mj-lt"/>
              </a:rPr>
              <a:t>work” covers </a:t>
            </a:r>
            <a:r>
              <a:rPr lang="en-US" sz="2600" dirty="0">
                <a:latin typeface="+mj-lt"/>
              </a:rPr>
              <a:t>not only the traditional physical workplace, but also commuting to and from work, work-related social events, public </a:t>
            </a:r>
            <a:r>
              <a:rPr lang="en-US" sz="2600" dirty="0" smtClean="0">
                <a:latin typeface="+mj-lt"/>
              </a:rPr>
              <a:t>spaces </a:t>
            </a:r>
            <a:r>
              <a:rPr lang="en-US" sz="2600" dirty="0">
                <a:latin typeface="+mj-lt"/>
              </a:rPr>
              <a:t>and the </a:t>
            </a:r>
            <a:r>
              <a:rPr lang="en-US" sz="2600" dirty="0" smtClean="0">
                <a:latin typeface="+mj-lt"/>
              </a:rPr>
              <a:t>home when home is the workplace.</a:t>
            </a:r>
            <a:endParaRPr lang="en-GB" sz="2600" dirty="0">
              <a:latin typeface="+mj-lt"/>
            </a:endParaRPr>
          </a:p>
          <a:p>
            <a:r>
              <a:rPr lang="en-US" sz="2600" dirty="0">
                <a:latin typeface="+mj-lt"/>
              </a:rPr>
              <a:t>Domestic violence and other forms of violence are relevant to the world of work when they impact the workplace.</a:t>
            </a:r>
            <a:endParaRPr lang="en-GB" sz="2600" dirty="0">
              <a:latin typeface="+mj-lt"/>
            </a:endParaRPr>
          </a:p>
          <a:p>
            <a:pPr lvl="0"/>
            <a:endParaRPr lang="en-GB" sz="2600" dirty="0" smtClean="0">
              <a:latin typeface="+mj-lt"/>
            </a:endParaRPr>
          </a:p>
        </p:txBody>
      </p:sp>
    </p:spTree>
    <p:extLst>
      <p:ext uri="{BB962C8B-B14F-4D97-AF65-F5344CB8AC3E}">
        <p14:creationId xmlns:p14="http://schemas.microsoft.com/office/powerpoint/2010/main" val="2892920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z="3200" dirty="0" err="1" smtClean="0"/>
              <a:t>Risk</a:t>
            </a:r>
            <a:r>
              <a:rPr lang="fr-CH" sz="3200" dirty="0" smtClean="0"/>
              <a:t> </a:t>
            </a:r>
            <a:r>
              <a:rPr lang="fr-CH" sz="3200" dirty="0" err="1" smtClean="0"/>
              <a:t>factors</a:t>
            </a:r>
            <a:r>
              <a:rPr lang="fr-CH" sz="3200" dirty="0" smtClean="0"/>
              <a:t> for violence in the world of </a:t>
            </a:r>
            <a:r>
              <a:rPr lang="fr-CH" sz="3200" dirty="0" err="1" smtClean="0"/>
              <a:t>work</a:t>
            </a:r>
            <a:r>
              <a:rPr lang="fr-CH" sz="3200" dirty="0"/>
              <a:t> </a:t>
            </a:r>
            <a:br>
              <a:rPr lang="fr-CH" sz="3200" dirty="0"/>
            </a:br>
            <a:r>
              <a:rPr lang="fr-CH" sz="2400" dirty="0"/>
              <a:t>Conclusions </a:t>
            </a:r>
            <a:r>
              <a:rPr lang="fr-CH" sz="2400" dirty="0" err="1"/>
              <a:t>adopted</a:t>
            </a:r>
            <a:r>
              <a:rPr lang="fr-CH" sz="2400" dirty="0"/>
              <a:t> by the TME, </a:t>
            </a:r>
            <a:r>
              <a:rPr lang="fr-CH" sz="2400" dirty="0" err="1"/>
              <a:t>October</a:t>
            </a:r>
            <a:r>
              <a:rPr lang="fr-CH" sz="2400" dirty="0"/>
              <a:t> 6-8 </a:t>
            </a:r>
            <a:r>
              <a:rPr lang="fr-CH" sz="2400" dirty="0" err="1"/>
              <a:t>October</a:t>
            </a:r>
            <a:r>
              <a:rPr lang="fr-CH" sz="2400" dirty="0"/>
              <a:t> 2016</a:t>
            </a:r>
            <a:r>
              <a:rPr lang="fr-CH" sz="2400" dirty="0" smtClean="0"/>
              <a:t>)</a:t>
            </a:r>
            <a:br>
              <a:rPr lang="fr-CH" sz="2400" dirty="0" smtClean="0"/>
            </a:br>
            <a:r>
              <a:rPr lang="en-GB" sz="1200" dirty="0">
                <a:solidFill>
                  <a:srgbClr val="C00000"/>
                </a:solidFill>
                <a:hlinkClick r:id="rId3"/>
              </a:rPr>
              <a:t>http://www.ilo.org/wcmsp5/groups/public/---ed_norm/---relconf/documents/meetingdocument/wcms_533534.pdf</a:t>
            </a:r>
            <a:endParaRPr lang="en-GB" sz="1200" dirty="0"/>
          </a:p>
        </p:txBody>
      </p:sp>
      <p:sp>
        <p:nvSpPr>
          <p:cNvPr id="3" name="Content Placeholder 2"/>
          <p:cNvSpPr>
            <a:spLocks noGrp="1"/>
          </p:cNvSpPr>
          <p:nvPr>
            <p:ph idx="1"/>
          </p:nvPr>
        </p:nvSpPr>
        <p:spPr>
          <a:xfrm>
            <a:off x="447666" y="1700808"/>
            <a:ext cx="8229600" cy="4358109"/>
          </a:xfrm>
        </p:spPr>
        <p:txBody>
          <a:bodyPr/>
          <a:lstStyle/>
          <a:p>
            <a:pPr lvl="0"/>
            <a:r>
              <a:rPr lang="en-US" sz="2400" dirty="0">
                <a:latin typeface="+mj-lt"/>
              </a:rPr>
              <a:t>Violence in the world of work often reflects wider societal </a:t>
            </a:r>
            <a:r>
              <a:rPr lang="en-US" sz="2400" dirty="0" smtClean="0">
                <a:latin typeface="+mj-lt"/>
              </a:rPr>
              <a:t>violence and imbalances in power.</a:t>
            </a:r>
          </a:p>
          <a:p>
            <a:pPr lvl="0"/>
            <a:r>
              <a:rPr lang="en-US" sz="2400" dirty="0" smtClean="0">
                <a:latin typeface="+mj-lt"/>
              </a:rPr>
              <a:t>Violence can affect everyone, but affects specific groups disproportionately, </a:t>
            </a:r>
            <a:r>
              <a:rPr lang="en-US" sz="2400" b="1" dirty="0" smtClean="0">
                <a:latin typeface="+mj-lt"/>
              </a:rPr>
              <a:t>where</a:t>
            </a:r>
            <a:r>
              <a:rPr lang="en-US" sz="2400" dirty="0" smtClean="0">
                <a:latin typeface="+mj-lt"/>
              </a:rPr>
              <a:t> certain conditions exist </a:t>
            </a:r>
          </a:p>
          <a:p>
            <a:pPr lvl="0"/>
            <a:r>
              <a:rPr lang="en-US" sz="2400" dirty="0" smtClean="0">
                <a:latin typeface="+mj-lt"/>
              </a:rPr>
              <a:t>Risk factors/conditions include. Among others, working in isolation in private homes or in contact with the public or in work arrangements that are not adequately covered by labor law or social protection, etc.. </a:t>
            </a:r>
            <a:endParaRPr lang="en-GB" sz="2400" dirty="0" smtClean="0">
              <a:latin typeface="+mj-lt"/>
            </a:endParaRPr>
          </a:p>
        </p:txBody>
      </p:sp>
    </p:spTree>
    <p:extLst>
      <p:ext uri="{BB962C8B-B14F-4D97-AF65-F5344CB8AC3E}">
        <p14:creationId xmlns:p14="http://schemas.microsoft.com/office/powerpoint/2010/main" val="351310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sz="3200" dirty="0" err="1" smtClean="0"/>
              <a:t>Addressing</a:t>
            </a:r>
            <a:r>
              <a:rPr lang="fr-CH" sz="3200" dirty="0" smtClean="0"/>
              <a:t> violence in the world of </a:t>
            </a:r>
            <a:r>
              <a:rPr lang="fr-CH" sz="3200" dirty="0" err="1" smtClean="0"/>
              <a:t>work</a:t>
            </a:r>
            <a:r>
              <a:rPr lang="en-GB" sz="3200" dirty="0"/>
              <a:t> </a:t>
            </a:r>
            <a:r>
              <a:rPr lang="en-GB" sz="3200" dirty="0" smtClean="0"/>
              <a:t/>
            </a:r>
            <a:br>
              <a:rPr lang="en-GB" sz="3200" dirty="0" smtClean="0"/>
            </a:br>
            <a:r>
              <a:rPr lang="fr-CH" sz="2400" dirty="0"/>
              <a:t>(Conclusions </a:t>
            </a:r>
            <a:r>
              <a:rPr lang="fr-CH" sz="2400" dirty="0" err="1"/>
              <a:t>adopted</a:t>
            </a:r>
            <a:r>
              <a:rPr lang="fr-CH" sz="2400" dirty="0"/>
              <a:t> by the TME, </a:t>
            </a:r>
            <a:r>
              <a:rPr lang="fr-CH" sz="2400" dirty="0" err="1"/>
              <a:t>October</a:t>
            </a:r>
            <a:r>
              <a:rPr lang="fr-CH" sz="2400" dirty="0"/>
              <a:t> 6-8 </a:t>
            </a:r>
            <a:r>
              <a:rPr lang="fr-CH" sz="2400" dirty="0" err="1"/>
              <a:t>October</a:t>
            </a:r>
            <a:r>
              <a:rPr lang="fr-CH" sz="2400" dirty="0"/>
              <a:t> 2016</a:t>
            </a:r>
            <a:r>
              <a:rPr lang="fr-CH" sz="2400" dirty="0" smtClean="0"/>
              <a:t>)</a:t>
            </a:r>
            <a:br>
              <a:rPr lang="fr-CH" sz="2400" dirty="0" smtClean="0"/>
            </a:br>
            <a:r>
              <a:rPr lang="en-GB" sz="1200" dirty="0">
                <a:solidFill>
                  <a:srgbClr val="C00000"/>
                </a:solidFill>
                <a:hlinkClick r:id="rId2"/>
              </a:rPr>
              <a:t>http://www.ilo.org/wcmsp5/groups/public/---ed_norm/---relconf/documents/meetingdocument/wcms_533534.pdf</a:t>
            </a:r>
            <a:endParaRPr lang="en-GB" sz="1200" dirty="0"/>
          </a:p>
        </p:txBody>
      </p:sp>
      <p:sp>
        <p:nvSpPr>
          <p:cNvPr id="3" name="Content Placeholder 2"/>
          <p:cNvSpPr>
            <a:spLocks noGrp="1"/>
          </p:cNvSpPr>
          <p:nvPr>
            <p:ph idx="1"/>
          </p:nvPr>
        </p:nvSpPr>
        <p:spPr>
          <a:xfrm>
            <a:off x="447666" y="1844824"/>
            <a:ext cx="8229600" cy="4214093"/>
          </a:xfrm>
        </p:spPr>
        <p:txBody>
          <a:bodyPr/>
          <a:lstStyle/>
          <a:p>
            <a:pPr lvl="0"/>
            <a:r>
              <a:rPr lang="fr-CH" sz="2200" dirty="0" smtClean="0"/>
              <a:t>«</a:t>
            </a:r>
            <a:r>
              <a:rPr lang="fr-CH" sz="2200" dirty="0" err="1" smtClean="0">
                <a:latin typeface="+mj-lt"/>
              </a:rPr>
              <a:t>Governments</a:t>
            </a:r>
            <a:r>
              <a:rPr lang="fr-CH" sz="2200" dirty="0" smtClean="0">
                <a:latin typeface="+mj-lt"/>
              </a:rPr>
              <a:t>, </a:t>
            </a:r>
            <a:r>
              <a:rPr lang="fr-CH" sz="2200" dirty="0" err="1" smtClean="0">
                <a:latin typeface="+mj-lt"/>
              </a:rPr>
              <a:t>employers</a:t>
            </a:r>
            <a:r>
              <a:rPr lang="fr-CH" sz="2200" dirty="0" smtClean="0">
                <a:latin typeface="+mj-lt"/>
              </a:rPr>
              <a:t> and </a:t>
            </a:r>
            <a:r>
              <a:rPr lang="fr-CH" sz="2200" dirty="0" err="1" smtClean="0">
                <a:latin typeface="+mj-lt"/>
              </a:rPr>
              <a:t>workers</a:t>
            </a:r>
            <a:r>
              <a:rPr lang="fr-CH" sz="2200" dirty="0" smtClean="0">
                <a:latin typeface="+mj-lt"/>
              </a:rPr>
              <a:t> have a </a:t>
            </a:r>
            <a:r>
              <a:rPr lang="fr-CH" sz="2200" dirty="0" err="1" smtClean="0">
                <a:latin typeface="+mj-lt"/>
              </a:rPr>
              <a:t>role</a:t>
            </a:r>
            <a:r>
              <a:rPr lang="fr-CH" sz="2200" dirty="0" smtClean="0">
                <a:latin typeface="+mj-lt"/>
              </a:rPr>
              <a:t> in </a:t>
            </a:r>
            <a:r>
              <a:rPr lang="fr-CH" sz="2200" dirty="0" err="1" smtClean="0">
                <a:latin typeface="+mj-lt"/>
              </a:rPr>
              <a:t>ensuring</a:t>
            </a:r>
            <a:r>
              <a:rPr lang="fr-CH" sz="2200" dirty="0" smtClean="0">
                <a:latin typeface="+mj-lt"/>
              </a:rPr>
              <a:t> compliance </a:t>
            </a:r>
            <a:r>
              <a:rPr lang="fr-CH" sz="2200" dirty="0" err="1" smtClean="0">
                <a:latin typeface="+mj-lt"/>
              </a:rPr>
              <a:t>with</a:t>
            </a:r>
            <a:r>
              <a:rPr lang="fr-CH" sz="2200" dirty="0" smtClean="0">
                <a:latin typeface="+mj-lt"/>
              </a:rPr>
              <a:t> </a:t>
            </a:r>
            <a:r>
              <a:rPr lang="fr-CH" sz="2200" dirty="0" err="1" smtClean="0">
                <a:latin typeface="+mj-lt"/>
              </a:rPr>
              <a:t>law</a:t>
            </a:r>
            <a:r>
              <a:rPr lang="fr-CH" sz="2200" dirty="0" smtClean="0">
                <a:latin typeface="+mj-lt"/>
              </a:rPr>
              <a:t> and </a:t>
            </a:r>
            <a:r>
              <a:rPr lang="fr-CH" sz="2200" dirty="0" err="1" smtClean="0">
                <a:latin typeface="+mj-lt"/>
              </a:rPr>
              <a:t>policy</a:t>
            </a:r>
            <a:r>
              <a:rPr lang="fr-CH" sz="2200" dirty="0" smtClean="0">
                <a:latin typeface="+mj-lt"/>
              </a:rPr>
              <a:t>, as </a:t>
            </a:r>
            <a:r>
              <a:rPr lang="fr-CH" sz="2200" dirty="0" err="1" smtClean="0">
                <a:latin typeface="+mj-lt"/>
              </a:rPr>
              <a:t>well</a:t>
            </a:r>
            <a:r>
              <a:rPr lang="fr-CH" sz="2200" dirty="0" smtClean="0">
                <a:latin typeface="+mj-lt"/>
              </a:rPr>
              <a:t> as in </a:t>
            </a:r>
            <a:r>
              <a:rPr lang="fr-CH" sz="2200" dirty="0" err="1" smtClean="0">
                <a:latin typeface="+mj-lt"/>
              </a:rPr>
              <a:t>adopting</a:t>
            </a:r>
            <a:r>
              <a:rPr lang="fr-CH" sz="2200" dirty="0" smtClean="0">
                <a:latin typeface="+mj-lt"/>
              </a:rPr>
              <a:t> proactive initiatives.»</a:t>
            </a:r>
          </a:p>
          <a:p>
            <a:pPr lvl="0"/>
            <a:r>
              <a:rPr lang="fr-CH" sz="2200" dirty="0" smtClean="0">
                <a:latin typeface="+mj-lt"/>
              </a:rPr>
              <a:t>«</a:t>
            </a:r>
            <a:r>
              <a:rPr lang="fr-CH" sz="2200" dirty="0" err="1" smtClean="0">
                <a:latin typeface="+mj-lt"/>
              </a:rPr>
              <a:t>Prevention</a:t>
            </a:r>
            <a:r>
              <a:rPr lang="fr-CH" sz="2200" dirty="0" smtClean="0">
                <a:latin typeface="+mj-lt"/>
              </a:rPr>
              <a:t> and support are key components to </a:t>
            </a:r>
            <a:r>
              <a:rPr lang="fr-CH" sz="2200" dirty="0" err="1" smtClean="0">
                <a:latin typeface="+mj-lt"/>
              </a:rPr>
              <a:t>addressing</a:t>
            </a:r>
            <a:r>
              <a:rPr lang="fr-CH" sz="2200" dirty="0" smtClean="0">
                <a:latin typeface="+mj-lt"/>
              </a:rPr>
              <a:t> violence and </a:t>
            </a:r>
            <a:r>
              <a:rPr lang="fr-CH" sz="2200" dirty="0" err="1" smtClean="0">
                <a:latin typeface="+mj-lt"/>
              </a:rPr>
              <a:t>harassment</a:t>
            </a:r>
            <a:r>
              <a:rPr lang="fr-CH" sz="2200" dirty="0" smtClean="0">
                <a:latin typeface="+mj-lt"/>
              </a:rPr>
              <a:t>.»</a:t>
            </a:r>
          </a:p>
          <a:p>
            <a:pPr lvl="0"/>
            <a:r>
              <a:rPr lang="fr-CH" sz="2200" dirty="0" smtClean="0">
                <a:latin typeface="+mj-lt"/>
              </a:rPr>
              <a:t>«Collective </a:t>
            </a:r>
            <a:r>
              <a:rPr lang="fr-CH" sz="2200" dirty="0" err="1" smtClean="0">
                <a:latin typeface="+mj-lt"/>
              </a:rPr>
              <a:t>agreements</a:t>
            </a:r>
            <a:r>
              <a:rPr lang="fr-CH" sz="2200" dirty="0" smtClean="0">
                <a:latin typeface="+mj-lt"/>
              </a:rPr>
              <a:t> </a:t>
            </a:r>
            <a:r>
              <a:rPr lang="fr-CH" sz="2200" dirty="0" err="1" smtClean="0">
                <a:latin typeface="+mj-lt"/>
              </a:rPr>
              <a:t>could</a:t>
            </a:r>
            <a:r>
              <a:rPr lang="fr-CH" sz="2200" dirty="0" smtClean="0">
                <a:latin typeface="+mj-lt"/>
              </a:rPr>
              <a:t> </a:t>
            </a:r>
            <a:r>
              <a:rPr lang="fr-CH" sz="2200" dirty="0" err="1" smtClean="0">
                <a:latin typeface="+mj-lt"/>
              </a:rPr>
              <a:t>address</a:t>
            </a:r>
            <a:r>
              <a:rPr lang="fr-CH" sz="2200" dirty="0" smtClean="0">
                <a:latin typeface="+mj-lt"/>
              </a:rPr>
              <a:t> the </a:t>
            </a:r>
            <a:r>
              <a:rPr lang="fr-CH" sz="2200" dirty="0" err="1" smtClean="0">
                <a:latin typeface="+mj-lt"/>
              </a:rPr>
              <a:t>effects</a:t>
            </a:r>
            <a:r>
              <a:rPr lang="fr-CH" sz="2200" dirty="0" smtClean="0">
                <a:latin typeface="+mj-lt"/>
              </a:rPr>
              <a:t> of </a:t>
            </a:r>
            <a:r>
              <a:rPr lang="fr-CH" sz="2200" dirty="0" err="1" smtClean="0">
                <a:latin typeface="+mj-lt"/>
              </a:rPr>
              <a:t>domestic</a:t>
            </a:r>
            <a:r>
              <a:rPr lang="fr-CH" sz="2200" dirty="0" smtClean="0">
                <a:latin typeface="+mj-lt"/>
              </a:rPr>
              <a:t> violence.»</a:t>
            </a:r>
          </a:p>
          <a:p>
            <a:r>
              <a:rPr lang="en-US" sz="2200" dirty="0" smtClean="0">
                <a:latin typeface="+mj-lt"/>
              </a:rPr>
              <a:t>“There </a:t>
            </a:r>
            <a:r>
              <a:rPr lang="en-US" sz="2200" dirty="0">
                <a:latin typeface="+mj-lt"/>
              </a:rPr>
              <a:t>is a need for more and better data on the nature and extent of </a:t>
            </a:r>
            <a:r>
              <a:rPr lang="en-US" sz="2200" dirty="0" smtClean="0">
                <a:latin typeface="+mj-lt"/>
              </a:rPr>
              <a:t>violence and harassment </a:t>
            </a:r>
            <a:r>
              <a:rPr lang="en-US" sz="2200" dirty="0">
                <a:latin typeface="+mj-lt"/>
              </a:rPr>
              <a:t>in the world of work, and the Office is invited to assist in developing a methodology to improve comparability of data</a:t>
            </a:r>
            <a:r>
              <a:rPr lang="en-US" sz="2200" dirty="0" smtClean="0">
                <a:latin typeface="+mj-lt"/>
              </a:rPr>
              <a:t>.” </a:t>
            </a:r>
            <a:endParaRPr lang="en-GB" sz="2200" dirty="0">
              <a:latin typeface="+mj-lt"/>
            </a:endParaRPr>
          </a:p>
          <a:p>
            <a:pPr lvl="0"/>
            <a:endParaRPr lang="en-GB" sz="2400" dirty="0" smtClean="0"/>
          </a:p>
        </p:txBody>
      </p:sp>
    </p:spTree>
    <p:extLst>
      <p:ext uri="{BB962C8B-B14F-4D97-AF65-F5344CB8AC3E}">
        <p14:creationId xmlns:p14="http://schemas.microsoft.com/office/powerpoint/2010/main" val="1889872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11968</TotalTime>
  <Words>1578</Words>
  <Application>Microsoft Office PowerPoint</Application>
  <PresentationFormat>Diavoorstelling (4:3)</PresentationFormat>
  <Paragraphs>97</Paragraphs>
  <Slides>15</Slides>
  <Notes>4</Notes>
  <HiddenSlides>0</HiddenSlides>
  <MMClips>0</MMClips>
  <ScaleCrop>false</ScaleCrop>
  <HeadingPairs>
    <vt:vector size="4" baseType="variant">
      <vt:variant>
        <vt:lpstr>Thema</vt:lpstr>
      </vt:variant>
      <vt:variant>
        <vt:i4>1</vt:i4>
      </vt:variant>
      <vt:variant>
        <vt:lpstr>Diatitels</vt:lpstr>
      </vt:variant>
      <vt:variant>
        <vt:i4>15</vt:i4>
      </vt:variant>
    </vt:vector>
  </HeadingPairs>
  <TitlesOfParts>
    <vt:vector size="16" baseType="lpstr">
      <vt:lpstr>Edge</vt:lpstr>
      <vt:lpstr>PowerPoint-presentatie</vt:lpstr>
      <vt:lpstr>The domestic violence and GBV at work nexus</vt:lpstr>
      <vt:lpstr>Domestic violence as a world-of-work issue</vt:lpstr>
      <vt:lpstr>Towards (a) new international labour standard(s) on violence and harassment in the world of work: Why? </vt:lpstr>
      <vt:lpstr>Towards (a) new international labour standard(s) on violence and harassment in the world of work: Why?  Regulatory gaps in national legislation</vt:lpstr>
      <vt:lpstr>Towards (a) new international labour standard(s) on violence and harassment in the world of work: Why?  Regulatory gaps in ILO international labour instruments (ILS)</vt:lpstr>
      <vt:lpstr>Understanding what is «violence» in «the world of work» (Conclusions adopted by the TME, October 6-8 October 2016) http://www.ilo.org/wcmsp5/groups/public/---ed_norm/---relconf/documents/meetingdocument/wcms_533534.pdf</vt:lpstr>
      <vt:lpstr>Risk factors for violence in the world of work  Conclusions adopted by the TME, October 6-8 October 2016) http://www.ilo.org/wcmsp5/groups/public/---ed_norm/---relconf/documents/meetingdocument/wcms_533534.pdf</vt:lpstr>
      <vt:lpstr>Addressing violence in the world of work  (Conclusions adopted by the TME, October 6-8 October 2016) http://www.ilo.org/wcmsp5/groups/public/---ed_norm/---relconf/documents/meetingdocument/wcms_533534.pdf</vt:lpstr>
      <vt:lpstr>How national legislation on domestic violence deals with work-related violence </vt:lpstr>
      <vt:lpstr>“Economic violence” as integral to the legal definition of “domestic violence”, by region   </vt:lpstr>
      <vt:lpstr>The role of workplace institutions actors in relation to domestic violence: The role of law </vt:lpstr>
      <vt:lpstr>The role of workplace actors in relation to domestic violence</vt:lpstr>
      <vt:lpstr>The role of workplace institutions actors in relation to domestic violence: The role of workplace negotiations and cooperation</vt:lpstr>
      <vt:lpstr>Main milestones of the process towards  (a) new international labour standard(s) on violence and harassment in the world of work </vt:lpstr>
    </vt:vector>
  </TitlesOfParts>
  <Company>ILO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Sangheon Lee</dc:creator>
  <cp:lastModifiedBy>VERGAERT Eva</cp:lastModifiedBy>
  <cp:revision>556</cp:revision>
  <cp:lastPrinted>2014-02-12T08:28:22Z</cp:lastPrinted>
  <dcterms:created xsi:type="dcterms:W3CDTF">2008-02-28T15:18:36Z</dcterms:created>
  <dcterms:modified xsi:type="dcterms:W3CDTF">2017-09-22T05:45:17Z</dcterms:modified>
</cp:coreProperties>
</file>