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sldIdLst>
    <p:sldId id="256" r:id="rId2"/>
    <p:sldId id="257" r:id="rId3"/>
    <p:sldId id="258" r:id="rId4"/>
    <p:sldId id="259" r:id="rId5"/>
    <p:sldId id="262" r:id="rId6"/>
    <p:sldId id="263" r:id="rId7"/>
    <p:sldId id="260" r:id="rId8"/>
    <p:sldId id="26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80" d="100"/>
          <a:sy n="80" d="100"/>
        </p:scale>
        <p:origin x="-84" y="-72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nl-NL"/>
              <a:t>Klik om de stijl te bewerken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337908DE-8E90-44B1-8602-33F74B7EF59F}" type="datetimeFigureOut">
              <a:rPr lang="nl-BE" smtClean="0"/>
              <a:t>13/01/2017</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7AE9D0FB-F117-4B20-B2C6-E04C22BACEA4}" type="slidenum">
              <a:rPr lang="nl-BE" smtClean="0"/>
              <a:t>‹nr.›</a:t>
            </a:fld>
            <a:endParaRPr lang="nl-BE"/>
          </a:p>
        </p:txBody>
      </p:sp>
    </p:spTree>
    <p:extLst>
      <p:ext uri="{BB962C8B-B14F-4D97-AF65-F5344CB8AC3E}">
        <p14:creationId xmlns:p14="http://schemas.microsoft.com/office/powerpoint/2010/main" val="1462901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nl-NL"/>
              <a:t>Klik om de stijl te bewerken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337908DE-8E90-44B1-8602-33F74B7EF59F}" type="datetimeFigureOut">
              <a:rPr lang="nl-BE" smtClean="0"/>
              <a:t>13/01/2017</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7AE9D0FB-F117-4B20-B2C6-E04C22BACEA4}" type="slidenum">
              <a:rPr lang="nl-BE" smtClean="0"/>
              <a:t>‹nr.›</a:t>
            </a:fld>
            <a:endParaRPr lang="nl-BE"/>
          </a:p>
        </p:txBody>
      </p:sp>
    </p:spTree>
    <p:extLst>
      <p:ext uri="{BB962C8B-B14F-4D97-AF65-F5344CB8AC3E}">
        <p14:creationId xmlns:p14="http://schemas.microsoft.com/office/powerpoint/2010/main" val="2368461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nl-NL"/>
              <a:t>Klik om de stijl te bewerken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4" name="Date Placeholder 3"/>
          <p:cNvSpPr>
            <a:spLocks noGrp="1"/>
          </p:cNvSpPr>
          <p:nvPr>
            <p:ph type="dt" sz="half" idx="10"/>
          </p:nvPr>
        </p:nvSpPr>
        <p:spPr/>
        <p:txBody>
          <a:bodyPr/>
          <a:lstStyle/>
          <a:p>
            <a:fld id="{337908DE-8E90-44B1-8602-33F74B7EF59F}" type="datetimeFigureOut">
              <a:rPr lang="nl-BE" smtClean="0"/>
              <a:t>13/01/2017</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7AE9D0FB-F117-4B20-B2C6-E04C22BACEA4}" type="slidenum">
              <a:rPr lang="nl-BE" smtClean="0"/>
              <a:t>‹nr.›</a:t>
            </a:fld>
            <a:endParaRPr lang="nl-BE"/>
          </a:p>
        </p:txBody>
      </p:sp>
    </p:spTree>
    <p:extLst>
      <p:ext uri="{BB962C8B-B14F-4D97-AF65-F5344CB8AC3E}">
        <p14:creationId xmlns:p14="http://schemas.microsoft.com/office/powerpoint/2010/main" val="32525305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nl-NL"/>
              <a:t>Klik om de stijl te bewerken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nl-NL"/>
              <a:t>Tekststijl van het model bewerken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4" name="Date Placeholder 3"/>
          <p:cNvSpPr>
            <a:spLocks noGrp="1"/>
          </p:cNvSpPr>
          <p:nvPr>
            <p:ph type="dt" sz="half" idx="10"/>
          </p:nvPr>
        </p:nvSpPr>
        <p:spPr/>
        <p:txBody>
          <a:bodyPr/>
          <a:lstStyle/>
          <a:p>
            <a:fld id="{337908DE-8E90-44B1-8602-33F74B7EF59F}" type="datetimeFigureOut">
              <a:rPr lang="nl-BE" smtClean="0"/>
              <a:t>13/01/2017</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7AE9D0FB-F117-4B20-B2C6-E04C22BACEA4}" type="slidenum">
              <a:rPr lang="nl-BE" smtClean="0"/>
              <a:t>‹nr.›</a:t>
            </a:fld>
            <a:endParaRPr lang="nl-BE"/>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9728936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nl-NL"/>
              <a:t>Klik om de stijl te bewerken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337908DE-8E90-44B1-8602-33F74B7EF59F}" type="datetimeFigureOut">
              <a:rPr lang="nl-BE" smtClean="0"/>
              <a:t>13/01/2017</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7AE9D0FB-F117-4B20-B2C6-E04C22BACEA4}" type="slidenum">
              <a:rPr lang="nl-BE" smtClean="0"/>
              <a:t>‹nr.›</a:t>
            </a:fld>
            <a:endParaRPr lang="nl-BE"/>
          </a:p>
        </p:txBody>
      </p:sp>
    </p:spTree>
    <p:extLst>
      <p:ext uri="{BB962C8B-B14F-4D97-AF65-F5344CB8AC3E}">
        <p14:creationId xmlns:p14="http://schemas.microsoft.com/office/powerpoint/2010/main" val="35477165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a:t>Klik om de stijl te bewerken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37908DE-8E90-44B1-8602-33F74B7EF59F}" type="datetimeFigureOut">
              <a:rPr lang="nl-BE" smtClean="0"/>
              <a:t>13/01/2017</a:t>
            </a:fld>
            <a:endParaRPr lang="nl-BE"/>
          </a:p>
        </p:txBody>
      </p:sp>
      <p:sp>
        <p:nvSpPr>
          <p:cNvPr id="4"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7AE9D0FB-F117-4B20-B2C6-E04C22BACEA4}" type="slidenum">
              <a:rPr lang="nl-BE" smtClean="0"/>
              <a:t>‹nr.›</a:t>
            </a:fld>
            <a:endParaRPr lang="nl-BE"/>
          </a:p>
        </p:txBody>
      </p:sp>
    </p:spTree>
    <p:extLst>
      <p:ext uri="{BB962C8B-B14F-4D97-AF65-F5344CB8AC3E}">
        <p14:creationId xmlns:p14="http://schemas.microsoft.com/office/powerpoint/2010/main" val="21016370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a:t>Klik om de stijl te bewerken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37908DE-8E90-44B1-8602-33F74B7EF59F}" type="datetimeFigureOut">
              <a:rPr lang="nl-BE" smtClean="0"/>
              <a:t>13/01/2017</a:t>
            </a:fld>
            <a:endParaRPr lang="nl-BE"/>
          </a:p>
        </p:txBody>
      </p:sp>
      <p:sp>
        <p:nvSpPr>
          <p:cNvPr id="4"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7AE9D0FB-F117-4B20-B2C6-E04C22BACEA4}" type="slidenum">
              <a:rPr lang="nl-BE" smtClean="0"/>
              <a:t>‹nr.›</a:t>
            </a:fld>
            <a:endParaRPr lang="nl-BE"/>
          </a:p>
        </p:txBody>
      </p:sp>
    </p:spTree>
    <p:extLst>
      <p:ext uri="{BB962C8B-B14F-4D97-AF65-F5344CB8AC3E}">
        <p14:creationId xmlns:p14="http://schemas.microsoft.com/office/powerpoint/2010/main" val="37995000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nchor="t" anchorCtr="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337908DE-8E90-44B1-8602-33F74B7EF59F}" type="datetimeFigureOut">
              <a:rPr lang="nl-BE" smtClean="0"/>
              <a:t>13/01/2017</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7AE9D0FB-F117-4B20-B2C6-E04C22BACEA4}" type="slidenum">
              <a:rPr lang="nl-BE" smtClean="0"/>
              <a:t>‹nr.›</a:t>
            </a:fld>
            <a:endParaRPr lang="nl-BE"/>
          </a:p>
        </p:txBody>
      </p:sp>
    </p:spTree>
    <p:extLst>
      <p:ext uri="{BB962C8B-B14F-4D97-AF65-F5344CB8AC3E}">
        <p14:creationId xmlns:p14="http://schemas.microsoft.com/office/powerpoint/2010/main" val="29430738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nl-NL"/>
              <a:t>Klik om de stijl te bewerken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337908DE-8E90-44B1-8602-33F74B7EF59F}" type="datetimeFigureOut">
              <a:rPr lang="nl-BE" smtClean="0"/>
              <a:t>13/01/2017</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7AE9D0FB-F117-4B20-B2C6-E04C22BACEA4}" type="slidenum">
              <a:rPr lang="nl-BE" smtClean="0"/>
              <a:t>‹nr.›</a:t>
            </a:fld>
            <a:endParaRPr lang="nl-BE"/>
          </a:p>
        </p:txBody>
      </p:sp>
    </p:spTree>
    <p:extLst>
      <p:ext uri="{BB962C8B-B14F-4D97-AF65-F5344CB8AC3E}">
        <p14:creationId xmlns:p14="http://schemas.microsoft.com/office/powerpoint/2010/main" val="2028848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3"/>
          <p:cNvSpPr>
            <a:spLocks noGrp="1"/>
          </p:cNvSpPr>
          <p:nvPr>
            <p:ph type="dt" sz="half" idx="10"/>
          </p:nvPr>
        </p:nvSpPr>
        <p:spPr/>
        <p:txBody>
          <a:bodyPr/>
          <a:lstStyle/>
          <a:p>
            <a:fld id="{337908DE-8E90-44B1-8602-33F74B7EF59F}" type="datetimeFigureOut">
              <a:rPr lang="nl-BE" smtClean="0"/>
              <a:t>13/01/2017</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7AE9D0FB-F117-4B20-B2C6-E04C22BACEA4}" type="slidenum">
              <a:rPr lang="nl-BE" smtClean="0"/>
              <a:t>‹nr.›</a:t>
            </a:fld>
            <a:endParaRPr lang="nl-BE"/>
          </a:p>
        </p:txBody>
      </p:sp>
    </p:spTree>
    <p:extLst>
      <p:ext uri="{BB962C8B-B14F-4D97-AF65-F5344CB8AC3E}">
        <p14:creationId xmlns:p14="http://schemas.microsoft.com/office/powerpoint/2010/main" val="1922519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nl-NL"/>
              <a:t>Klik om de stijl te bewerken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337908DE-8E90-44B1-8602-33F74B7EF59F}" type="datetimeFigureOut">
              <a:rPr lang="nl-BE" smtClean="0"/>
              <a:t>13/01/2017</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7AE9D0FB-F117-4B20-B2C6-E04C22BACEA4}" type="slidenum">
              <a:rPr lang="nl-BE" smtClean="0"/>
              <a:t>‹nr.›</a:t>
            </a:fld>
            <a:endParaRPr lang="nl-BE"/>
          </a:p>
        </p:txBody>
      </p:sp>
    </p:spTree>
    <p:extLst>
      <p:ext uri="{BB962C8B-B14F-4D97-AF65-F5344CB8AC3E}">
        <p14:creationId xmlns:p14="http://schemas.microsoft.com/office/powerpoint/2010/main" val="2410828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337908DE-8E90-44B1-8602-33F74B7EF59F}" type="datetimeFigureOut">
              <a:rPr lang="nl-BE" smtClean="0"/>
              <a:t>13/01/2017</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7AE9D0FB-F117-4B20-B2C6-E04C22BACEA4}" type="slidenum">
              <a:rPr lang="nl-BE" smtClean="0"/>
              <a:t>‹nr.›</a:t>
            </a:fld>
            <a:endParaRPr lang="nl-BE"/>
          </a:p>
        </p:txBody>
      </p:sp>
    </p:spTree>
    <p:extLst>
      <p:ext uri="{BB962C8B-B14F-4D97-AF65-F5344CB8AC3E}">
        <p14:creationId xmlns:p14="http://schemas.microsoft.com/office/powerpoint/2010/main" val="2694781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de stijl te bewerken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337908DE-8E90-44B1-8602-33F74B7EF59F}" type="datetimeFigureOut">
              <a:rPr lang="nl-BE" smtClean="0"/>
              <a:t>13/01/2017</a:t>
            </a:fld>
            <a:endParaRPr lang="nl-BE"/>
          </a:p>
        </p:txBody>
      </p:sp>
      <p:sp>
        <p:nvSpPr>
          <p:cNvPr id="8" name="Footer Placeholder 7"/>
          <p:cNvSpPr>
            <a:spLocks noGrp="1"/>
          </p:cNvSpPr>
          <p:nvPr>
            <p:ph type="ftr" sz="quarter" idx="11"/>
          </p:nvPr>
        </p:nvSpPr>
        <p:spPr/>
        <p:txBody>
          <a:bodyPr/>
          <a:lstStyle/>
          <a:p>
            <a:endParaRPr lang="nl-BE"/>
          </a:p>
        </p:txBody>
      </p:sp>
      <p:sp>
        <p:nvSpPr>
          <p:cNvPr id="9" name="Slide Number Placeholder 8"/>
          <p:cNvSpPr>
            <a:spLocks noGrp="1"/>
          </p:cNvSpPr>
          <p:nvPr>
            <p:ph type="sldNum" sz="quarter" idx="12"/>
          </p:nvPr>
        </p:nvSpPr>
        <p:spPr/>
        <p:txBody>
          <a:bodyPr/>
          <a:lstStyle/>
          <a:p>
            <a:fld id="{7AE9D0FB-F117-4B20-B2C6-E04C22BACEA4}" type="slidenum">
              <a:rPr lang="nl-BE" smtClean="0"/>
              <a:t>‹nr.›</a:t>
            </a:fld>
            <a:endParaRPr lang="nl-BE"/>
          </a:p>
        </p:txBody>
      </p:sp>
    </p:spTree>
    <p:extLst>
      <p:ext uri="{BB962C8B-B14F-4D97-AF65-F5344CB8AC3E}">
        <p14:creationId xmlns:p14="http://schemas.microsoft.com/office/powerpoint/2010/main" val="1346089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7" name="Date Placeholder 2"/>
          <p:cNvSpPr>
            <a:spLocks noGrp="1"/>
          </p:cNvSpPr>
          <p:nvPr>
            <p:ph type="dt" sz="half" idx="10"/>
          </p:nvPr>
        </p:nvSpPr>
        <p:spPr/>
        <p:txBody>
          <a:bodyPr/>
          <a:lstStyle/>
          <a:p>
            <a:fld id="{337908DE-8E90-44B1-8602-33F74B7EF59F}" type="datetimeFigureOut">
              <a:rPr lang="nl-BE" smtClean="0"/>
              <a:t>13/01/2017</a:t>
            </a:fld>
            <a:endParaRPr lang="nl-BE"/>
          </a:p>
        </p:txBody>
      </p:sp>
      <p:sp>
        <p:nvSpPr>
          <p:cNvPr id="5" name="Footer Placeholder 3"/>
          <p:cNvSpPr>
            <a:spLocks noGrp="1"/>
          </p:cNvSpPr>
          <p:nvPr>
            <p:ph type="ftr" sz="quarter" idx="11"/>
          </p:nvPr>
        </p:nvSpPr>
        <p:spPr/>
        <p:txBody>
          <a:bodyPr/>
          <a:lstStyle/>
          <a:p>
            <a:endParaRPr lang="nl-BE"/>
          </a:p>
        </p:txBody>
      </p:sp>
      <p:sp>
        <p:nvSpPr>
          <p:cNvPr id="6" name="Slide Number Placeholder 4"/>
          <p:cNvSpPr>
            <a:spLocks noGrp="1"/>
          </p:cNvSpPr>
          <p:nvPr>
            <p:ph type="sldNum" sz="quarter" idx="12"/>
          </p:nvPr>
        </p:nvSpPr>
        <p:spPr/>
        <p:txBody>
          <a:bodyPr/>
          <a:lstStyle/>
          <a:p>
            <a:fld id="{7AE9D0FB-F117-4B20-B2C6-E04C22BACEA4}" type="slidenum">
              <a:rPr lang="nl-BE" smtClean="0"/>
              <a:t>‹nr.›</a:t>
            </a:fld>
            <a:endParaRPr lang="nl-BE"/>
          </a:p>
        </p:txBody>
      </p:sp>
    </p:spTree>
    <p:extLst>
      <p:ext uri="{BB962C8B-B14F-4D97-AF65-F5344CB8AC3E}">
        <p14:creationId xmlns:p14="http://schemas.microsoft.com/office/powerpoint/2010/main" val="4021488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37908DE-8E90-44B1-8602-33F74B7EF59F}" type="datetimeFigureOut">
              <a:rPr lang="nl-BE" smtClean="0"/>
              <a:t>13/01/2017</a:t>
            </a:fld>
            <a:endParaRPr lang="nl-BE"/>
          </a:p>
        </p:txBody>
      </p:sp>
      <p:sp>
        <p:nvSpPr>
          <p:cNvPr id="5" name="Footer Placeholder 2"/>
          <p:cNvSpPr>
            <a:spLocks noGrp="1"/>
          </p:cNvSpPr>
          <p:nvPr>
            <p:ph type="ftr" sz="quarter" idx="11"/>
          </p:nvPr>
        </p:nvSpPr>
        <p:spPr/>
        <p:txBody>
          <a:bodyPr/>
          <a:lstStyle/>
          <a:p>
            <a:endParaRPr lang="nl-BE"/>
          </a:p>
        </p:txBody>
      </p:sp>
      <p:sp>
        <p:nvSpPr>
          <p:cNvPr id="6" name="Slide Number Placeholder 3"/>
          <p:cNvSpPr>
            <a:spLocks noGrp="1"/>
          </p:cNvSpPr>
          <p:nvPr>
            <p:ph type="sldNum" sz="quarter" idx="12"/>
          </p:nvPr>
        </p:nvSpPr>
        <p:spPr/>
        <p:txBody>
          <a:bodyPr/>
          <a:lstStyle/>
          <a:p>
            <a:fld id="{7AE9D0FB-F117-4B20-B2C6-E04C22BACEA4}" type="slidenum">
              <a:rPr lang="nl-BE" smtClean="0"/>
              <a:t>‹nr.›</a:t>
            </a:fld>
            <a:endParaRPr lang="nl-BE"/>
          </a:p>
        </p:txBody>
      </p:sp>
    </p:spTree>
    <p:extLst>
      <p:ext uri="{BB962C8B-B14F-4D97-AF65-F5344CB8AC3E}">
        <p14:creationId xmlns:p14="http://schemas.microsoft.com/office/powerpoint/2010/main" val="1604930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nl-NL"/>
              <a:t>Klik om de stijl te bewerken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7" name="Date Placeholder 4"/>
          <p:cNvSpPr>
            <a:spLocks noGrp="1"/>
          </p:cNvSpPr>
          <p:nvPr>
            <p:ph type="dt" sz="half" idx="10"/>
          </p:nvPr>
        </p:nvSpPr>
        <p:spPr/>
        <p:txBody>
          <a:bodyPr/>
          <a:lstStyle/>
          <a:p>
            <a:fld id="{337908DE-8E90-44B1-8602-33F74B7EF59F}" type="datetimeFigureOut">
              <a:rPr lang="nl-BE" smtClean="0"/>
              <a:t>13/01/2017</a:t>
            </a:fld>
            <a:endParaRPr lang="nl-BE"/>
          </a:p>
        </p:txBody>
      </p:sp>
      <p:sp>
        <p:nvSpPr>
          <p:cNvPr id="5" name="Footer Placeholder 5"/>
          <p:cNvSpPr>
            <a:spLocks noGrp="1"/>
          </p:cNvSpPr>
          <p:nvPr>
            <p:ph type="ftr" sz="quarter" idx="11"/>
          </p:nvPr>
        </p:nvSpPr>
        <p:spPr/>
        <p:txBody>
          <a:bodyPr/>
          <a:lstStyle/>
          <a:p>
            <a:endParaRPr lang="nl-BE"/>
          </a:p>
        </p:txBody>
      </p:sp>
      <p:sp>
        <p:nvSpPr>
          <p:cNvPr id="6" name="Slide Number Placeholder 6"/>
          <p:cNvSpPr>
            <a:spLocks noGrp="1"/>
          </p:cNvSpPr>
          <p:nvPr>
            <p:ph type="sldNum" sz="quarter" idx="12"/>
          </p:nvPr>
        </p:nvSpPr>
        <p:spPr/>
        <p:txBody>
          <a:bodyPr/>
          <a:lstStyle/>
          <a:p>
            <a:fld id="{7AE9D0FB-F117-4B20-B2C6-E04C22BACEA4}" type="slidenum">
              <a:rPr lang="nl-BE" smtClean="0"/>
              <a:t>‹nr.›</a:t>
            </a:fld>
            <a:endParaRPr lang="nl-BE"/>
          </a:p>
        </p:txBody>
      </p:sp>
    </p:spTree>
    <p:extLst>
      <p:ext uri="{BB962C8B-B14F-4D97-AF65-F5344CB8AC3E}">
        <p14:creationId xmlns:p14="http://schemas.microsoft.com/office/powerpoint/2010/main" val="1071841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nl-NL"/>
              <a:t>Klik om de stijl te bewerken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337908DE-8E90-44B1-8602-33F74B7EF59F}" type="datetimeFigureOut">
              <a:rPr lang="nl-BE" smtClean="0"/>
              <a:t>13/01/2017</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7AE9D0FB-F117-4B20-B2C6-E04C22BACEA4}" type="slidenum">
              <a:rPr lang="nl-BE" smtClean="0"/>
              <a:t>‹nr.›</a:t>
            </a:fld>
            <a:endParaRPr lang="nl-BE"/>
          </a:p>
        </p:txBody>
      </p:sp>
    </p:spTree>
    <p:extLst>
      <p:ext uri="{BB962C8B-B14F-4D97-AF65-F5344CB8AC3E}">
        <p14:creationId xmlns:p14="http://schemas.microsoft.com/office/powerpoint/2010/main" val="2087237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nl-NL"/>
              <a:t>Klik om de stijl te bewerken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37908DE-8E90-44B1-8602-33F74B7EF59F}" type="datetimeFigureOut">
              <a:rPr lang="nl-BE" smtClean="0"/>
              <a:t>13/01/2017</a:t>
            </a:fld>
            <a:endParaRPr lang="nl-BE"/>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nl-BE"/>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7AE9D0FB-F117-4B20-B2C6-E04C22BACEA4}" type="slidenum">
              <a:rPr lang="nl-BE" smtClean="0"/>
              <a:t>‹nr.›</a:t>
            </a:fld>
            <a:endParaRPr lang="nl-BE"/>
          </a:p>
        </p:txBody>
      </p:sp>
    </p:spTree>
    <p:extLst>
      <p:ext uri="{BB962C8B-B14F-4D97-AF65-F5344CB8AC3E}">
        <p14:creationId xmlns:p14="http://schemas.microsoft.com/office/powerpoint/2010/main" val="1441808563"/>
      </p:ext>
    </p:extLst>
  </p:cSld>
  <p:clrMap bg1="dk1" tx1="lt1" bg2="dk2" tx2="lt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 id="2147483714" r:id="rId15"/>
    <p:sldLayoutId id="2147483715" r:id="rId16"/>
    <p:sldLayoutId id="2147483716"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png"/><Relationship Id="rId17" Type="http://schemas.openxmlformats.org/officeDocument/2006/relationships/image" Target="../media/image22.wmf"/><Relationship Id="rId2" Type="http://schemas.openxmlformats.org/officeDocument/2006/relationships/image" Target="../media/image7.png"/><Relationship Id="rId16" Type="http://schemas.openxmlformats.org/officeDocument/2006/relationships/image" Target="../media/image21.png"/><Relationship Id="rId1" Type="http://schemas.openxmlformats.org/officeDocument/2006/relationships/slideLayout" Target="../slideLayouts/slideLayout2.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5" Type="http://schemas.openxmlformats.org/officeDocument/2006/relationships/image" Target="../media/image2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 Id="rId14" Type="http://schemas.openxmlformats.org/officeDocument/2006/relationships/image" Target="../media/image19.png"/></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igvm-iefh.belgium.be/nl/activiteiten/geweld/nap" TargetMode="External"/><Relationship Id="rId2" Type="http://schemas.openxmlformats.org/officeDocument/2006/relationships/hyperlink" Target="mailto:Marijke.weewauters@igvm.belgie.be" TargetMode="External"/><Relationship Id="rId1" Type="http://schemas.openxmlformats.org/officeDocument/2006/relationships/slideLayout" Target="../slideLayouts/slideLayout2.xml"/><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nl-BE" dirty="0"/>
              <a:t>Conventie Istanbul en FGM</a:t>
            </a:r>
            <a:br>
              <a:rPr lang="nl-BE" dirty="0"/>
            </a:br>
            <a:r>
              <a:rPr lang="nl-BE" dirty="0"/>
              <a:t>17 januari 2017</a:t>
            </a:r>
          </a:p>
        </p:txBody>
      </p:sp>
      <p:sp>
        <p:nvSpPr>
          <p:cNvPr id="3" name="Ondertitel 2"/>
          <p:cNvSpPr>
            <a:spLocks noGrp="1"/>
          </p:cNvSpPr>
          <p:nvPr>
            <p:ph type="subTitle" idx="1"/>
          </p:nvPr>
        </p:nvSpPr>
        <p:spPr/>
        <p:txBody>
          <a:bodyPr/>
          <a:lstStyle/>
          <a:p>
            <a:r>
              <a:rPr lang="nl-BE" dirty="0"/>
              <a:t>Inleiding Marijke </a:t>
            </a:r>
            <a:r>
              <a:rPr lang="nl-BE" dirty="0" err="1"/>
              <a:t>Weewauters</a:t>
            </a:r>
            <a:endParaRPr lang="nl-BE" dirty="0"/>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11214" y="5451348"/>
            <a:ext cx="4684776" cy="1213104"/>
          </a:xfrm>
          <a:prstGeom prst="rect">
            <a:avLst/>
          </a:prstGeom>
        </p:spPr>
      </p:pic>
    </p:spTree>
    <p:extLst>
      <p:ext uri="{BB962C8B-B14F-4D97-AF65-F5344CB8AC3E}">
        <p14:creationId xmlns:p14="http://schemas.microsoft.com/office/powerpoint/2010/main" val="648555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BE" dirty="0"/>
              <a:t>Wie ?</a:t>
            </a:r>
          </a:p>
        </p:txBody>
      </p:sp>
      <p:sp>
        <p:nvSpPr>
          <p:cNvPr id="3" name="Tijdelijke aanduiding voor inhoud 2"/>
          <p:cNvSpPr>
            <a:spLocks noGrp="1"/>
          </p:cNvSpPr>
          <p:nvPr>
            <p:ph idx="1"/>
          </p:nvPr>
        </p:nvSpPr>
        <p:spPr/>
        <p:txBody>
          <a:bodyPr>
            <a:normAutofit/>
          </a:bodyPr>
          <a:lstStyle/>
          <a:p>
            <a:pPr marL="0" indent="0">
              <a:buNone/>
            </a:pPr>
            <a:r>
              <a:rPr lang="nl-BE" dirty="0"/>
              <a:t>Marijke </a:t>
            </a:r>
            <a:r>
              <a:rPr lang="nl-BE" dirty="0" err="1"/>
              <a:t>Weewauters</a:t>
            </a:r>
            <a:r>
              <a:rPr lang="nl-BE" dirty="0"/>
              <a:t> </a:t>
            </a:r>
          </a:p>
          <a:p>
            <a:pPr marL="0" indent="0">
              <a:buNone/>
            </a:pPr>
            <a:r>
              <a:rPr lang="nl-BE" dirty="0"/>
              <a:t>		Diensthoofd cel geweld op het IGVM</a:t>
            </a:r>
          </a:p>
          <a:p>
            <a:pPr marL="0" indent="0">
              <a:buNone/>
            </a:pPr>
            <a:r>
              <a:rPr lang="nl-BE" dirty="0"/>
              <a:t>IGVM</a:t>
            </a:r>
          </a:p>
          <a:p>
            <a:pPr marL="0" indent="0">
              <a:buNone/>
            </a:pPr>
            <a:r>
              <a:rPr lang="nl-BE" dirty="0"/>
              <a:t>		</a:t>
            </a:r>
            <a:r>
              <a:rPr lang="nl-BE" dirty="0" err="1"/>
              <a:t>Equality</a:t>
            </a:r>
            <a:r>
              <a:rPr lang="nl-BE" dirty="0"/>
              <a:t> body</a:t>
            </a:r>
            <a:br>
              <a:rPr lang="nl-BE" dirty="0"/>
            </a:br>
            <a:r>
              <a:rPr lang="nl-BE" dirty="0"/>
              <a:t>		</a:t>
            </a:r>
            <a:r>
              <a:rPr lang="nl-BE" dirty="0" smtClean="0"/>
              <a:t>Coördinator </a:t>
            </a:r>
            <a:r>
              <a:rPr lang="nl-BE" dirty="0"/>
              <a:t>en monitor van het NAP (sinds 2001)</a:t>
            </a:r>
          </a:p>
          <a:p>
            <a:pPr marL="0" indent="0">
              <a:buNone/>
            </a:pPr>
            <a:r>
              <a:rPr lang="nl-BE" dirty="0"/>
              <a:t>		</a:t>
            </a:r>
            <a:r>
              <a:rPr lang="nl-BE" dirty="0" err="1"/>
              <a:t>Coordinating</a:t>
            </a:r>
            <a:r>
              <a:rPr lang="nl-BE" dirty="0"/>
              <a:t> Body artikel 10 conventie ‘</a:t>
            </a:r>
            <a:r>
              <a:rPr lang="nl-BE" dirty="0" smtClean="0"/>
              <a:t>Istanbul</a:t>
            </a:r>
            <a:r>
              <a:rPr lang="nl-BE" dirty="0"/>
              <a:t>’</a:t>
            </a:r>
          </a:p>
          <a:p>
            <a:pPr marL="0" indent="0">
              <a:buNone/>
            </a:pPr>
            <a:r>
              <a:rPr lang="nl-BE" dirty="0"/>
              <a:t>		lid van stuurcomité implementatie veiligheidsplan</a:t>
            </a:r>
          </a:p>
          <a:p>
            <a:pPr marL="0" indent="0">
              <a:buNone/>
            </a:pPr>
            <a:r>
              <a:rPr lang="nl-BE" dirty="0"/>
              <a:t>		Adviezen en acties</a:t>
            </a:r>
          </a:p>
          <a:p>
            <a:pPr marL="0" indent="0">
              <a:buNone/>
            </a:pPr>
            <a:r>
              <a:rPr lang="nl-BE" dirty="0"/>
              <a:t>		</a:t>
            </a:r>
            <a:r>
              <a:rPr lang="nl-BE" dirty="0" err="1"/>
              <a:t>etc</a:t>
            </a:r>
            <a:r>
              <a:rPr lang="nl-BE" dirty="0"/>
              <a:t>….</a:t>
            </a:r>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68350" y="5451348"/>
            <a:ext cx="4684776" cy="1213104"/>
          </a:xfrm>
          <a:prstGeom prst="rect">
            <a:avLst/>
          </a:prstGeom>
        </p:spPr>
      </p:pic>
    </p:spTree>
    <p:extLst>
      <p:ext uri="{BB962C8B-B14F-4D97-AF65-F5344CB8AC3E}">
        <p14:creationId xmlns:p14="http://schemas.microsoft.com/office/powerpoint/2010/main" val="1366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BE" dirty="0"/>
              <a:t>NAP ?</a:t>
            </a:r>
          </a:p>
        </p:txBody>
      </p:sp>
      <p:sp>
        <p:nvSpPr>
          <p:cNvPr id="3" name="Tijdelijke aanduiding voor inhoud 2"/>
          <p:cNvSpPr>
            <a:spLocks noGrp="1"/>
          </p:cNvSpPr>
          <p:nvPr>
            <p:ph idx="1"/>
          </p:nvPr>
        </p:nvSpPr>
        <p:spPr/>
        <p:txBody>
          <a:bodyPr>
            <a:normAutofit fontScale="92500" lnSpcReduction="20000"/>
          </a:bodyPr>
          <a:lstStyle/>
          <a:p>
            <a:pPr marL="0" indent="0">
              <a:buNone/>
            </a:pPr>
            <a:r>
              <a:rPr lang="nl-BE" dirty="0"/>
              <a:t>Sinds 2010 zit FGM uitdrukkelijk in de NAPPEN </a:t>
            </a:r>
          </a:p>
          <a:p>
            <a:pPr marL="0" indent="0">
              <a:buNone/>
            </a:pPr>
            <a:r>
              <a:rPr lang="nl-BE" dirty="0"/>
              <a:t>			staat op politieke agenda !</a:t>
            </a:r>
          </a:p>
          <a:p>
            <a:pPr marL="0" indent="0">
              <a:buNone/>
            </a:pPr>
            <a:r>
              <a:rPr lang="nl-BE" dirty="0"/>
              <a:t>Huidige ?</a:t>
            </a:r>
          </a:p>
          <a:p>
            <a:pPr marL="0" indent="0">
              <a:buNone/>
            </a:pPr>
            <a:r>
              <a:rPr lang="nl-BE" dirty="0"/>
              <a:t>235 maatregelen = implementatie van conventie van Istanbul en </a:t>
            </a:r>
            <a:r>
              <a:rPr lang="nl-BE" dirty="0" err="1"/>
              <a:t>V</a:t>
            </a:r>
            <a:r>
              <a:rPr lang="nl-BE" dirty="0" err="1" smtClean="0"/>
              <a:t>ictim’s</a:t>
            </a:r>
            <a:r>
              <a:rPr lang="nl-BE" dirty="0" smtClean="0"/>
              <a:t> </a:t>
            </a:r>
            <a:r>
              <a:rPr lang="nl-BE" dirty="0"/>
              <a:t>R</a:t>
            </a:r>
            <a:r>
              <a:rPr lang="nl-BE" dirty="0" smtClean="0"/>
              <a:t>ight </a:t>
            </a:r>
            <a:r>
              <a:rPr lang="nl-BE" dirty="0"/>
              <a:t>D</a:t>
            </a:r>
            <a:r>
              <a:rPr lang="nl-BE" dirty="0" smtClean="0"/>
              <a:t>irective</a:t>
            </a:r>
            <a:endParaRPr lang="nl-BE" dirty="0"/>
          </a:p>
          <a:p>
            <a:pPr marL="0" indent="0">
              <a:buNone/>
            </a:pPr>
            <a:r>
              <a:rPr lang="nl-BE" dirty="0"/>
              <a:t>		Iedereen ! Alle professionals  (+ nieuwe ; zie </a:t>
            </a:r>
            <a:r>
              <a:rPr lang="nl-BE" dirty="0" err="1"/>
              <a:t>travel</a:t>
            </a:r>
            <a:r>
              <a:rPr lang="nl-BE" dirty="0"/>
              <a:t> </a:t>
            </a:r>
            <a:r>
              <a:rPr lang="nl-BE" dirty="0" err="1"/>
              <a:t>clinic’s</a:t>
            </a:r>
            <a:r>
              <a:rPr lang="nl-BE" dirty="0"/>
              <a:t>)</a:t>
            </a:r>
          </a:p>
          <a:p>
            <a:pPr marL="0" indent="0">
              <a:buNone/>
            </a:pPr>
            <a:r>
              <a:rPr lang="nl-BE" dirty="0"/>
              <a:t>		Bescherming voor (meest kwetsbare ) slachtoffers</a:t>
            </a:r>
          </a:p>
          <a:p>
            <a:pPr marL="0" indent="0">
              <a:buNone/>
            </a:pPr>
            <a:r>
              <a:rPr lang="nl-BE" dirty="0"/>
              <a:t>		</a:t>
            </a:r>
            <a:r>
              <a:rPr lang="nl-BE" dirty="0" err="1"/>
              <a:t>Holistic</a:t>
            </a:r>
            <a:r>
              <a:rPr lang="nl-BE" dirty="0"/>
              <a:t> approach-multidisciplinaire samenwerking-partnership</a:t>
            </a:r>
            <a:br>
              <a:rPr lang="nl-BE" dirty="0"/>
            </a:br>
            <a:r>
              <a:rPr lang="nl-BE" dirty="0"/>
              <a:t>		(artikel </a:t>
            </a:r>
            <a:r>
              <a:rPr lang="nl-BE" dirty="0" smtClean="0"/>
              <a:t>458ter</a:t>
            </a:r>
            <a:r>
              <a:rPr lang="nl-BE" dirty="0"/>
              <a:t>)</a:t>
            </a:r>
          </a:p>
          <a:p>
            <a:pPr marL="0" indent="0">
              <a:buNone/>
            </a:pPr>
            <a:r>
              <a:rPr lang="nl-BE" dirty="0"/>
              <a:t>		Data  en statistieken + registratie (zie succes </a:t>
            </a:r>
            <a:r>
              <a:rPr lang="nl-BE" dirty="0" smtClean="0"/>
              <a:t>ziekenhuizen</a:t>
            </a:r>
            <a:r>
              <a:rPr lang="nl-BE" dirty="0"/>
              <a:t>) + 					risicotaxaties </a:t>
            </a:r>
            <a:br>
              <a:rPr lang="nl-BE" dirty="0"/>
            </a:br>
            <a:r>
              <a:rPr lang="nl-BE" dirty="0"/>
              <a:t>		(prevalentie 2012 48.000 + 1.300)</a:t>
            </a:r>
          </a:p>
          <a:p>
            <a:pPr marL="0" indent="0">
              <a:buNone/>
            </a:pPr>
            <a:r>
              <a:rPr lang="nl-BE" dirty="0"/>
              <a:t>		Beroepsgeheim mag geen belemmering zijn</a:t>
            </a:r>
          </a:p>
          <a:p>
            <a:endParaRPr lang="nl-BE" dirty="0"/>
          </a:p>
        </p:txBody>
      </p:sp>
      <p:sp>
        <p:nvSpPr>
          <p:cNvPr id="4" name="Pijl: rechts 3"/>
          <p:cNvSpPr/>
          <p:nvPr/>
        </p:nvSpPr>
        <p:spPr>
          <a:xfrm>
            <a:off x="746760" y="451335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pic>
        <p:nvPicPr>
          <p:cNvPr id="5" name="Afbeelding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25488" y="1246696"/>
            <a:ext cx="4684776" cy="1213104"/>
          </a:xfrm>
          <a:prstGeom prst="rect">
            <a:avLst/>
          </a:prstGeom>
        </p:spPr>
      </p:pic>
    </p:spTree>
    <p:extLst>
      <p:ext uri="{BB962C8B-B14F-4D97-AF65-F5344CB8AC3E}">
        <p14:creationId xmlns:p14="http://schemas.microsoft.com/office/powerpoint/2010/main" val="588048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BE" dirty="0"/>
              <a:t>Specifieke acties</a:t>
            </a:r>
          </a:p>
        </p:txBody>
      </p:sp>
      <p:sp>
        <p:nvSpPr>
          <p:cNvPr id="3" name="Tijdelijke aanduiding voor inhoud 2"/>
          <p:cNvSpPr>
            <a:spLocks noGrp="1"/>
          </p:cNvSpPr>
          <p:nvPr>
            <p:ph idx="1"/>
          </p:nvPr>
        </p:nvSpPr>
        <p:spPr>
          <a:xfrm>
            <a:off x="838200" y="1565910"/>
            <a:ext cx="10515600" cy="4611053"/>
          </a:xfrm>
        </p:spPr>
        <p:txBody>
          <a:bodyPr>
            <a:normAutofit fontScale="62500" lnSpcReduction="20000"/>
          </a:bodyPr>
          <a:lstStyle/>
          <a:p>
            <a:pPr marL="0" indent="0">
              <a:buNone/>
            </a:pPr>
            <a:endParaRPr lang="nl-BE" dirty="0"/>
          </a:p>
          <a:p>
            <a:r>
              <a:rPr lang="nl-BE" dirty="0"/>
              <a:t>Onderzoek </a:t>
            </a:r>
            <a:br>
              <a:rPr lang="nl-BE" dirty="0"/>
            </a:br>
            <a:r>
              <a:rPr lang="nl-BE" dirty="0"/>
              <a:t>				prevalentiestudie – eindresultaat 2018</a:t>
            </a:r>
            <a:br>
              <a:rPr lang="nl-BE" dirty="0"/>
            </a:br>
            <a:r>
              <a:rPr lang="nl-BE" dirty="0"/>
              <a:t>				internationale conferentie ICRH feb 2017</a:t>
            </a:r>
          </a:p>
          <a:p>
            <a:r>
              <a:rPr lang="nl-BE" dirty="0"/>
              <a:t>Preventie </a:t>
            </a:r>
            <a:br>
              <a:rPr lang="nl-BE" dirty="0"/>
            </a:br>
            <a:r>
              <a:rPr lang="nl-BE" dirty="0"/>
              <a:t>				paspoorten</a:t>
            </a:r>
            <a:br>
              <a:rPr lang="nl-BE" dirty="0"/>
            </a:br>
            <a:r>
              <a:rPr lang="nl-BE" dirty="0"/>
              <a:t>				ambassades</a:t>
            </a:r>
          </a:p>
          <a:p>
            <a:pPr marL="0" indent="0">
              <a:buNone/>
            </a:pPr>
            <a:r>
              <a:rPr lang="nl-BE" dirty="0"/>
              <a:t>				reisadvies</a:t>
            </a:r>
          </a:p>
          <a:p>
            <a:r>
              <a:rPr lang="nl-BE" dirty="0"/>
              <a:t>Opleiding (specifieke en structurele)</a:t>
            </a:r>
          </a:p>
          <a:p>
            <a:pPr marL="0" indent="0">
              <a:buNone/>
            </a:pPr>
            <a:r>
              <a:rPr lang="nl-BE" dirty="0"/>
              <a:t>				</a:t>
            </a:r>
            <a:r>
              <a:rPr lang="nl-BE" dirty="0" smtClean="0"/>
              <a:t>e-</a:t>
            </a:r>
            <a:r>
              <a:rPr lang="nl-BE" dirty="0" err="1" smtClean="0"/>
              <a:t>learningmodule</a:t>
            </a:r>
            <a:r>
              <a:rPr lang="nl-BE" dirty="0" smtClean="0"/>
              <a:t> </a:t>
            </a:r>
            <a:r>
              <a:rPr lang="nl-BE" dirty="0"/>
              <a:t>(juni nationaal voorgesteld)</a:t>
            </a:r>
            <a:br>
              <a:rPr lang="nl-BE" dirty="0"/>
            </a:br>
            <a:r>
              <a:rPr lang="nl-BE" dirty="0"/>
              <a:t>				</a:t>
            </a:r>
            <a:r>
              <a:rPr lang="nl-BE" dirty="0" smtClean="0"/>
              <a:t>ziekenhuizen </a:t>
            </a:r>
            <a:r>
              <a:rPr lang="nl-BE" dirty="0"/>
              <a:t>+ gids</a:t>
            </a:r>
          </a:p>
          <a:p>
            <a:pPr marL="0" indent="0">
              <a:buNone/>
            </a:pPr>
            <a:r>
              <a:rPr lang="nl-BE" dirty="0"/>
              <a:t>				</a:t>
            </a:r>
            <a:r>
              <a:rPr lang="nl-BE" dirty="0" err="1"/>
              <a:t>travel</a:t>
            </a:r>
            <a:r>
              <a:rPr lang="nl-BE" dirty="0"/>
              <a:t> </a:t>
            </a:r>
            <a:r>
              <a:rPr lang="nl-BE" dirty="0" err="1"/>
              <a:t>clinics</a:t>
            </a:r>
            <a:endParaRPr lang="nl-BE" dirty="0"/>
          </a:p>
          <a:p>
            <a:r>
              <a:rPr lang="nl-BE" dirty="0"/>
              <a:t>Strafbaarstelling</a:t>
            </a:r>
            <a:br>
              <a:rPr lang="nl-BE" dirty="0"/>
            </a:br>
            <a:r>
              <a:rPr lang="nl-BE" dirty="0"/>
              <a:t>				</a:t>
            </a:r>
            <a:br>
              <a:rPr lang="nl-BE" dirty="0"/>
            </a:br>
            <a:r>
              <a:rPr lang="nl-BE" dirty="0"/>
              <a:t>				Nieuwe wetswijzigingen </a:t>
            </a:r>
            <a:r>
              <a:rPr lang="nl-BE" dirty="0" err="1" smtClean="0"/>
              <a:t>mbt</a:t>
            </a:r>
            <a:r>
              <a:rPr lang="nl-BE" dirty="0" smtClean="0"/>
              <a:t> </a:t>
            </a:r>
            <a:r>
              <a:rPr lang="nl-BE" dirty="0"/>
              <a:t>strafbaarstelling</a:t>
            </a:r>
          </a:p>
          <a:p>
            <a:endParaRPr lang="nl-BE" dirty="0"/>
          </a:p>
          <a:p>
            <a:r>
              <a:rPr lang="nl-BE" dirty="0"/>
              <a:t>Identificatie en Vervolging</a:t>
            </a:r>
          </a:p>
          <a:p>
            <a:pPr marL="0" indent="0">
              <a:buNone/>
            </a:pPr>
            <a:r>
              <a:rPr lang="nl-BE" dirty="0"/>
              <a:t>				registratie </a:t>
            </a:r>
            <a:r>
              <a:rPr lang="nl-BE" dirty="0" smtClean="0"/>
              <a:t>ziekenhuizen</a:t>
            </a:r>
            <a:endParaRPr lang="nl-BE" dirty="0"/>
          </a:p>
          <a:p>
            <a:pPr marL="0" indent="0">
              <a:buNone/>
            </a:pPr>
            <a:r>
              <a:rPr lang="nl-BE" dirty="0"/>
              <a:t>				col EGG (maart/april nationaal voorgesteld)</a:t>
            </a:r>
          </a:p>
          <a:p>
            <a:endParaRPr lang="nl-BE" dirty="0"/>
          </a:p>
        </p:txBody>
      </p:sp>
      <p:sp>
        <p:nvSpPr>
          <p:cNvPr id="4" name="Rechthoek 3"/>
          <p:cNvSpPr/>
          <p:nvPr/>
        </p:nvSpPr>
        <p:spPr>
          <a:xfrm>
            <a:off x="3048000" y="3105835"/>
            <a:ext cx="6096000" cy="646331"/>
          </a:xfrm>
          <a:prstGeom prst="rect">
            <a:avLst/>
          </a:prstGeom>
        </p:spPr>
        <p:txBody>
          <a:bodyPr>
            <a:spAutoFit/>
          </a:bodyPr>
          <a:lstStyle/>
          <a:p>
            <a:endParaRPr lang="nl-BE" dirty="0"/>
          </a:p>
          <a:p>
            <a:endParaRPr lang="nl-BE" dirty="0"/>
          </a:p>
        </p:txBody>
      </p:sp>
      <p:sp>
        <p:nvSpPr>
          <p:cNvPr id="5" name="Pijl: rechts 4"/>
          <p:cNvSpPr/>
          <p:nvPr/>
        </p:nvSpPr>
        <p:spPr>
          <a:xfrm>
            <a:off x="1292352" y="2094919"/>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6" name="Pijl: rechts 5"/>
          <p:cNvSpPr/>
          <p:nvPr/>
        </p:nvSpPr>
        <p:spPr>
          <a:xfrm>
            <a:off x="1312354" y="2884097"/>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dirty="0"/>
          </a:p>
        </p:txBody>
      </p:sp>
      <p:sp>
        <p:nvSpPr>
          <p:cNvPr id="7" name="Pijl: rechts 6"/>
          <p:cNvSpPr/>
          <p:nvPr/>
        </p:nvSpPr>
        <p:spPr>
          <a:xfrm>
            <a:off x="1327404" y="3963827"/>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8" name="Pijl: rechts 7"/>
          <p:cNvSpPr/>
          <p:nvPr/>
        </p:nvSpPr>
        <p:spPr>
          <a:xfrm>
            <a:off x="1327404" y="47232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9" name="Pijl: rechts 8"/>
          <p:cNvSpPr/>
          <p:nvPr/>
        </p:nvSpPr>
        <p:spPr>
          <a:xfrm>
            <a:off x="1265872" y="558738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pic>
        <p:nvPicPr>
          <p:cNvPr id="10" name="Afbeelding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68350" y="5451348"/>
            <a:ext cx="4684776" cy="1213104"/>
          </a:xfrm>
          <a:prstGeom prst="rect">
            <a:avLst/>
          </a:prstGeom>
        </p:spPr>
      </p:pic>
    </p:spTree>
    <p:extLst>
      <p:ext uri="{BB962C8B-B14F-4D97-AF65-F5344CB8AC3E}">
        <p14:creationId xmlns:p14="http://schemas.microsoft.com/office/powerpoint/2010/main" val="404554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BE" dirty="0"/>
              <a:t>Specifiek </a:t>
            </a:r>
            <a:r>
              <a:rPr lang="nl-BE" dirty="0" smtClean="0"/>
              <a:t>maatregel125 </a:t>
            </a:r>
            <a:r>
              <a:rPr lang="nl-BE" dirty="0"/>
              <a:t>van NAP</a:t>
            </a:r>
          </a:p>
        </p:txBody>
      </p:sp>
      <p:sp>
        <p:nvSpPr>
          <p:cNvPr id="3" name="Tijdelijke aanduiding voor inhoud 2"/>
          <p:cNvSpPr>
            <a:spLocks noGrp="1"/>
          </p:cNvSpPr>
          <p:nvPr>
            <p:ph idx="1"/>
          </p:nvPr>
        </p:nvSpPr>
        <p:spPr/>
        <p:txBody>
          <a:bodyPr>
            <a:normAutofit/>
          </a:bodyPr>
          <a:lstStyle/>
          <a:p>
            <a:pPr marL="0" indent="0">
              <a:buNone/>
            </a:pPr>
            <a:r>
              <a:rPr lang="nl-NL" b="1" dirty="0"/>
              <a:t>“</a:t>
            </a:r>
            <a:r>
              <a:rPr lang="nl-NL" b="1" i="1" dirty="0"/>
              <a:t>In het kader van de opdrachten van de ONE/Kind en Gezin/Kaleido een preventieprogramma voor VGV ontwikkelen dat het volgende omvat:</a:t>
            </a:r>
            <a:br>
              <a:rPr lang="nl-NL" b="1" i="1" dirty="0"/>
            </a:br>
            <a:r>
              <a:rPr lang="nl-NL" b="1" i="1" dirty="0"/>
              <a:t>-het aanduiden van aandachtfunctionarissen binnen ONE/Kind en Gezin/Kaleido en de PMS/</a:t>
            </a:r>
            <a:r>
              <a:rPr lang="nl-NL" b="1" i="1" dirty="0" err="1"/>
              <a:t>CLB’s</a:t>
            </a:r>
            <a:r>
              <a:rPr lang="nl-NL" b="1" i="1" dirty="0"/>
              <a:t> voor het opvolgen en begeleiden van risicofamilies</a:t>
            </a:r>
            <a:r>
              <a:rPr lang="nl-BE" i="1" dirty="0"/>
              <a:t/>
            </a:r>
            <a:br>
              <a:rPr lang="nl-BE" i="1" dirty="0"/>
            </a:br>
            <a:r>
              <a:rPr lang="nl-NL" b="1" i="1" dirty="0"/>
              <a:t>-aangaan van dialoog met ouders die uit een land komen of tot een etnische achtergrond behoren waar excisie gangbaar is</a:t>
            </a:r>
            <a:br>
              <a:rPr lang="nl-NL" b="1" i="1" dirty="0"/>
            </a:br>
            <a:r>
              <a:rPr lang="nl-NL" b="1" i="1" dirty="0"/>
              <a:t>- inschrijving van vaststellingen in het medisch dossier en overdracht van informatie aan alle betrokken professionals</a:t>
            </a:r>
            <a:r>
              <a:rPr lang="nl-NL" b="1" dirty="0"/>
              <a:t>”</a:t>
            </a:r>
            <a:endParaRPr lang="nl-BE" dirty="0"/>
          </a:p>
        </p:txBody>
      </p:sp>
    </p:spTree>
    <p:extLst>
      <p:ext uri="{BB962C8B-B14F-4D97-AF65-F5344CB8AC3E}">
        <p14:creationId xmlns:p14="http://schemas.microsoft.com/office/powerpoint/2010/main" val="251904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BE" dirty="0"/>
              <a:t>Voortgang ? </a:t>
            </a:r>
          </a:p>
        </p:txBody>
      </p:sp>
      <p:sp>
        <p:nvSpPr>
          <p:cNvPr id="3" name="Tijdelijke aanduiding voor inhoud 2"/>
          <p:cNvSpPr>
            <a:spLocks noGrp="1"/>
          </p:cNvSpPr>
          <p:nvPr>
            <p:ph idx="1"/>
          </p:nvPr>
        </p:nvSpPr>
        <p:spPr/>
        <p:txBody>
          <a:bodyPr>
            <a:normAutofit fontScale="70000" lnSpcReduction="20000"/>
          </a:bodyPr>
          <a:lstStyle/>
          <a:p>
            <a:r>
              <a:rPr lang="nl-BE" dirty="0"/>
              <a:t>“Preventie en aanpak VGV vormt een onderdeel van een intern stappenplan kindermishandeling die de regioteamleden van Kind &amp; Gezin toepassen”</a:t>
            </a:r>
          </a:p>
          <a:p>
            <a:endParaRPr lang="nl-BE" dirty="0"/>
          </a:p>
          <a:p>
            <a:r>
              <a:rPr lang="nl-BE" dirty="0"/>
              <a:t>“De </a:t>
            </a:r>
            <a:r>
              <a:rPr lang="nl-BE" dirty="0" err="1"/>
              <a:t>CLB’s</a:t>
            </a:r>
            <a:r>
              <a:rPr lang="nl-BE" dirty="0"/>
              <a:t> hebben ‘</a:t>
            </a:r>
            <a:r>
              <a:rPr lang="nl-BE" dirty="0" err="1"/>
              <a:t>netoverstijgend</a:t>
            </a:r>
            <a:r>
              <a:rPr lang="nl-BE" dirty="0"/>
              <a:t>’ in samenwerking met vzw Intact het STAPPENPLAN VROUWELIJKE GENITALE VERMINKING VOOR DE CLB ontwikkeld, de </a:t>
            </a:r>
            <a:r>
              <a:rPr lang="nl-BE" dirty="0" err="1"/>
              <a:t>toolkit</a:t>
            </a:r>
            <a:r>
              <a:rPr lang="nl-BE" dirty="0"/>
              <a:t> ‘Preventie van vrouwelijke genitale verminking’ werd onder alle </a:t>
            </a:r>
            <a:r>
              <a:rPr lang="nl-BE" dirty="0" err="1"/>
              <a:t>CLB’s</a:t>
            </a:r>
            <a:r>
              <a:rPr lang="nl-BE" dirty="0"/>
              <a:t> verspreid”</a:t>
            </a:r>
          </a:p>
          <a:p>
            <a:r>
              <a:rPr lang="nl-BE" dirty="0"/>
              <a:t>In Antwerpen is Kind en Gezin gestart met een proefproject over de preventie van VGV in samenwerking met de vzw GAMS. In dit kader wordt een specifieke opleiding inzake VGV aangeboden aan de medewerkers. Dit preventieprogramma omvat het aanduiden van aandachtfunctionarissen binnen Kind en Gezin en de centra voor leerlingenbegeleiding (</a:t>
            </a:r>
            <a:r>
              <a:rPr lang="nl-BE" dirty="0" err="1"/>
              <a:t>CLB’s</a:t>
            </a:r>
            <a:r>
              <a:rPr lang="nl-BE" dirty="0"/>
              <a:t>) voor het opvolgen en begeleiden van risicofamilies, het aangaan van een dialoog met ouders die uit een land komen of tot een etnische achtergrond behoren waar excisie gangbaar is, het onderzoek van de genitaliën en urinewegen van alle kinderen en het inschrijven van vaststellingen in het medisch dossier en de overdracht van informatie aan alle betrokken professionals.</a:t>
            </a:r>
          </a:p>
          <a:p>
            <a:r>
              <a:rPr lang="nl-BE" dirty="0"/>
              <a:t>Binnen de opleiding van de artsen van de vertrouwenscentra kindermishandeling specifiek aandacht </a:t>
            </a:r>
            <a:r>
              <a:rPr lang="nl-BE" dirty="0" smtClean="0"/>
              <a:t>voor </a:t>
            </a:r>
            <a:r>
              <a:rPr lang="nl-BE" dirty="0"/>
              <a:t>VGV. </a:t>
            </a:r>
          </a:p>
          <a:p>
            <a:pPr marL="0" indent="0">
              <a:buNone/>
            </a:pPr>
            <a:endParaRPr lang="nl-BE" dirty="0"/>
          </a:p>
        </p:txBody>
      </p:sp>
      <p:pic>
        <p:nvPicPr>
          <p:cNvPr id="1025" name="Picture 1" descr="se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2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tbd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525" cy="27622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sav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52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tbd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525" cy="27622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attach"/>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52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tbd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525" cy="276225"/>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addrbook"/>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52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tbd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525" cy="276225"/>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check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52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tbd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525" cy="276225"/>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imphigh"/>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52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tbd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525" cy="276225"/>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descr="implow"/>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52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tbd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525" cy="276225"/>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15" descr="si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152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tbd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525" cy="276225"/>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7" descr="spelli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152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dwn"/>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47625" cy="28575"/>
          </a:xfrm>
          <a:prstGeom prst="rect">
            <a:avLst/>
          </a:prstGeom>
          <a:noFill/>
          <a:extLst>
            <a:ext uri="{909E8E84-426E-40DD-AFC4-6F175D3DCCD1}">
              <a14:hiddenFill xmlns:a14="http://schemas.microsoft.com/office/drawing/2010/main">
                <a:solidFill>
                  <a:srgbClr val="FFFFFF"/>
                </a:solidFill>
              </a14:hiddenFill>
            </a:ext>
          </a:extLst>
        </p:spPr>
      </p:pic>
      <p:pic>
        <p:nvPicPr>
          <p:cNvPr id="1043" name="Picture 19" descr="drparw"/>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133350" cy="152400"/>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tbd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525" cy="276225"/>
          </a:xfrm>
          <a:prstGeom prst="rect">
            <a:avLst/>
          </a:prstGeom>
          <a:noFill/>
          <a:extLst>
            <a:ext uri="{909E8E84-426E-40DD-AFC4-6F175D3DCCD1}">
              <a14:hiddenFill xmlns:a14="http://schemas.microsoft.com/office/drawing/2010/main">
                <a:solidFill>
                  <a:srgbClr val="FFFFFF"/>
                </a:solidFill>
              </a14:hiddenFill>
            </a:ext>
          </a:extLst>
        </p:spPr>
      </p:pic>
      <p:pic>
        <p:nvPicPr>
          <p:cNvPr id="1045" name="Picture 21" descr="cmpldd"/>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152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dwn"/>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47625" cy="28575"/>
          </a:xfrm>
          <a:prstGeom prst="rect">
            <a:avLst/>
          </a:prstGeom>
          <a:noFill/>
          <a:extLst>
            <a:ext uri="{909E8E84-426E-40DD-AFC4-6F175D3DCCD1}">
              <a14:hiddenFill xmlns:a14="http://schemas.microsoft.com/office/drawing/2010/main">
                <a:solidFill>
                  <a:srgbClr val="FFFFFF"/>
                </a:solidFill>
              </a14:hiddenFill>
            </a:ext>
          </a:extLst>
        </p:spPr>
      </p:pic>
      <p:pic>
        <p:nvPicPr>
          <p:cNvPr id="1047" name="Picture 23" descr="tbd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525" cy="276225"/>
          </a:xfrm>
          <a:prstGeom prst="rect">
            <a:avLst/>
          </a:prstGeom>
          <a:noFill/>
          <a:extLst>
            <a:ext uri="{909E8E84-426E-40DD-AFC4-6F175D3DCCD1}">
              <a14:hiddenFill xmlns:a14="http://schemas.microsoft.com/office/drawing/2010/main">
                <a:solidFill>
                  <a:srgbClr val="FFFFFF"/>
                </a:solidFill>
              </a14:hiddenFill>
            </a:ext>
          </a:extLst>
        </p:spPr>
      </p:pic>
      <p:pic>
        <p:nvPicPr>
          <p:cNvPr id="1048" name="Picture 24" descr="msgopts"/>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152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1049" name="Picture 25" descr="tbd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525" cy="276225"/>
          </a:xfrm>
          <a:prstGeom prst="rect">
            <a:avLst/>
          </a:prstGeom>
          <a:noFill/>
          <a:extLst>
            <a:ext uri="{909E8E84-426E-40DD-AFC4-6F175D3DCCD1}">
              <a14:hiddenFill xmlns:a14="http://schemas.microsoft.com/office/drawing/2010/main">
                <a:solidFill>
                  <a:srgbClr val="FFFFFF"/>
                </a:solidFill>
              </a14:hiddenFill>
            </a:ext>
          </a:extLst>
        </p:spPr>
      </p:pic>
      <p:pic>
        <p:nvPicPr>
          <p:cNvPr id="1050" name="Picture 26" descr="drparw"/>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133350" cy="152400"/>
          </a:xfrm>
          <a:prstGeom prst="rect">
            <a:avLst/>
          </a:prstGeom>
          <a:noFill/>
          <a:extLst>
            <a:ext uri="{909E8E84-426E-40DD-AFC4-6F175D3DCCD1}">
              <a14:hiddenFill xmlns:a14="http://schemas.microsoft.com/office/drawing/2010/main">
                <a:solidFill>
                  <a:srgbClr val="FFFFFF"/>
                </a:solidFill>
              </a14:hiddenFill>
            </a:ext>
          </a:extLst>
        </p:spPr>
      </p:pic>
      <p:pic>
        <p:nvPicPr>
          <p:cNvPr id="1051" name="Picture 27" descr="help"/>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0"/>
            <a:ext cx="152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descr="addrbook"/>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52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1053" name="Picture 29" descr="addrbook"/>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52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1054" name="Picture 30" descr="addrbook"/>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52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1055" name="DefaultOcx"/>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6" name="Picture 32" descr="drparw"/>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133350" cy="152400"/>
          </a:xfrm>
          <a:prstGeom prst="rect">
            <a:avLst/>
          </a:prstGeom>
          <a:noFill/>
          <a:extLst>
            <a:ext uri="{909E8E84-426E-40DD-AFC4-6F175D3DCCD1}">
              <a14:hiddenFill xmlns:a14="http://schemas.microsoft.com/office/drawing/2010/main">
                <a:solidFill>
                  <a:srgbClr val="FFFFFF"/>
                </a:solidFill>
              </a14:hiddenFill>
            </a:ext>
          </a:extLst>
        </p:spPr>
      </p:pic>
      <p:pic>
        <p:nvPicPr>
          <p:cNvPr id="1057" name="Picture 33" descr="drparw"/>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133350" cy="15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5434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BE" dirty="0"/>
              <a:t> Voortgang - knelpunten ?</a:t>
            </a:r>
          </a:p>
        </p:txBody>
      </p:sp>
      <p:sp>
        <p:nvSpPr>
          <p:cNvPr id="3" name="Tijdelijke aanduiding voor inhoud 2"/>
          <p:cNvSpPr>
            <a:spLocks noGrp="1"/>
          </p:cNvSpPr>
          <p:nvPr>
            <p:ph idx="1"/>
          </p:nvPr>
        </p:nvSpPr>
        <p:spPr/>
        <p:txBody>
          <a:bodyPr>
            <a:normAutofit/>
          </a:bodyPr>
          <a:lstStyle/>
          <a:p>
            <a:r>
              <a:rPr lang="nl-BE" dirty="0"/>
              <a:t>Voortgangsrapport 2017 (naar parlement)</a:t>
            </a:r>
          </a:p>
          <a:p>
            <a:r>
              <a:rPr lang="nl-BE" dirty="0"/>
              <a:t>Inclusief </a:t>
            </a:r>
            <a:r>
              <a:rPr lang="nl-BE" dirty="0" smtClean="0"/>
              <a:t>knelpunten </a:t>
            </a:r>
            <a:r>
              <a:rPr lang="nl-BE" dirty="0"/>
              <a:t>van administraties</a:t>
            </a:r>
          </a:p>
          <a:p>
            <a:r>
              <a:rPr lang="nl-BE" dirty="0"/>
              <a:t>Schaduwrapport samen met </a:t>
            </a:r>
            <a:r>
              <a:rPr lang="nl-BE" dirty="0" err="1"/>
              <a:t>NGO’s</a:t>
            </a:r>
            <a:r>
              <a:rPr lang="nl-BE" dirty="0"/>
              <a:t> 2018</a:t>
            </a:r>
          </a:p>
          <a:p>
            <a:r>
              <a:rPr lang="nl-BE" dirty="0"/>
              <a:t>Voorbeelden </a:t>
            </a:r>
          </a:p>
          <a:p>
            <a:pPr marL="0" indent="0">
              <a:buNone/>
            </a:pPr>
            <a:r>
              <a:rPr lang="nl-BE" dirty="0"/>
              <a:t>		Betere ondersteuning van </a:t>
            </a:r>
            <a:r>
              <a:rPr lang="nl-BE" dirty="0" err="1"/>
              <a:t>NGO’s</a:t>
            </a:r>
            <a:r>
              <a:rPr lang="nl-BE" dirty="0"/>
              <a:t/>
            </a:r>
            <a:br>
              <a:rPr lang="nl-BE" dirty="0"/>
            </a:br>
            <a:r>
              <a:rPr lang="nl-BE" dirty="0"/>
              <a:t>		Betere samenwerking-opvolging en informatiedeling tussen</a:t>
            </a:r>
            <a:br>
              <a:rPr lang="nl-BE" dirty="0"/>
            </a:br>
            <a:r>
              <a:rPr lang="nl-BE" dirty="0"/>
              <a:t>		instellingen</a:t>
            </a:r>
          </a:p>
          <a:p>
            <a:pPr marL="0" indent="0">
              <a:buNone/>
            </a:pPr>
            <a:r>
              <a:rPr lang="nl-BE" dirty="0"/>
              <a:t>		Betere sensibilisering rond multidisciplinair centrum Gent ?				(verschil tussen aantal patiënten in Brussel en Gent en dit 	 			ondanks prevalentiecijfer 6.761/5.831) </a:t>
            </a:r>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11200" y="1853248"/>
            <a:ext cx="4684776" cy="1213104"/>
          </a:xfrm>
          <a:prstGeom prst="rect">
            <a:avLst/>
          </a:prstGeom>
        </p:spPr>
      </p:pic>
    </p:spTree>
    <p:extLst>
      <p:ext uri="{BB962C8B-B14F-4D97-AF65-F5344CB8AC3E}">
        <p14:creationId xmlns:p14="http://schemas.microsoft.com/office/powerpoint/2010/main" val="3936551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BE" dirty="0"/>
              <a:t>DANK U WEL EN SUCCES !</a:t>
            </a:r>
          </a:p>
        </p:txBody>
      </p:sp>
      <p:sp>
        <p:nvSpPr>
          <p:cNvPr id="3" name="Tijdelijke aanduiding voor inhoud 2"/>
          <p:cNvSpPr>
            <a:spLocks noGrp="1"/>
          </p:cNvSpPr>
          <p:nvPr>
            <p:ph idx="1"/>
          </p:nvPr>
        </p:nvSpPr>
        <p:spPr/>
        <p:txBody>
          <a:bodyPr/>
          <a:lstStyle/>
          <a:p>
            <a:endParaRPr lang="nl-BE" dirty="0"/>
          </a:p>
          <a:p>
            <a:endParaRPr lang="nl-BE" dirty="0"/>
          </a:p>
          <a:p>
            <a:pPr marL="0" indent="0" algn="ctr">
              <a:buNone/>
            </a:pPr>
            <a:r>
              <a:rPr lang="nl-BE" dirty="0"/>
              <a:t>Marijke </a:t>
            </a:r>
            <a:r>
              <a:rPr lang="nl-BE" dirty="0" err="1"/>
              <a:t>Weewauters</a:t>
            </a:r>
            <a:endParaRPr lang="nl-BE" dirty="0"/>
          </a:p>
          <a:p>
            <a:pPr marL="0" indent="0" algn="ctr">
              <a:buNone/>
            </a:pPr>
            <a:r>
              <a:rPr lang="nl-BE" dirty="0">
                <a:hlinkClick r:id="rId2"/>
              </a:rPr>
              <a:t>Marijke.weewauters@igvm.belgie.be</a:t>
            </a:r>
            <a:endParaRPr lang="nl-BE" dirty="0"/>
          </a:p>
          <a:p>
            <a:pPr marL="0" indent="0" algn="ctr">
              <a:buNone/>
            </a:pPr>
            <a:r>
              <a:rPr lang="nl-BE" dirty="0">
                <a:hlinkClick r:id="rId3"/>
              </a:rPr>
              <a:t>http://igvm-iefh.belgium.be/nl/activiteiten/geweld/nap</a:t>
            </a:r>
            <a:endParaRPr lang="nl-BE" dirty="0"/>
          </a:p>
          <a:p>
            <a:pPr marL="0" indent="0" algn="ctr">
              <a:buNone/>
            </a:pPr>
            <a:endParaRPr lang="nl-BE" dirty="0"/>
          </a:p>
        </p:txBody>
      </p:sp>
      <p:pic>
        <p:nvPicPr>
          <p:cNvPr id="4" name="Afbeelding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68350" y="5451348"/>
            <a:ext cx="4684776" cy="1213104"/>
          </a:xfrm>
          <a:prstGeom prst="rect">
            <a:avLst/>
          </a:prstGeom>
        </p:spPr>
      </p:pic>
    </p:spTree>
    <p:extLst>
      <p:ext uri="{BB962C8B-B14F-4D97-AF65-F5344CB8AC3E}">
        <p14:creationId xmlns:p14="http://schemas.microsoft.com/office/powerpoint/2010/main" val="5149001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157</TotalTime>
  <Words>274</Words>
  <Application>Microsoft Office PowerPoint</Application>
  <PresentationFormat>Aangepast</PresentationFormat>
  <Paragraphs>55</Paragraphs>
  <Slides>8</Slides>
  <Notes>0</Notes>
  <HiddenSlides>0</HiddenSlides>
  <MMClips>0</MMClips>
  <ScaleCrop>false</ScaleCrop>
  <HeadingPairs>
    <vt:vector size="4" baseType="variant">
      <vt:variant>
        <vt:lpstr>Thema</vt:lpstr>
      </vt:variant>
      <vt:variant>
        <vt:i4>1</vt:i4>
      </vt:variant>
      <vt:variant>
        <vt:lpstr>Diatitels</vt:lpstr>
      </vt:variant>
      <vt:variant>
        <vt:i4>8</vt:i4>
      </vt:variant>
    </vt:vector>
  </HeadingPairs>
  <TitlesOfParts>
    <vt:vector size="9" baseType="lpstr">
      <vt:lpstr>Ion</vt:lpstr>
      <vt:lpstr>Conventie Istanbul en FGM 17 januari 2017</vt:lpstr>
      <vt:lpstr>Wie ?</vt:lpstr>
      <vt:lpstr>NAP ?</vt:lpstr>
      <vt:lpstr>Specifieke acties</vt:lpstr>
      <vt:lpstr>Specifiek maatregel125 van NAP</vt:lpstr>
      <vt:lpstr>Voortgang ? </vt:lpstr>
      <vt:lpstr> Voortgang - knelpunten ?</vt:lpstr>
      <vt:lpstr>DANK U WEL EN SUCCES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Gebruiker</dc:creator>
  <cp:lastModifiedBy>MEERSMAN Lotte</cp:lastModifiedBy>
  <cp:revision>18</cp:revision>
  <dcterms:created xsi:type="dcterms:W3CDTF">2017-01-13T08:21:16Z</dcterms:created>
  <dcterms:modified xsi:type="dcterms:W3CDTF">2017-01-13T11:05:25Z</dcterms:modified>
</cp:coreProperties>
</file>