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7" r:id="rId3"/>
    <p:sldId id="276" r:id="rId4"/>
    <p:sldId id="305" r:id="rId5"/>
    <p:sldId id="304" r:id="rId6"/>
    <p:sldId id="306" r:id="rId7"/>
    <p:sldId id="271" r:id="rId8"/>
    <p:sldId id="285" r:id="rId9"/>
    <p:sldId id="291" r:id="rId10"/>
    <p:sldId id="289" r:id="rId11"/>
    <p:sldId id="303" r:id="rId12"/>
    <p:sldId id="315" r:id="rId13"/>
    <p:sldId id="309" r:id="rId14"/>
    <p:sldId id="310" r:id="rId15"/>
    <p:sldId id="302" r:id="rId16"/>
    <p:sldId id="314" r:id="rId17"/>
    <p:sldId id="300" r:id="rId18"/>
    <p:sldId id="301" r:id="rId19"/>
    <p:sldId id="311" r:id="rId20"/>
    <p:sldId id="296" r:id="rId21"/>
    <p:sldId id="258" r:id="rId22"/>
    <p:sldId id="267" r:id="rId2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OSSENS Annick" initials="G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005" autoAdjust="0"/>
    <p:restoredTop sz="61812" autoAdjust="0"/>
  </p:normalViewPr>
  <p:slideViewPr>
    <p:cSldViewPr>
      <p:cViewPr>
        <p:scale>
          <a:sx n="95" d="100"/>
          <a:sy n="95" d="100"/>
        </p:scale>
        <p:origin x="-174" y="1134"/>
      </p:cViewPr>
      <p:guideLst>
        <p:guide orient="horz" pos="2160"/>
        <p:guide pos="2880"/>
      </p:guideLst>
    </p:cSldViewPr>
  </p:slideViewPr>
  <p:outlineViewPr>
    <p:cViewPr>
      <p:scale>
        <a:sx n="33" d="100"/>
        <a:sy n="33" d="100"/>
      </p:scale>
      <p:origin x="0" y="18288"/>
    </p:cViewPr>
  </p:outlineViewPr>
  <p:notesTextViewPr>
    <p:cViewPr>
      <p:scale>
        <a:sx n="125" d="100"/>
        <a:sy n="125" d="100"/>
      </p:scale>
      <p:origin x="0" y="0"/>
    </p:cViewPr>
  </p:notesTextViewPr>
  <p:notesViewPr>
    <p:cSldViewPr>
      <p:cViewPr varScale="1">
        <p:scale>
          <a:sx n="77" d="100"/>
          <a:sy n="77" d="100"/>
        </p:scale>
        <p:origin x="-2172" y="-108"/>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4958" cy="496009"/>
          </a:xfrm>
          <a:prstGeom prst="rect">
            <a:avLst/>
          </a:prstGeom>
        </p:spPr>
        <p:txBody>
          <a:bodyPr vert="horz" lIns="93113" tIns="46557" rIns="93113" bIns="46557" rtlCol="0"/>
          <a:lstStyle>
            <a:lvl1pPr algn="l">
              <a:defRPr sz="1200"/>
            </a:lvl1pPr>
          </a:lstStyle>
          <a:p>
            <a:endParaRPr lang="fr-BE"/>
          </a:p>
        </p:txBody>
      </p:sp>
      <p:sp>
        <p:nvSpPr>
          <p:cNvPr id="3" name="Espace réservé de la date 2"/>
          <p:cNvSpPr>
            <a:spLocks noGrp="1"/>
          </p:cNvSpPr>
          <p:nvPr>
            <p:ph type="dt" sz="quarter" idx="1"/>
          </p:nvPr>
        </p:nvSpPr>
        <p:spPr>
          <a:xfrm>
            <a:off x="3851098" y="1"/>
            <a:ext cx="2944958" cy="496009"/>
          </a:xfrm>
          <a:prstGeom prst="rect">
            <a:avLst/>
          </a:prstGeom>
        </p:spPr>
        <p:txBody>
          <a:bodyPr vert="horz" lIns="93113" tIns="46557" rIns="93113" bIns="46557" rtlCol="0"/>
          <a:lstStyle>
            <a:lvl1pPr algn="r">
              <a:defRPr sz="1200"/>
            </a:lvl1pPr>
          </a:lstStyle>
          <a:p>
            <a:fld id="{E81F66D4-D63C-4D3F-9230-C0ECE16D50AF}" type="datetimeFigureOut">
              <a:rPr lang="fr-BE" smtClean="0"/>
              <a:t>21/09/2017</a:t>
            </a:fld>
            <a:endParaRPr lang="fr-BE"/>
          </a:p>
        </p:txBody>
      </p:sp>
      <p:sp>
        <p:nvSpPr>
          <p:cNvPr id="4" name="Espace réservé du pied de page 3"/>
          <p:cNvSpPr>
            <a:spLocks noGrp="1"/>
          </p:cNvSpPr>
          <p:nvPr>
            <p:ph type="ftr" sz="quarter" idx="2"/>
          </p:nvPr>
        </p:nvSpPr>
        <p:spPr>
          <a:xfrm>
            <a:off x="0" y="9429014"/>
            <a:ext cx="2944958" cy="496009"/>
          </a:xfrm>
          <a:prstGeom prst="rect">
            <a:avLst/>
          </a:prstGeom>
        </p:spPr>
        <p:txBody>
          <a:bodyPr vert="horz" lIns="93113" tIns="46557" rIns="93113" bIns="46557"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1098" y="9429014"/>
            <a:ext cx="2944958" cy="496009"/>
          </a:xfrm>
          <a:prstGeom prst="rect">
            <a:avLst/>
          </a:prstGeom>
        </p:spPr>
        <p:txBody>
          <a:bodyPr vert="horz" lIns="93113" tIns="46557" rIns="93113" bIns="46557" rtlCol="0" anchor="b"/>
          <a:lstStyle>
            <a:lvl1pPr algn="r">
              <a:defRPr sz="1200"/>
            </a:lvl1pPr>
          </a:lstStyle>
          <a:p>
            <a:fld id="{347D9630-E4C1-4161-B073-E00D0B6F8591}" type="slidenum">
              <a:rPr lang="fr-BE" smtClean="0"/>
              <a:t>‹nr.›</a:t>
            </a:fld>
            <a:endParaRPr lang="fr-BE"/>
          </a:p>
        </p:txBody>
      </p:sp>
    </p:spTree>
    <p:extLst>
      <p:ext uri="{BB962C8B-B14F-4D97-AF65-F5344CB8AC3E}">
        <p14:creationId xmlns:p14="http://schemas.microsoft.com/office/powerpoint/2010/main" val="1069573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3113" tIns="46557" rIns="93113" bIns="46557"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6332"/>
          </a:xfrm>
          <a:prstGeom prst="rect">
            <a:avLst/>
          </a:prstGeom>
        </p:spPr>
        <p:txBody>
          <a:bodyPr vert="horz" lIns="93113" tIns="46557" rIns="93113" bIns="46557" rtlCol="0"/>
          <a:lstStyle>
            <a:lvl1pPr algn="r">
              <a:defRPr sz="1200"/>
            </a:lvl1pPr>
          </a:lstStyle>
          <a:p>
            <a:fld id="{334732B2-ECFB-48C9-B5BD-018F39A38480}" type="datetimeFigureOut">
              <a:rPr lang="nl-BE" smtClean="0"/>
              <a:t>21/09/2017</a:t>
            </a:fld>
            <a:endParaRPr lang="nl-BE"/>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13" tIns="46557" rIns="93113" bIns="46557" rtlCol="0" anchor="ctr"/>
          <a:lstStyle/>
          <a:p>
            <a:endParaRPr lang="nl-BE"/>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3113" tIns="46557" rIns="93113" bIns="46557"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3113" tIns="46557" rIns="93113" bIns="46557"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3113" tIns="46557" rIns="93113" bIns="46557" rtlCol="0" anchor="b"/>
          <a:lstStyle>
            <a:lvl1pPr algn="r">
              <a:defRPr sz="1200"/>
            </a:lvl1pPr>
          </a:lstStyle>
          <a:p>
            <a:fld id="{C1745518-BC39-4DD7-8D75-A61F6852AF79}" type="slidenum">
              <a:rPr lang="nl-BE" smtClean="0"/>
              <a:t>‹nr.›</a:t>
            </a:fld>
            <a:endParaRPr lang="nl-BE"/>
          </a:p>
        </p:txBody>
      </p:sp>
    </p:spTree>
    <p:extLst>
      <p:ext uri="{BB962C8B-B14F-4D97-AF65-F5344CB8AC3E}">
        <p14:creationId xmlns:p14="http://schemas.microsoft.com/office/powerpoint/2010/main" val="337473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1</a:t>
            </a:fld>
            <a:endParaRPr lang="nl-BE"/>
          </a:p>
        </p:txBody>
      </p:sp>
    </p:spTree>
    <p:extLst>
      <p:ext uri="{BB962C8B-B14F-4D97-AF65-F5344CB8AC3E}">
        <p14:creationId xmlns:p14="http://schemas.microsoft.com/office/powerpoint/2010/main" val="2654486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In deze aanbevelingen hebben we de aanbevelingen van</a:t>
            </a:r>
            <a:r>
              <a:rPr lang="nl-BE" baseline="0" dirty="0" smtClean="0"/>
              <a:t> het project Safe at home, safe at </a:t>
            </a:r>
            <a:r>
              <a:rPr lang="nl-BE" baseline="0" dirty="0" err="1" smtClean="0"/>
              <a:t>work</a:t>
            </a:r>
            <a:r>
              <a:rPr lang="nl-BE" baseline="0" dirty="0" smtClean="0"/>
              <a:t> van het EVV meegenomen.</a:t>
            </a:r>
          </a:p>
          <a:p>
            <a:endParaRPr lang="nl-BE" baseline="0" dirty="0" smtClean="0"/>
          </a:p>
          <a:p>
            <a:r>
              <a:rPr lang="nl-BE" baseline="0" dirty="0" smtClean="0"/>
              <a:t>Ook de huidige stand van zaken binnen de Internationale Arbeidsorganisatie: conclusies van de </a:t>
            </a:r>
            <a:r>
              <a:rPr lang="nl-BE" baseline="0" dirty="0" err="1" smtClean="0"/>
              <a:t>expertenvergadering</a:t>
            </a:r>
            <a:r>
              <a:rPr lang="nl-BE" baseline="0" dirty="0" smtClean="0"/>
              <a:t> over huiselijk geweld. </a:t>
            </a:r>
          </a:p>
          <a:p>
            <a:endParaRPr lang="nl-BE" baseline="0" dirty="0" smtClean="0"/>
          </a:p>
          <a:p>
            <a:r>
              <a:rPr lang="nl-BE" baseline="0" dirty="0" smtClean="0"/>
              <a:t>Dit ontwerp van aanbevelingen willen we verder uitwerken met de sociale partners.</a:t>
            </a:r>
          </a:p>
          <a:p>
            <a:endParaRPr lang="nl-BE" baseline="0" dirty="0" smtClean="0"/>
          </a:p>
          <a:p>
            <a:r>
              <a:rPr lang="nl-BE" baseline="0" dirty="0" smtClean="0"/>
              <a:t>De aanbevelingen zijn gericht op daders, collega’s, </a:t>
            </a:r>
            <a:r>
              <a:rPr lang="nl-BE" baseline="0" dirty="0" err="1" smtClean="0"/>
              <a:t>so</a:t>
            </a:r>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10</a:t>
            </a:fld>
            <a:endParaRPr lang="nl-BE"/>
          </a:p>
        </p:txBody>
      </p:sp>
    </p:spTree>
    <p:extLst>
      <p:ext uri="{BB962C8B-B14F-4D97-AF65-F5344CB8AC3E}">
        <p14:creationId xmlns:p14="http://schemas.microsoft.com/office/powerpoint/2010/main" val="2787909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11</a:t>
            </a:fld>
            <a:endParaRPr lang="nl-BE"/>
          </a:p>
        </p:txBody>
      </p:sp>
    </p:spTree>
    <p:extLst>
      <p:ext uri="{BB962C8B-B14F-4D97-AF65-F5344CB8AC3E}">
        <p14:creationId xmlns:p14="http://schemas.microsoft.com/office/powerpoint/2010/main" val="336036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12</a:t>
            </a:fld>
            <a:endParaRPr lang="nl-BE"/>
          </a:p>
        </p:txBody>
      </p:sp>
    </p:spTree>
    <p:extLst>
      <p:ext uri="{BB962C8B-B14F-4D97-AF65-F5344CB8AC3E}">
        <p14:creationId xmlns:p14="http://schemas.microsoft.com/office/powerpoint/2010/main" val="245239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Ons regeringsstandpunt is er ook omwille van de acties in het NAP geweld en de acties die zullen opgenomen worden in het NAP gender en werk. </a:t>
            </a:r>
          </a:p>
          <a:p>
            <a:endParaRPr lang="nl-BE" dirty="0" smtClean="0"/>
          </a:p>
          <a:p>
            <a:r>
              <a:rPr lang="nl-BE" dirty="0" smtClean="0"/>
              <a:t>De ratificatie van het verdrag van </a:t>
            </a:r>
            <a:r>
              <a:rPr lang="nl-BE" dirty="0" err="1" smtClean="0"/>
              <a:t>istanbul</a:t>
            </a:r>
            <a:r>
              <a:rPr lang="nl-BE" dirty="0" smtClean="0"/>
              <a:t>, heeft </a:t>
            </a:r>
            <a:r>
              <a:rPr lang="nl-BE" dirty="0" err="1" smtClean="0"/>
              <a:t>Belgie</a:t>
            </a:r>
            <a:r>
              <a:rPr lang="nl-BE" dirty="0" smtClean="0"/>
              <a:t> zich ook </a:t>
            </a:r>
            <a:r>
              <a:rPr lang="nl-BE" dirty="0" err="1" smtClean="0"/>
              <a:t>genegageerd</a:t>
            </a:r>
            <a:r>
              <a:rPr lang="nl-BE" dirty="0" smtClean="0"/>
              <a:t> voor deze materie.</a:t>
            </a:r>
          </a:p>
          <a:p>
            <a:endParaRPr lang="nl-BE" dirty="0" smtClean="0"/>
          </a:p>
          <a:p>
            <a:r>
              <a:rPr lang="nl-BE" dirty="0" smtClean="0"/>
              <a:t>Vb. van een regeringsstandpunt bij Obama:</a:t>
            </a:r>
            <a:r>
              <a:rPr lang="en-US" dirty="0" smtClean="0"/>
              <a:t>“My Administration has also sought to secure greater workplace protections by requiring Federal agencies to develop policies that address the effects of domestic violence and to provide assistance to employees experiencing it. And I recently signed an Executive Order to establish paid sick leave for Federal contractors, which enables them to use it for absences resulting from domestic violence.”</a:t>
            </a:r>
          </a:p>
          <a:p>
            <a:endParaRPr lang="nl-BE" dirty="0" smtClean="0"/>
          </a:p>
          <a:p>
            <a:r>
              <a:rPr lang="nl-BE" dirty="0" smtClean="0"/>
              <a:t>Wetgeving kan maar moet niet: dit kan onder verschillende vormen</a:t>
            </a:r>
            <a:r>
              <a:rPr lang="nl-BE" baseline="0" dirty="0" smtClean="0"/>
              <a:t> in de verre toekomst uitgezocht worden.</a:t>
            </a:r>
          </a:p>
          <a:p>
            <a:endParaRPr lang="nl-BE" dirty="0" smtClean="0"/>
          </a:p>
          <a:p>
            <a:r>
              <a:rPr lang="nl-BE" dirty="0" smtClean="0"/>
              <a:t>Bv. dit opnemen in discriminatiewetgeving als specifieke vereiste; </a:t>
            </a:r>
            <a:r>
              <a:rPr lang="nl-BE" dirty="0" err="1" smtClean="0"/>
              <a:t>gendergerelateerd</a:t>
            </a:r>
            <a:r>
              <a:rPr lang="nl-BE" dirty="0" smtClean="0"/>
              <a:t> geweld</a:t>
            </a:r>
          </a:p>
          <a:p>
            <a:r>
              <a:rPr lang="nl-BE" dirty="0" smtClean="0"/>
              <a:t>Of uitbreiden van welzijnswet als risico op het werk (zeer moeilijk, past niet in de definitie)</a:t>
            </a:r>
          </a:p>
          <a:p>
            <a:endParaRPr lang="nl-BE" dirty="0" smtClean="0"/>
          </a:p>
          <a:p>
            <a:r>
              <a:rPr lang="nl-BE" dirty="0" smtClean="0"/>
              <a:t>Cao kunnen op initiatief van sectoren</a:t>
            </a:r>
            <a:r>
              <a:rPr lang="nl-BE" baseline="0" dirty="0" smtClean="0"/>
              <a:t> of bedrijven plaatsvinden. Er zijn verschillende goede praktijken in het buitenland.</a:t>
            </a:r>
          </a:p>
          <a:p>
            <a:endParaRPr lang="nl-BE" baseline="0" dirty="0" smtClean="0"/>
          </a:p>
          <a:p>
            <a:r>
              <a:rPr lang="nl-BE" baseline="0" dirty="0" smtClean="0"/>
              <a:t>In Italië wordt er in meerdere sectoren onderhandelt over het mogelijk toevoegen van verlof in geval van huiselijk geweld, in de chemische, elektrische en energie sector. In de chemische sector bestaan verschillende overeenkomsten waarin sommige verlof voorzien en andere makkelijke switch tussen halftijds en voltijds.</a:t>
            </a:r>
          </a:p>
          <a:p>
            <a:endParaRPr lang="nl-BE" baseline="0" dirty="0" smtClean="0"/>
          </a:p>
          <a:p>
            <a:r>
              <a:rPr lang="nl-BE" baseline="0" dirty="0" smtClean="0"/>
              <a:t>PSA citroen gaat over GBV maar ook DV, ondertekend in 2014 ook door de voormalige minister van werk in Frankrijk. In de overeenkomst staat training en ondersteuning vermeld.</a:t>
            </a:r>
          </a:p>
          <a:p>
            <a:endParaRPr lang="nl-BE" baseline="0" dirty="0" smtClean="0"/>
          </a:p>
          <a:p>
            <a:r>
              <a:rPr lang="nl-BE" baseline="0" dirty="0" smtClean="0"/>
              <a:t>Spanje, LIDL, cao die tot 3 jaar verlof voorziet voor slachtoffers van DV met het recht op terug te incorporeren op de werkvloer op hetzelfde professioneel niveau.</a:t>
            </a:r>
          </a:p>
          <a:p>
            <a:endParaRPr lang="nl-BE" baseline="0" dirty="0" smtClean="0"/>
          </a:p>
          <a:p>
            <a:r>
              <a:rPr lang="nl-BE" baseline="0" dirty="0" smtClean="0"/>
              <a:t>Zie rapport ETUC</a:t>
            </a:r>
          </a:p>
          <a:p>
            <a:endParaRPr lang="nl-BE" baseline="0" dirty="0" smtClean="0"/>
          </a:p>
          <a:p>
            <a:r>
              <a:rPr lang="nl-BE" baseline="0" dirty="0" smtClean="0"/>
              <a:t>Een interessante cao voor de </a:t>
            </a:r>
            <a:r>
              <a:rPr lang="nl-BE" baseline="0" dirty="0" err="1" smtClean="0"/>
              <a:t>belgische</a:t>
            </a:r>
            <a:r>
              <a:rPr lang="nl-BE" baseline="0" dirty="0" smtClean="0"/>
              <a:t> context is die rond alcohol misbruik in de werkomgeving, het gaat hier over een privéprobleem dat ook een impact heeft op het werk</a:t>
            </a:r>
            <a:endParaRPr lang="nl-BE" dirty="0" smtClean="0"/>
          </a:p>
          <a:p>
            <a:endParaRPr lang="nl-BE" dirty="0" smtClean="0"/>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13</a:t>
            </a:fld>
            <a:endParaRPr lang="nl-BE"/>
          </a:p>
        </p:txBody>
      </p:sp>
    </p:spTree>
    <p:extLst>
      <p:ext uri="{BB962C8B-B14F-4D97-AF65-F5344CB8AC3E}">
        <p14:creationId xmlns:p14="http://schemas.microsoft.com/office/powerpoint/2010/main" val="3856712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a:t>
            </a:r>
            <a:r>
              <a:rPr lang="nl-BE" baseline="0" dirty="0" smtClean="0"/>
              <a:t> aanpak voor werkgevers kan ondernomen worden door werkgevers zelf maar ook door de werknemers (bv. collega’s) of door de regering zelf, door experten in de materie, door vakbonden of door partnerschappen met verschillende organisaties.</a:t>
            </a:r>
          </a:p>
          <a:p>
            <a:endParaRPr lang="nl-BE" baseline="0" dirty="0" smtClean="0"/>
          </a:p>
          <a:p>
            <a:r>
              <a:rPr lang="nl-BE" baseline="0" dirty="0" smtClean="0"/>
              <a:t>Bedrijven kunnen starten met een </a:t>
            </a:r>
            <a:r>
              <a:rPr lang="nl-BE" baseline="0" dirty="0" err="1" smtClean="0"/>
              <a:t>beleidstatement</a:t>
            </a:r>
            <a:r>
              <a:rPr lang="nl-BE" baseline="0" dirty="0" smtClean="0"/>
              <a:t> of het bepalen van een strategie voor het bedrijven. Er bestaan reeds zo’n modellen voor een statement en strategie bv. van de staat van </a:t>
            </a:r>
            <a:r>
              <a:rPr lang="nl-BE" baseline="0" dirty="0" err="1" smtClean="0"/>
              <a:t>Newyork</a:t>
            </a:r>
            <a:r>
              <a:rPr lang="nl-BE" baseline="0" dirty="0" smtClean="0"/>
              <a:t> of van UNI wereldvakbond</a:t>
            </a:r>
            <a:endParaRPr lang="nl-BE" dirty="0"/>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14</a:t>
            </a:fld>
            <a:endParaRPr lang="nl-BE"/>
          </a:p>
        </p:txBody>
      </p:sp>
    </p:spTree>
    <p:extLst>
      <p:ext uri="{BB962C8B-B14F-4D97-AF65-F5344CB8AC3E}">
        <p14:creationId xmlns:p14="http://schemas.microsoft.com/office/powerpoint/2010/main" val="3178143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Een voorbeeld van al een goede praktijk in België</a:t>
            </a:r>
            <a:r>
              <a:rPr lang="nl-BE" baseline="0" dirty="0" smtClean="0"/>
              <a:t> is de intranet pagina van de sociale dienst, zie volgende slide, in de UK zijn ook al campagne geweest rond DV en bv. de kost van DV. In de V.S. bestaat een volledige resource website waar </a:t>
            </a:r>
            <a:r>
              <a:rPr lang="nl-BE" baseline="0" dirty="0" err="1" smtClean="0"/>
              <a:t>toolkits</a:t>
            </a:r>
            <a:r>
              <a:rPr lang="nl-BE" baseline="0" dirty="0" smtClean="0"/>
              <a:t>, folder voor werknemers enzoverder op gevonden kunnen worden. Er bestaan in het buitenland verschillende </a:t>
            </a:r>
            <a:r>
              <a:rPr lang="nl-BE" baseline="0" dirty="0" err="1" smtClean="0"/>
              <a:t>toolkits</a:t>
            </a:r>
            <a:r>
              <a:rPr lang="nl-BE" baseline="0" dirty="0" smtClean="0"/>
              <a:t> die per bedrijf worden opgestart of die </a:t>
            </a:r>
            <a:endParaRPr lang="nl-BE" dirty="0"/>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15</a:t>
            </a:fld>
            <a:endParaRPr lang="nl-BE"/>
          </a:p>
        </p:txBody>
      </p:sp>
    </p:spTree>
    <p:extLst>
      <p:ext uri="{BB962C8B-B14F-4D97-AF65-F5344CB8AC3E}">
        <p14:creationId xmlns:p14="http://schemas.microsoft.com/office/powerpoint/2010/main" val="3914093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C1745518-BC39-4DD7-8D75-A61F6852AF79}" type="slidenum">
              <a:rPr lang="nl-BE" smtClean="0"/>
              <a:t>16</a:t>
            </a:fld>
            <a:endParaRPr lang="nl-BE"/>
          </a:p>
        </p:txBody>
      </p:sp>
    </p:spTree>
    <p:extLst>
      <p:ext uri="{BB962C8B-B14F-4D97-AF65-F5344CB8AC3E}">
        <p14:creationId xmlns:p14="http://schemas.microsoft.com/office/powerpoint/2010/main" val="1971810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Informele</a:t>
            </a:r>
            <a:r>
              <a:rPr lang="nl-BE" baseline="0" dirty="0" smtClean="0"/>
              <a:t> assistentie waar gericht wordt op vertrouwelijkheid.</a:t>
            </a:r>
          </a:p>
          <a:p>
            <a:endParaRPr lang="nl-BE" baseline="0" dirty="0" smtClean="0"/>
          </a:p>
          <a:p>
            <a:r>
              <a:rPr lang="nl-BE" dirty="0" smtClean="0"/>
              <a:t>Structuur voor informele assistentie en doorverwijzing </a:t>
            </a:r>
            <a:br>
              <a:rPr lang="nl-BE" dirty="0" smtClean="0"/>
            </a:br>
            <a:r>
              <a:rPr lang="nl-BE" dirty="0" smtClean="0"/>
              <a:t>		vakbonden ?</a:t>
            </a:r>
          </a:p>
          <a:p>
            <a:r>
              <a:rPr lang="nl-BE" dirty="0" smtClean="0"/>
              <a:t>		</a:t>
            </a:r>
            <a:r>
              <a:rPr lang="nl-BE" dirty="0" err="1" smtClean="0"/>
              <a:t>VP’n</a:t>
            </a:r>
            <a:r>
              <a:rPr lang="nl-BE" dirty="0" smtClean="0"/>
              <a:t> ?</a:t>
            </a:r>
          </a:p>
          <a:p>
            <a:r>
              <a:rPr lang="nl-BE" dirty="0" smtClean="0"/>
              <a:t>		bedrijfsartsen</a:t>
            </a:r>
          </a:p>
          <a:p>
            <a:r>
              <a:rPr lang="nl-BE" dirty="0" smtClean="0"/>
              <a:t>		bedrijfspsychologen</a:t>
            </a:r>
          </a:p>
          <a:p>
            <a:r>
              <a:rPr lang="nl-BE" dirty="0" smtClean="0"/>
              <a:t>		sociale diensten ?</a:t>
            </a:r>
          </a:p>
          <a:p>
            <a:r>
              <a:rPr lang="nl-BE" dirty="0" smtClean="0"/>
              <a:t>Opleiding voor deze personen + materiaal voor doorverwijzing </a:t>
            </a:r>
            <a:br>
              <a:rPr lang="nl-BE" dirty="0" smtClean="0"/>
            </a:br>
            <a:r>
              <a:rPr lang="nl-BE" dirty="0" smtClean="0"/>
              <a:t>materiaal voor opmaak van </a:t>
            </a:r>
            <a:r>
              <a:rPr lang="nl-BE" dirty="0" err="1" smtClean="0"/>
              <a:t>safety</a:t>
            </a:r>
            <a:r>
              <a:rPr lang="nl-BE" dirty="0" smtClean="0"/>
              <a:t> plan bij </a:t>
            </a:r>
            <a:r>
              <a:rPr lang="nl-BE" dirty="0" err="1" smtClean="0"/>
              <a:t>stalking</a:t>
            </a:r>
            <a:r>
              <a:rPr lang="nl-BE" dirty="0" smtClean="0"/>
              <a:t> </a:t>
            </a:r>
          </a:p>
          <a:p>
            <a:r>
              <a:rPr lang="nl-BE" dirty="0" smtClean="0"/>
              <a:t>		 </a:t>
            </a:r>
          </a:p>
          <a:p>
            <a:endParaRPr lang="nl-BE" dirty="0"/>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17</a:t>
            </a:fld>
            <a:endParaRPr lang="nl-BE"/>
          </a:p>
        </p:txBody>
      </p:sp>
    </p:spTree>
    <p:extLst>
      <p:ext uri="{BB962C8B-B14F-4D97-AF65-F5344CB8AC3E}">
        <p14:creationId xmlns:p14="http://schemas.microsoft.com/office/powerpoint/2010/main" val="258825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Risico-analyse</a:t>
            </a:r>
            <a:r>
              <a:rPr lang="nl-BE" baseline="0" dirty="0" smtClean="0"/>
              <a:t> kan via tools plaatsvinden. Bv. er is een tool in Canada, British </a:t>
            </a:r>
            <a:r>
              <a:rPr lang="nl-BE" baseline="0" dirty="0" err="1" smtClean="0"/>
              <a:t>colob</a:t>
            </a:r>
            <a:endParaRPr lang="nl-BE" dirty="0" smtClean="0"/>
          </a:p>
          <a:p>
            <a:endParaRPr lang="nl-BE" dirty="0" smtClean="0"/>
          </a:p>
          <a:p>
            <a:endParaRPr lang="nl-BE" dirty="0" smtClean="0"/>
          </a:p>
          <a:p>
            <a:r>
              <a:rPr lang="nl-BE" dirty="0" err="1" smtClean="0"/>
              <a:t>Reintegratie</a:t>
            </a:r>
            <a:r>
              <a:rPr lang="nl-BE" baseline="0" dirty="0" smtClean="0"/>
              <a:t> bestaat al in België na langdurige ziekte (check bij </a:t>
            </a:r>
            <a:r>
              <a:rPr lang="nl-BE" baseline="0" dirty="0" err="1" smtClean="0"/>
              <a:t>nancy</a:t>
            </a:r>
            <a:r>
              <a:rPr lang="nl-BE" baseline="0" dirty="0" smtClean="0"/>
              <a:t>), welke wet?</a:t>
            </a:r>
            <a:endParaRPr lang="nl-BE" dirty="0"/>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18</a:t>
            </a:fld>
            <a:endParaRPr lang="nl-BE"/>
          </a:p>
        </p:txBody>
      </p:sp>
    </p:spTree>
    <p:extLst>
      <p:ext uri="{BB962C8B-B14F-4D97-AF65-F5344CB8AC3E}">
        <p14:creationId xmlns:p14="http://schemas.microsoft.com/office/powerpoint/2010/main" val="437466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Belgie</a:t>
            </a:r>
            <a:r>
              <a:rPr lang="nl-BE" dirty="0" smtClean="0"/>
              <a:t> heeft reeds een goede structuur voor de ondersteuning en bescherming van werknemers, daarom moeten we samenzitten en nadenken over de mogelijkheden om dit in te bedden in bestaande structuren.</a:t>
            </a:r>
          </a:p>
          <a:p>
            <a:endParaRPr lang="nl-BE" dirty="0" smtClean="0"/>
          </a:p>
          <a:p>
            <a:r>
              <a:rPr lang="nl-BE" dirty="0" smtClean="0"/>
              <a:t>De verschillende pijlers kunnen we verkrijgen via verschillende acties. Bv. bescherming via wetgeving (bescherming voor daders maar ook bescherming tegen ontslag)</a:t>
            </a:r>
          </a:p>
          <a:p>
            <a:endParaRPr lang="nl-BE" dirty="0" smtClean="0"/>
          </a:p>
          <a:p>
            <a:r>
              <a:rPr lang="nl-BE" dirty="0" smtClean="0"/>
              <a:t>We willen hier opteren voor een traag proces en geleidelijk aan aftoetsen wat mogelijk is</a:t>
            </a:r>
          </a:p>
          <a:p>
            <a:endParaRPr lang="nl-BE" dirty="0" smtClean="0"/>
          </a:p>
          <a:p>
            <a:r>
              <a:rPr lang="nl-BE" dirty="0" smtClean="0"/>
              <a:t>Informeren en sensibiliseren over het onderwerp</a:t>
            </a:r>
          </a:p>
          <a:p>
            <a:r>
              <a:rPr lang="nl-BE" dirty="0" smtClean="0"/>
              <a:t>Gerichte opleidingen </a:t>
            </a:r>
          </a:p>
          <a:p>
            <a:r>
              <a:rPr lang="nl-BE" dirty="0" smtClean="0"/>
              <a:t>Eerstelijnsdoorverwijssystemen</a:t>
            </a:r>
          </a:p>
          <a:p>
            <a:r>
              <a:rPr lang="nl-BE" dirty="0" smtClean="0"/>
              <a:t>Tools en instrumenten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Zoals</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in de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voormiddag</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werd</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uitgelegd</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wordt</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gewerkt</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naar</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een</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norm</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over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geweld</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tegen</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vrouwen</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en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mannen</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in de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wereld</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van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werk</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Hierin</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zal</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specifieke</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aandacht</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zijn</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voor</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partnergeweld</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afhankelijk</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van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hoe</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het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proces</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verloopt</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Zij</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lieten</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ook</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onderzoeken</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uitvoeren</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en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hieruit</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kwam</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naar</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voor</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dat</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ILO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Uit</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de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eerste</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conclusie</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kwam</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het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volgende</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voort</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“Domestic violence and other forms of violence and harassment are relevant to the world of work when they impact the workplace.”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“Collective agreements could address the effects of domestic violence. The workplace provides an entry point to mitigate the effects, and employers could be allies to address such violence, though they are not responsible for it. Clauses could, for example, include provision of support for and leave to victims, and connecting victims to community services. In the same vein, other forms of violence and harassment could be addressed. International framework agreements may also be a means to address violence and harassment in the world of work, including in global supply chains.”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Het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Europees</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Project: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onderzoeker</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jane</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Pillinger</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Europees</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Verbond</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voor</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Vakverenigingen</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(ETUC)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Verschillende</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uitspraken</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van het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Europees</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rPr>
              <a:t>hof</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p>
          <a:p>
            <a:endParaRPr lang="nl-BE" dirty="0" smtClean="0"/>
          </a:p>
          <a:p>
            <a:pPr marL="0" indent="0">
              <a:buNone/>
            </a:pPr>
            <a:r>
              <a:rPr lang="fr-BE" dirty="0" smtClean="0">
                <a:solidFill>
                  <a:schemeClr val="accent5">
                    <a:lumMod val="75000"/>
                  </a:schemeClr>
                </a:solidFill>
                <a:sym typeface="Wingdings" panose="05000000000000000000" pitchFamily="2" charset="2"/>
              </a:rPr>
              <a:t> </a:t>
            </a:r>
            <a:r>
              <a:rPr lang="fr-BE" dirty="0" err="1" smtClean="0">
                <a:solidFill>
                  <a:schemeClr val="accent5">
                    <a:lumMod val="75000"/>
                  </a:schemeClr>
                </a:solidFill>
                <a:sym typeface="Wingdings" panose="05000000000000000000" pitchFamily="2" charset="2"/>
              </a:rPr>
              <a:t>uitspraken</a:t>
            </a:r>
            <a:r>
              <a:rPr lang="fr-BE" dirty="0" smtClean="0">
                <a:solidFill>
                  <a:schemeClr val="accent5">
                    <a:lumMod val="75000"/>
                  </a:schemeClr>
                </a:solidFill>
                <a:sym typeface="Wingdings" panose="05000000000000000000" pitchFamily="2" charset="2"/>
              </a:rPr>
              <a:t> EHRM</a:t>
            </a:r>
          </a:p>
          <a:p>
            <a:pPr marL="0" indent="0">
              <a:buNone/>
            </a:pPr>
            <a:r>
              <a:rPr lang="fr-BE" dirty="0" smtClean="0">
                <a:solidFill>
                  <a:schemeClr val="accent5">
                    <a:lumMod val="75000"/>
                  </a:schemeClr>
                </a:solidFill>
                <a:sym typeface="Wingdings" panose="05000000000000000000" pitchFamily="2" charset="2"/>
              </a:rPr>
              <a:t>	 </a:t>
            </a:r>
            <a:r>
              <a:rPr lang="nl-BE" dirty="0" smtClean="0">
                <a:solidFill>
                  <a:schemeClr val="accent5">
                    <a:lumMod val="75000"/>
                  </a:schemeClr>
                </a:solidFill>
                <a:sym typeface="Wingdings" panose="05000000000000000000" pitchFamily="2" charset="2"/>
              </a:rPr>
              <a:t>feiten van huiselijk geweld schenden de 			mensenrechten en dus behoren</a:t>
            </a:r>
            <a:r>
              <a:rPr lang="fr-BE" dirty="0" smtClean="0">
                <a:sym typeface="Wingdings" panose="05000000000000000000" pitchFamily="2" charset="2"/>
              </a:rPr>
              <a:t> </a:t>
            </a:r>
            <a:r>
              <a:rPr lang="nl-BE" dirty="0" smtClean="0">
                <a:solidFill>
                  <a:schemeClr val="accent5">
                    <a:lumMod val="75000"/>
                  </a:schemeClr>
                </a:solidFill>
                <a:sym typeface="Wingdings" panose="05000000000000000000" pitchFamily="2" charset="2"/>
              </a:rPr>
              <a:t>geenszins tot de privésfeer</a:t>
            </a:r>
            <a:endParaRPr lang="fr-BE" dirty="0" smtClean="0"/>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19</a:t>
            </a:fld>
            <a:endParaRPr lang="nl-BE"/>
          </a:p>
        </p:txBody>
      </p:sp>
    </p:spTree>
    <p:extLst>
      <p:ext uri="{BB962C8B-B14F-4D97-AF65-F5344CB8AC3E}">
        <p14:creationId xmlns:p14="http://schemas.microsoft.com/office/powerpoint/2010/main" val="1104608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2</a:t>
            </a:fld>
            <a:endParaRPr lang="nl-BE"/>
          </a:p>
        </p:txBody>
      </p:sp>
    </p:spTree>
    <p:extLst>
      <p:ext uri="{BB962C8B-B14F-4D97-AF65-F5344CB8AC3E}">
        <p14:creationId xmlns:p14="http://schemas.microsoft.com/office/powerpoint/2010/main" val="1943829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20</a:t>
            </a:fld>
            <a:endParaRPr lang="nl-BE"/>
          </a:p>
        </p:txBody>
      </p:sp>
    </p:spTree>
    <p:extLst>
      <p:ext uri="{BB962C8B-B14F-4D97-AF65-F5344CB8AC3E}">
        <p14:creationId xmlns:p14="http://schemas.microsoft.com/office/powerpoint/2010/main" val="2531740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21</a:t>
            </a:fld>
            <a:endParaRPr lang="nl-BE"/>
          </a:p>
        </p:txBody>
      </p:sp>
    </p:spTree>
    <p:extLst>
      <p:ext uri="{BB962C8B-B14F-4D97-AF65-F5344CB8AC3E}">
        <p14:creationId xmlns:p14="http://schemas.microsoft.com/office/powerpoint/2010/main" val="3136821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22</a:t>
            </a:fld>
            <a:endParaRPr lang="nl-BE"/>
          </a:p>
        </p:txBody>
      </p:sp>
    </p:spTree>
    <p:extLst>
      <p:ext uri="{BB962C8B-B14F-4D97-AF65-F5344CB8AC3E}">
        <p14:creationId xmlns:p14="http://schemas.microsoft.com/office/powerpoint/2010/main" val="1659216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Partnergeweld</a:t>
            </a:r>
            <a:r>
              <a:rPr lang="nl-BE" baseline="0" dirty="0" smtClean="0"/>
              <a:t> in cijfers voor België:</a:t>
            </a:r>
          </a:p>
          <a:p>
            <a:pPr lvl="1"/>
            <a:r>
              <a:rPr lang="nl-BE" baseline="0" dirty="0" smtClean="0"/>
              <a:t>1/7 ♀ en  1/10 ♂ zijn slachtoffer (SO)</a:t>
            </a:r>
          </a:p>
          <a:p>
            <a:pPr lvl="1"/>
            <a:r>
              <a:rPr lang="nl-BE" baseline="0" dirty="0" smtClean="0"/>
              <a:t>Cijfers FRA: in België 42% en 21% van de werkende vrouwen het slachtoffer werd van respectievelijk psychologisch geweld en fysiek geweld door toedoen van een partner sinds de leeftijd van 15 jaar.</a:t>
            </a:r>
          </a:p>
          <a:p>
            <a:pPr lvl="1"/>
            <a:r>
              <a:rPr lang="nl-BE" baseline="0" dirty="0" smtClean="0"/>
              <a:t>37.533 = geregistreerd feiten bij de politie in 2015</a:t>
            </a:r>
          </a:p>
          <a:p>
            <a:pPr lvl="1"/>
            <a:r>
              <a:rPr lang="nl-BE" baseline="0" dirty="0" smtClean="0"/>
              <a:t>153 moorden, doodslag of poging per jaar in België,</a:t>
            </a:r>
            <a:r>
              <a:rPr lang="nl-BE" b="1" baseline="0" dirty="0" smtClean="0"/>
              <a:t> in kader van partnergeweld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l-BE" baseline="0" dirty="0" smtClean="0"/>
              <a:t>Link tussen zelfmoord en partnergeweld: In de UK is aangetoond dat er 400 zelfmoorden per jaar zijn die kunnen gelinkt worden aan partnergeweld. In </a:t>
            </a:r>
            <a:r>
              <a:rPr lang="nl-BE" baseline="0" dirty="0" err="1" smtClean="0"/>
              <a:t>Belgie</a:t>
            </a:r>
            <a:r>
              <a:rPr lang="nl-BE" baseline="0" dirty="0" smtClean="0"/>
              <a:t> 6 zelfmoorden per dag en dat is anderhalf keer het Europees gemiddelde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l-BE" baseline="0" dirty="0" smtClean="0"/>
              <a:t>10-12% van alle zwanger vrouwen zijn SO, risicofactor voor geweld (</a:t>
            </a:r>
          </a:p>
          <a:p>
            <a:endParaRPr lang="nl-BE" dirty="0" smtClean="0"/>
          </a:p>
          <a:p>
            <a:r>
              <a:rPr lang="nl-BE" b="1" dirty="0" smtClean="0"/>
              <a:t>Slechts 13, 9 % rapporteert het geweld</a:t>
            </a:r>
          </a:p>
          <a:p>
            <a:r>
              <a:rPr lang="nl-BE" b="1" dirty="0" smtClean="0"/>
              <a:t>Hier zou ik mondeling bij vertellen dat mannen minder rapporteren</a:t>
            </a:r>
            <a:r>
              <a:rPr lang="nl-BE" b="1" baseline="0" dirty="0" smtClean="0"/>
              <a:t> en dat vaak pas wordt gerapporteerd in geval van crisis en incidenten.</a:t>
            </a:r>
          </a:p>
          <a:p>
            <a:endParaRPr lang="nl-BE" dirty="0" smtClean="0"/>
          </a:p>
          <a:p>
            <a:r>
              <a:rPr lang="nl-BE" dirty="0" smtClean="0"/>
              <a:t>Dus dat het verschrikkelijk</a:t>
            </a:r>
            <a:r>
              <a:rPr lang="nl-BE" baseline="0" dirty="0" smtClean="0"/>
              <a:t> is. Het gaat over:</a:t>
            </a:r>
          </a:p>
          <a:p>
            <a:r>
              <a:rPr lang="nl-BE" baseline="0" dirty="0" smtClean="0"/>
              <a:t>Pandemie</a:t>
            </a:r>
          </a:p>
          <a:p>
            <a:r>
              <a:rPr lang="nl-BE" baseline="0" dirty="0" smtClean="0"/>
              <a:t>Dagelijks terreur in stilte</a:t>
            </a:r>
          </a:p>
          <a:p>
            <a:r>
              <a:rPr lang="nl-BE" baseline="0" dirty="0" smtClean="0"/>
              <a:t>Stopt niet vanzelf: verergert, verzwaart, wordt dodelijker</a:t>
            </a:r>
          </a:p>
          <a:p>
            <a:r>
              <a:rPr lang="nl-BE" baseline="0" dirty="0" smtClean="0"/>
              <a:t>Rondom ons</a:t>
            </a:r>
          </a:p>
          <a:p>
            <a:r>
              <a:rPr lang="nl-BE" baseline="0" dirty="0" smtClean="0"/>
              <a:t>Dagelijks realiteit met gevolgen niet alleen voor slachtoffer en kinderen, maar ook voor maatschappij</a:t>
            </a:r>
          </a:p>
          <a:p>
            <a:r>
              <a:rPr lang="nl-BE" baseline="0" dirty="0" smtClean="0"/>
              <a:t>En voor bedrijven …….</a:t>
            </a:r>
          </a:p>
          <a:p>
            <a:endParaRPr lang="nl-BE" baseline="0" dirty="0" smtClean="0"/>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3</a:t>
            </a:fld>
            <a:endParaRPr lang="nl-BE"/>
          </a:p>
        </p:txBody>
      </p:sp>
    </p:spTree>
    <p:extLst>
      <p:ext uri="{BB962C8B-B14F-4D97-AF65-F5344CB8AC3E}">
        <p14:creationId xmlns:p14="http://schemas.microsoft.com/office/powerpoint/2010/main" val="1549236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smtClean="0"/>
              <a:t>Er is nog steeds een groot taboe, daardoor ook de onderrapportage (en</a:t>
            </a:r>
            <a:r>
              <a:rPr lang="nl-BE" baseline="0" dirty="0" smtClean="0"/>
              <a:t> vaak zelf dat men zelf het geweld niet herkent bv. in geval van psychologisch geweld)</a:t>
            </a:r>
            <a:endParaRPr lang="nl-BE" dirty="0" smtClean="0"/>
          </a:p>
          <a:p>
            <a:pPr marL="171450" indent="-171450">
              <a:buFont typeface="Arial" panose="020B0604020202020204" pitchFamily="34" charset="0"/>
              <a:buChar char="•"/>
            </a:pPr>
            <a:r>
              <a:rPr lang="nl-BE" dirty="0" smtClean="0"/>
              <a:t>Een slachtoffer</a:t>
            </a:r>
            <a:r>
              <a:rPr lang="nl-BE" baseline="0" dirty="0" smtClean="0"/>
              <a:t> beleeft dagelijkse terreur in stilte, zonder er over te spreken</a:t>
            </a:r>
          </a:p>
          <a:p>
            <a:pPr marL="171450" indent="-171450">
              <a:buFont typeface="Arial" panose="020B0604020202020204" pitchFamily="34" charset="0"/>
              <a:buChar char="•"/>
            </a:pPr>
            <a:r>
              <a:rPr lang="nl-BE" baseline="0" dirty="0" smtClean="0"/>
              <a:t>En vaak stopt het geweld niet vanzelf, in veel gevallen wordt het erger, zwaarder, frequenter en kan dodelijke gevolgen hebben.</a:t>
            </a:r>
          </a:p>
          <a:p>
            <a:pPr marL="171450" indent="-171450">
              <a:buFont typeface="Arial" panose="020B0604020202020204" pitchFamily="34" charset="0"/>
              <a:buChar char="•"/>
            </a:pPr>
            <a:r>
              <a:rPr lang="nl-BE" baseline="0" dirty="0" smtClean="0"/>
              <a:t>Het gebeurt zo vaak dat het overal rondom ons, iedereen kent wel iemand die het meemaakt of al heeft meegemaakt.</a:t>
            </a:r>
          </a:p>
          <a:p>
            <a:pPr marL="171450" indent="-171450">
              <a:buFont typeface="Arial" panose="020B0604020202020204" pitchFamily="34" charset="0"/>
              <a:buChar char="•"/>
            </a:pPr>
            <a:r>
              <a:rPr lang="nl-BE" baseline="0" dirty="0" smtClean="0"/>
              <a:t>Er zijn niet enkel gevolgen voor slachtoffers, daders hebben ook vaak problemen en er zijn grote gevolgen voor de maatschappij zoals </a:t>
            </a:r>
            <a:r>
              <a:rPr lang="nl-BE" baseline="0" dirty="0" err="1" smtClean="0"/>
              <a:t>bevoorbeeld</a:t>
            </a:r>
            <a:r>
              <a:rPr lang="nl-BE" baseline="0" dirty="0" smtClean="0"/>
              <a:t> de kosten (economie, zorg, …)</a:t>
            </a:r>
            <a:endParaRPr lang="nl-BE" dirty="0"/>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4</a:t>
            </a:fld>
            <a:endParaRPr lang="nl-BE"/>
          </a:p>
        </p:txBody>
      </p:sp>
    </p:spTree>
    <p:extLst>
      <p:ext uri="{BB962C8B-B14F-4D97-AF65-F5344CB8AC3E}">
        <p14:creationId xmlns:p14="http://schemas.microsoft.com/office/powerpoint/2010/main" val="2342013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Partnergeweld is niet enkel een privéprobleem: Partnergeweld achtervolgt je op het werk.</a:t>
            </a:r>
          </a:p>
          <a:p>
            <a:r>
              <a:rPr lang="nl-BE" dirty="0" smtClean="0"/>
              <a:t>Het</a:t>
            </a:r>
            <a:r>
              <a:rPr lang="nl-BE" baseline="0" dirty="0" smtClean="0"/>
              <a:t> probleem is zodanig groot dat het ook</a:t>
            </a:r>
            <a:r>
              <a:rPr lang="nl-BE" dirty="0" smtClean="0"/>
              <a:t> ook gevolgen heeft</a:t>
            </a:r>
            <a:r>
              <a:rPr lang="nl-BE" baseline="0" dirty="0" smtClean="0"/>
              <a:t> </a:t>
            </a:r>
            <a:r>
              <a:rPr lang="nl-BE" dirty="0" smtClean="0"/>
              <a:t>voor werkgevers en bedrijven. Iedereen kan er mee geconfronteerd</a:t>
            </a:r>
            <a:r>
              <a:rPr lang="nl-BE" baseline="0" dirty="0" smtClean="0"/>
              <a:t> worden.</a:t>
            </a:r>
            <a:endParaRPr lang="nl-BE" dirty="0" smtClean="0"/>
          </a:p>
          <a:p>
            <a:endParaRPr lang="nl-BE" dirty="0" smtClean="0"/>
          </a:p>
          <a:p>
            <a:r>
              <a:rPr lang="nl-BE" dirty="0" smtClean="0"/>
              <a:t>Er</a:t>
            </a:r>
            <a:r>
              <a:rPr lang="nl-BE" baseline="0" dirty="0" smtClean="0"/>
              <a:t> zijn g</a:t>
            </a:r>
            <a:r>
              <a:rPr lang="nl-BE" dirty="0" smtClean="0"/>
              <a:t>evolgen voor slachtoffers, daders en collega’s, Als we hen ondersteunen kunnen</a:t>
            </a:r>
            <a:r>
              <a:rPr lang="nl-BE" baseline="0" dirty="0" smtClean="0"/>
              <a:t> we de algehele gevolgen verminderen.</a:t>
            </a:r>
          </a:p>
          <a:p>
            <a:endParaRPr lang="nl-BE" dirty="0" smtClean="0"/>
          </a:p>
          <a:p>
            <a:r>
              <a:rPr lang="nl-BE" dirty="0" smtClean="0"/>
              <a:t>Doordat</a:t>
            </a:r>
            <a:r>
              <a:rPr lang="nl-BE" baseline="0" dirty="0" smtClean="0"/>
              <a:t> SO elke dag geweld meemaken, zullen ze misschien wegblijven, sterven. Je kan hierdoor een goede, producerende werknemer kwijtraken.  Een werknemer vervangen kost ook geld voor de werkgevers, terwijl hulp bieden, ondersteuning veel minder kost. </a:t>
            </a:r>
          </a:p>
          <a:p>
            <a:endParaRPr lang="nl-BE" baseline="0" dirty="0" smtClean="0"/>
          </a:p>
          <a:p>
            <a:r>
              <a:rPr lang="nl-BE" baseline="0" dirty="0" smtClean="0"/>
              <a:t>De werkgever is niet verantwoordelijk maar kan wel de effecten verzachten. Dit kan ook in de lijn passen van het maatschappelijk verantwoord ondernemen.</a:t>
            </a:r>
          </a:p>
          <a:p>
            <a:endParaRPr lang="nl-BE" baseline="0" dirty="0" smtClean="0"/>
          </a:p>
          <a:p>
            <a:r>
              <a:rPr lang="nl-BE" baseline="0" dirty="0" smtClean="0"/>
              <a:t>Werkgever kan een goede bondgenoot zijn in de strijd tegen partnergeweld</a:t>
            </a:r>
          </a:p>
          <a:p>
            <a:r>
              <a:rPr lang="nl-BE" baseline="0" dirty="0" smtClean="0"/>
              <a:t>Iedereen kan een rol spelen, moet een rol spelen, dat zegt ook artikel 17 van de conventie van Istanbul</a:t>
            </a:r>
          </a:p>
          <a:p>
            <a:endParaRPr lang="nl-BE" baseline="0" dirty="0" smtClean="0"/>
          </a:p>
          <a:p>
            <a:r>
              <a:rPr lang="nl-BE" baseline="0" dirty="0" smtClean="0"/>
              <a:t>Voor elke werkgever publiek en privé, </a:t>
            </a:r>
            <a:r>
              <a:rPr lang="nl-BE" b="1" baseline="0" dirty="0" smtClean="0"/>
              <a:t>De overheid als werkgever heeft daarin bovendien een voorbeeldfunctie</a:t>
            </a:r>
            <a:r>
              <a:rPr lang="nl-BE" baseline="0" dirty="0" smtClean="0"/>
              <a:t>!!</a:t>
            </a:r>
          </a:p>
          <a:p>
            <a:endParaRPr lang="nl-BE" baseline="0" dirty="0" smtClean="0"/>
          </a:p>
          <a:p>
            <a:r>
              <a:rPr lang="nl-BE" baseline="0" dirty="0" smtClean="0"/>
              <a:t>De overheid moet als voorbeeld fungeren in de ondersteuning van haar werknemers</a:t>
            </a:r>
          </a:p>
          <a:p>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5</a:t>
            </a:fld>
            <a:endParaRPr lang="nl-BE"/>
          </a:p>
        </p:txBody>
      </p:sp>
    </p:spTree>
    <p:extLst>
      <p:ext uri="{BB962C8B-B14F-4D97-AF65-F5344CB8AC3E}">
        <p14:creationId xmlns:p14="http://schemas.microsoft.com/office/powerpoint/2010/main" val="1306215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Het</a:t>
            </a:r>
            <a:r>
              <a:rPr lang="nl-BE" baseline="0" dirty="0" smtClean="0"/>
              <a:t> eerste moment waarop wij werden wakker geschud was de conferentie in de verenigde staten in 2015. In sommige staten stond huiselijk geweld in de anti-discriminatie wetgeving. SO konden beschermd worden voor ontslag indien dit zou zijn omwille van </a:t>
            </a:r>
            <a:r>
              <a:rPr lang="nl-BE" baseline="0" dirty="0" err="1" smtClean="0"/>
              <a:t>domestic</a:t>
            </a:r>
            <a:r>
              <a:rPr lang="nl-BE" baseline="0" dirty="0" smtClean="0"/>
              <a:t> </a:t>
            </a:r>
            <a:r>
              <a:rPr lang="nl-BE" baseline="0" dirty="0" err="1" smtClean="0"/>
              <a:t>violence</a:t>
            </a:r>
            <a:r>
              <a:rPr lang="nl-BE" baseline="0" dirty="0" smtClean="0"/>
              <a:t>. </a:t>
            </a:r>
          </a:p>
          <a:p>
            <a:endParaRPr lang="nl-BE" baseline="0" dirty="0" smtClean="0"/>
          </a:p>
          <a:p>
            <a:r>
              <a:rPr lang="nl-BE" baseline="0" dirty="0" smtClean="0"/>
              <a:t>Op de conferentie in NL kwamen wij in contact met het internationaal netwerk </a:t>
            </a:r>
            <a:r>
              <a:rPr lang="nl-BE" baseline="0" dirty="0" err="1" smtClean="0"/>
              <a:t>DV@work</a:t>
            </a:r>
            <a:r>
              <a:rPr lang="nl-BE" baseline="0" dirty="0" smtClean="0"/>
              <a:t> en onze onderzoekster Barb </a:t>
            </a:r>
            <a:r>
              <a:rPr lang="nl-BE" baseline="0" dirty="0" err="1" smtClean="0"/>
              <a:t>Macquarrie</a:t>
            </a:r>
            <a:r>
              <a:rPr lang="nl-BE" baseline="0" dirty="0" smtClean="0"/>
              <a:t>. Dit netwerk schudde ons wakker over de impact dat PG op het werk heeft, wat het kost, wat de werkomgeving kan doen, …µ</a:t>
            </a:r>
          </a:p>
          <a:p>
            <a:endParaRPr lang="nl-BE" baseline="0" dirty="0" smtClean="0"/>
          </a:p>
          <a:p>
            <a:r>
              <a:rPr lang="nl-BE" baseline="0" dirty="0" smtClean="0"/>
              <a:t>In 2015 kwamen er dan ook specifieke acties in het NAP die gebaseerd waren op artikel 17 van de conventie (Verdrag van de Raad van Europa inzake het voorkomen en bestrijden van geweld tegen vrouwen en huiselijk geweld)</a:t>
            </a:r>
          </a:p>
          <a:p>
            <a:endParaRPr lang="nl-BE" baseline="0" dirty="0" smtClean="0"/>
          </a:p>
          <a:p>
            <a:r>
              <a:rPr lang="nl-BE" baseline="0" dirty="0" smtClean="0"/>
              <a:t> 14 maart 2016: ratificatie verdrag, 1 juli 2016: in werking treden van het verdrag in België</a:t>
            </a:r>
          </a:p>
          <a:p>
            <a:endParaRPr lang="nl-BE" dirty="0"/>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6</a:t>
            </a:fld>
            <a:endParaRPr lang="nl-BE"/>
          </a:p>
        </p:txBody>
      </p:sp>
    </p:spTree>
    <p:extLst>
      <p:ext uri="{BB962C8B-B14F-4D97-AF65-F5344CB8AC3E}">
        <p14:creationId xmlns:p14="http://schemas.microsoft.com/office/powerpoint/2010/main" val="161099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Artikel 17: daar komt later meer uitleg over</a:t>
            </a:r>
          </a:p>
          <a:p>
            <a:endParaRPr lang="nl-BE" baseline="0" dirty="0" smtClean="0"/>
          </a:p>
          <a:p>
            <a:r>
              <a:rPr lang="nl-BE" baseline="0" dirty="0" smtClean="0"/>
              <a:t>Ratificatie </a:t>
            </a:r>
          </a:p>
          <a:p>
            <a:r>
              <a:rPr lang="nl-BE" baseline="0" dirty="0" smtClean="0"/>
              <a:t>In werking 1 juli 2017</a:t>
            </a:r>
            <a:endParaRPr lang="nl-BE" baseline="0" dirty="0"/>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7</a:t>
            </a:fld>
            <a:endParaRPr lang="nl-BE"/>
          </a:p>
        </p:txBody>
      </p:sp>
    </p:spTree>
    <p:extLst>
      <p:ext uri="{BB962C8B-B14F-4D97-AF65-F5344CB8AC3E}">
        <p14:creationId xmlns:p14="http://schemas.microsoft.com/office/powerpoint/2010/main" val="3746608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Artikel 17: daar komt later meer uitleg over</a:t>
            </a:r>
          </a:p>
          <a:p>
            <a:endParaRPr lang="nl-BE" baseline="0" dirty="0" smtClean="0"/>
          </a:p>
          <a:p>
            <a:r>
              <a:rPr lang="nl-BE" baseline="0" dirty="0" smtClean="0"/>
              <a:t>Ratificatie 14 maart 2017</a:t>
            </a:r>
          </a:p>
          <a:p>
            <a:r>
              <a:rPr lang="nl-BE" baseline="0" dirty="0" smtClean="0"/>
              <a:t>In werking 1 juli 2017</a:t>
            </a:r>
            <a:endParaRPr lang="nl-BE" baseline="0" dirty="0"/>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solidFill>
                  <a:prstClr val="black"/>
                </a:solidFill>
              </a:rPr>
              <a:pPr/>
              <a:t>8</a:t>
            </a:fld>
            <a:endParaRPr lang="nl-BE">
              <a:solidFill>
                <a:prstClr val="black"/>
              </a:solidFill>
            </a:endParaRPr>
          </a:p>
        </p:txBody>
      </p:sp>
    </p:spTree>
    <p:extLst>
      <p:ext uri="{BB962C8B-B14F-4D97-AF65-F5344CB8AC3E}">
        <p14:creationId xmlns:p14="http://schemas.microsoft.com/office/powerpoint/2010/main" val="374660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internationale conferentie 2015 in </a:t>
            </a:r>
            <a:r>
              <a:rPr lang="nl-BE" dirty="0" err="1" smtClean="0"/>
              <a:t>amerika</a:t>
            </a:r>
            <a:r>
              <a:rPr lang="nl-BE" dirty="0" smtClean="0"/>
              <a:t>: </a:t>
            </a:r>
            <a:br>
              <a:rPr lang="nl-BE" dirty="0" smtClean="0"/>
            </a:br>
            <a:r>
              <a:rPr lang="nl-BE" dirty="0" smtClean="0"/>
              <a:t>	sommige staten DV een onderdeel van </a:t>
            </a:r>
            <a:r>
              <a:rPr lang="nl-BE" dirty="0" err="1" smtClean="0"/>
              <a:t>antidiscriminatiewetgeving</a:t>
            </a:r>
            <a:r>
              <a:rPr lang="nl-BE" dirty="0" smtClean="0"/>
              <a:t> = 	bescherming tegen sancties + ontslag</a:t>
            </a:r>
          </a:p>
          <a:p>
            <a:r>
              <a:rPr lang="nl-BE" dirty="0" smtClean="0"/>
              <a:t>2. internationale conferentie 2015  in Nederland</a:t>
            </a:r>
            <a:br>
              <a:rPr lang="nl-BE" dirty="0" smtClean="0"/>
            </a:br>
            <a:r>
              <a:rPr lang="nl-BE" dirty="0" smtClean="0"/>
              <a:t>	ontmoeting met BARB en DV(at) </a:t>
            </a:r>
            <a:r>
              <a:rPr lang="nl-BE" dirty="0" err="1" smtClean="0"/>
              <a:t>work</a:t>
            </a:r>
            <a:r>
              <a:rPr lang="nl-BE" dirty="0" smtClean="0"/>
              <a:t> netwerk</a:t>
            </a:r>
          </a:p>
          <a:p>
            <a:r>
              <a:rPr lang="nl-BE" dirty="0" smtClean="0"/>
              <a:t>3. NAP 2015-2019</a:t>
            </a:r>
          </a:p>
          <a:p>
            <a:r>
              <a:rPr lang="nl-BE" dirty="0" smtClean="0"/>
              <a:t>4. ETUC onderzoek + ETUC conferentie 2016</a:t>
            </a:r>
          </a:p>
          <a:p>
            <a:r>
              <a:rPr lang="nl-BE" dirty="0" smtClean="0"/>
              <a:t>5.</a:t>
            </a:r>
            <a:r>
              <a:rPr lang="nl-BE" baseline="0" dirty="0" smtClean="0"/>
              <a:t> Aftoetsen op het terrein</a:t>
            </a:r>
            <a:r>
              <a:rPr lang="nl-BE" dirty="0" smtClean="0"/>
              <a:t> in </a:t>
            </a:r>
            <a:r>
              <a:rPr lang="nl-BE" dirty="0" err="1" smtClean="0"/>
              <a:t>Belgie</a:t>
            </a:r>
            <a:r>
              <a:rPr lang="nl-BE" dirty="0" smtClean="0"/>
              <a:t>: gesprekken met </a:t>
            </a:r>
            <a:r>
              <a:rPr lang="nl-BE" dirty="0" err="1" smtClean="0"/>
              <a:t>VP’n</a:t>
            </a:r>
            <a:r>
              <a:rPr lang="nl-BE" dirty="0" smtClean="0"/>
              <a:t>, sociale diensten</a:t>
            </a:r>
          </a:p>
          <a:p>
            <a:r>
              <a:rPr lang="nl-BE" dirty="0" smtClean="0"/>
              <a:t>6. Opleiding</a:t>
            </a:r>
            <a:r>
              <a:rPr lang="nl-BE" baseline="0" dirty="0" smtClean="0"/>
              <a:t> rond partnergeweld voor sociale diensten</a:t>
            </a:r>
          </a:p>
          <a:p>
            <a:r>
              <a:rPr lang="nl-BE" baseline="0" dirty="0" smtClean="0"/>
              <a:t>7. </a:t>
            </a:r>
            <a:r>
              <a:rPr lang="nl-BE" baseline="0" dirty="0" err="1" smtClean="0"/>
              <a:t>Enquete</a:t>
            </a:r>
            <a:r>
              <a:rPr lang="nl-BE" baseline="0" dirty="0" smtClean="0"/>
              <a:t> met opvallen </a:t>
            </a:r>
            <a:r>
              <a:rPr lang="nl-BE" baseline="0" dirty="0" err="1" smtClean="0"/>
              <a:t>resultuaten</a:t>
            </a:r>
            <a:r>
              <a:rPr lang="nl-BE" baseline="0" dirty="0" smtClean="0"/>
              <a:t>. Zo veel antwoorden op korte tijd toont dat er nog veel aandacht voor de problematiek is, dat beleid noodzakelijk blijft; Deze </a:t>
            </a:r>
            <a:r>
              <a:rPr lang="nl-BE" baseline="0" dirty="0" err="1" smtClean="0"/>
              <a:t>enquete</a:t>
            </a:r>
            <a:r>
              <a:rPr lang="nl-BE" baseline="0" dirty="0" smtClean="0"/>
              <a:t> die we verkregen via het internationaal netwerk, zorgt ervoor dat we data kunnen vergelijken</a:t>
            </a:r>
            <a:endParaRPr lang="nl-BE" dirty="0"/>
          </a:p>
        </p:txBody>
      </p:sp>
      <p:sp>
        <p:nvSpPr>
          <p:cNvPr id="4" name="Tijdelijke aanduiding voor dianummer 3"/>
          <p:cNvSpPr>
            <a:spLocks noGrp="1"/>
          </p:cNvSpPr>
          <p:nvPr>
            <p:ph type="sldNum" sz="quarter" idx="10"/>
          </p:nvPr>
        </p:nvSpPr>
        <p:spPr/>
        <p:txBody>
          <a:bodyPr/>
          <a:lstStyle/>
          <a:p>
            <a:fld id="{C1745518-BC39-4DD7-8D75-A61F6852AF79}" type="slidenum">
              <a:rPr lang="nl-BE" smtClean="0"/>
              <a:t>9</a:t>
            </a:fld>
            <a:endParaRPr lang="nl-BE"/>
          </a:p>
        </p:txBody>
      </p:sp>
    </p:spTree>
    <p:extLst>
      <p:ext uri="{BB962C8B-B14F-4D97-AF65-F5344CB8AC3E}">
        <p14:creationId xmlns:p14="http://schemas.microsoft.com/office/powerpoint/2010/main" val="303641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fld id="{56F79D83-EFCA-4D11-BDE1-0FFC80818027}" type="datetimeFigureOut">
              <a:rPr lang="fr-BE" smtClean="0"/>
              <a:t>21/09/2017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3FA1B0C-CB69-4D8E-839F-981AF1558B97}" type="slidenum">
              <a:rPr lang="fr-BE" smtClean="0"/>
              <a:t>‹nr.›</a:t>
            </a:fld>
            <a:endParaRPr lang="fr-BE"/>
          </a:p>
        </p:txBody>
      </p:sp>
    </p:spTree>
    <p:extLst>
      <p:ext uri="{BB962C8B-B14F-4D97-AF65-F5344CB8AC3E}">
        <p14:creationId xmlns:p14="http://schemas.microsoft.com/office/powerpoint/2010/main" val="136080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56F79D83-EFCA-4D11-BDE1-0FFC80818027}" type="datetimeFigureOut">
              <a:rPr lang="fr-BE" smtClean="0"/>
              <a:t>21/09/2017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3FA1B0C-CB69-4D8E-839F-981AF1558B97}" type="slidenum">
              <a:rPr lang="fr-BE" smtClean="0"/>
              <a:t>‹nr.›</a:t>
            </a:fld>
            <a:endParaRPr lang="fr-BE"/>
          </a:p>
        </p:txBody>
      </p:sp>
    </p:spTree>
    <p:extLst>
      <p:ext uri="{BB962C8B-B14F-4D97-AF65-F5344CB8AC3E}">
        <p14:creationId xmlns:p14="http://schemas.microsoft.com/office/powerpoint/2010/main" val="345819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56F79D83-EFCA-4D11-BDE1-0FFC80818027}" type="datetimeFigureOut">
              <a:rPr lang="fr-BE" smtClean="0"/>
              <a:t>21/09/2017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3FA1B0C-CB69-4D8E-839F-981AF1558B97}" type="slidenum">
              <a:rPr lang="fr-BE" smtClean="0"/>
              <a:t>‹nr.›</a:t>
            </a:fld>
            <a:endParaRPr lang="fr-BE"/>
          </a:p>
        </p:txBody>
      </p:sp>
    </p:spTree>
    <p:extLst>
      <p:ext uri="{BB962C8B-B14F-4D97-AF65-F5344CB8AC3E}">
        <p14:creationId xmlns:p14="http://schemas.microsoft.com/office/powerpoint/2010/main" val="331910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56F79D83-EFCA-4D11-BDE1-0FFC80818027}" type="datetimeFigureOut">
              <a:rPr lang="fr-BE" smtClean="0"/>
              <a:t>21/09/2017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3FA1B0C-CB69-4D8E-839F-981AF1558B97}" type="slidenum">
              <a:rPr lang="fr-BE" smtClean="0"/>
              <a:t>‹nr.›</a:t>
            </a:fld>
            <a:endParaRPr lang="fr-BE"/>
          </a:p>
        </p:txBody>
      </p:sp>
    </p:spTree>
    <p:extLst>
      <p:ext uri="{BB962C8B-B14F-4D97-AF65-F5344CB8AC3E}">
        <p14:creationId xmlns:p14="http://schemas.microsoft.com/office/powerpoint/2010/main" val="138005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6F79D83-EFCA-4D11-BDE1-0FFC80818027}" type="datetimeFigureOut">
              <a:rPr lang="fr-BE" smtClean="0"/>
              <a:t>21/09/2017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3FA1B0C-CB69-4D8E-839F-981AF1558B97}" type="slidenum">
              <a:rPr lang="fr-BE" smtClean="0"/>
              <a:t>‹nr.›</a:t>
            </a:fld>
            <a:endParaRPr lang="fr-BE"/>
          </a:p>
        </p:txBody>
      </p:sp>
    </p:spTree>
    <p:extLst>
      <p:ext uri="{BB962C8B-B14F-4D97-AF65-F5344CB8AC3E}">
        <p14:creationId xmlns:p14="http://schemas.microsoft.com/office/powerpoint/2010/main" val="22014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56F79D83-EFCA-4D11-BDE1-0FFC80818027}" type="datetimeFigureOut">
              <a:rPr lang="fr-BE" smtClean="0"/>
              <a:t>21/09/2017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3FA1B0C-CB69-4D8E-839F-981AF1558B97}" type="slidenum">
              <a:rPr lang="fr-BE" smtClean="0"/>
              <a:t>‹nr.›</a:t>
            </a:fld>
            <a:endParaRPr lang="fr-BE"/>
          </a:p>
        </p:txBody>
      </p:sp>
    </p:spTree>
    <p:extLst>
      <p:ext uri="{BB962C8B-B14F-4D97-AF65-F5344CB8AC3E}">
        <p14:creationId xmlns:p14="http://schemas.microsoft.com/office/powerpoint/2010/main" val="146212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56F79D83-EFCA-4D11-BDE1-0FFC80818027}" type="datetimeFigureOut">
              <a:rPr lang="fr-BE" smtClean="0"/>
              <a:t>21/09/2017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3FA1B0C-CB69-4D8E-839F-981AF1558B97}" type="slidenum">
              <a:rPr lang="fr-BE" smtClean="0"/>
              <a:t>‹nr.›</a:t>
            </a:fld>
            <a:endParaRPr lang="fr-BE"/>
          </a:p>
        </p:txBody>
      </p:sp>
    </p:spTree>
    <p:extLst>
      <p:ext uri="{BB962C8B-B14F-4D97-AF65-F5344CB8AC3E}">
        <p14:creationId xmlns:p14="http://schemas.microsoft.com/office/powerpoint/2010/main" val="118288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56F79D83-EFCA-4D11-BDE1-0FFC80818027}" type="datetimeFigureOut">
              <a:rPr lang="fr-BE" smtClean="0"/>
              <a:t>21/09/2017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3FA1B0C-CB69-4D8E-839F-981AF1558B97}" type="slidenum">
              <a:rPr lang="fr-BE" smtClean="0"/>
              <a:t>‹nr.›</a:t>
            </a:fld>
            <a:endParaRPr lang="fr-BE"/>
          </a:p>
        </p:txBody>
      </p:sp>
    </p:spTree>
    <p:extLst>
      <p:ext uri="{BB962C8B-B14F-4D97-AF65-F5344CB8AC3E}">
        <p14:creationId xmlns:p14="http://schemas.microsoft.com/office/powerpoint/2010/main" val="272439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F79D83-EFCA-4D11-BDE1-0FFC80818027}" type="datetimeFigureOut">
              <a:rPr lang="fr-BE" smtClean="0"/>
              <a:t>21/09/2017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3FA1B0C-CB69-4D8E-839F-981AF1558B97}" type="slidenum">
              <a:rPr lang="fr-BE" smtClean="0"/>
              <a:t>‹nr.›</a:t>
            </a:fld>
            <a:endParaRPr lang="fr-BE"/>
          </a:p>
        </p:txBody>
      </p:sp>
    </p:spTree>
    <p:extLst>
      <p:ext uri="{BB962C8B-B14F-4D97-AF65-F5344CB8AC3E}">
        <p14:creationId xmlns:p14="http://schemas.microsoft.com/office/powerpoint/2010/main" val="379475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6F79D83-EFCA-4D11-BDE1-0FFC80818027}" type="datetimeFigureOut">
              <a:rPr lang="fr-BE" smtClean="0"/>
              <a:t>21/09/2017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3FA1B0C-CB69-4D8E-839F-981AF1558B97}" type="slidenum">
              <a:rPr lang="fr-BE" smtClean="0"/>
              <a:t>‹nr.›</a:t>
            </a:fld>
            <a:endParaRPr lang="fr-BE"/>
          </a:p>
        </p:txBody>
      </p:sp>
    </p:spTree>
    <p:extLst>
      <p:ext uri="{BB962C8B-B14F-4D97-AF65-F5344CB8AC3E}">
        <p14:creationId xmlns:p14="http://schemas.microsoft.com/office/powerpoint/2010/main" val="234549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6F79D83-EFCA-4D11-BDE1-0FFC80818027}" type="datetimeFigureOut">
              <a:rPr lang="fr-BE" smtClean="0"/>
              <a:t>21/09/2017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3FA1B0C-CB69-4D8E-839F-981AF1558B97}" type="slidenum">
              <a:rPr lang="fr-BE" smtClean="0"/>
              <a:t>‹nr.›</a:t>
            </a:fld>
            <a:endParaRPr lang="fr-BE"/>
          </a:p>
        </p:txBody>
      </p:sp>
    </p:spTree>
    <p:extLst>
      <p:ext uri="{BB962C8B-B14F-4D97-AF65-F5344CB8AC3E}">
        <p14:creationId xmlns:p14="http://schemas.microsoft.com/office/powerpoint/2010/main" val="217659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4" descr="D:\Profiles\vanholll\My Documents\documenten\website\BANNER_NL.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9144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titre 1"/>
          <p:cNvSpPr>
            <a:spLocks noGrp="1"/>
          </p:cNvSpPr>
          <p:nvPr>
            <p:ph type="title"/>
          </p:nvPr>
        </p:nvSpPr>
        <p:spPr>
          <a:xfrm>
            <a:off x="457200" y="764704"/>
            <a:ext cx="8229600" cy="796950"/>
          </a:xfrm>
          <a:prstGeom prst="rect">
            <a:avLst/>
          </a:prstGeom>
        </p:spPr>
        <p:txBody>
          <a:bodyPr vert="horz" lIns="91440" tIns="45720" rIns="91440" bIns="45720" rtlCol="0" anchor="ctr">
            <a:normAutofit/>
          </a:bodyPr>
          <a:lstStyle/>
          <a:p>
            <a:r>
              <a:rPr lang="fr-FR" dirty="0"/>
              <a:t>Modifiez le style du titre</a:t>
            </a:r>
            <a:endParaRPr lang="fr-BE" dirty="0"/>
          </a:p>
        </p:txBody>
      </p:sp>
      <p:sp>
        <p:nvSpPr>
          <p:cNvPr id="3" name="Espace réservé du texte 2"/>
          <p:cNvSpPr>
            <a:spLocks noGrp="1"/>
          </p:cNvSpPr>
          <p:nvPr>
            <p:ph type="body" idx="1"/>
          </p:nvPr>
        </p:nvSpPr>
        <p:spPr>
          <a:xfrm>
            <a:off x="457200" y="1567333"/>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79D83-EFCA-4D11-BDE1-0FFC80818027}" type="datetimeFigureOut">
              <a:rPr lang="fr-BE" smtClean="0"/>
              <a:t>21/09/2017</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A1B0C-CB69-4D8E-839F-981AF1558B97}" type="slidenum">
              <a:rPr lang="fr-BE" smtClean="0"/>
              <a:t>‹nr.›</a:t>
            </a:fld>
            <a:endParaRPr lang="fr-BE"/>
          </a:p>
        </p:txBody>
      </p:sp>
      <p:grpSp>
        <p:nvGrpSpPr>
          <p:cNvPr id="8" name="Group 5"/>
          <p:cNvGrpSpPr>
            <a:grpSpLocks noChangeAspect="1"/>
          </p:cNvGrpSpPr>
          <p:nvPr userDrawn="1"/>
        </p:nvGrpSpPr>
        <p:grpSpPr bwMode="auto">
          <a:xfrm>
            <a:off x="7884368" y="5958730"/>
            <a:ext cx="828675" cy="782638"/>
            <a:chOff x="1620" y="968"/>
            <a:chExt cx="2519" cy="2383"/>
          </a:xfrm>
        </p:grpSpPr>
        <p:sp>
          <p:nvSpPr>
            <p:cNvPr id="9" name="Rectangle 12"/>
            <p:cNvSpPr>
              <a:spLocks noChangeArrowheads="1"/>
            </p:cNvSpPr>
            <p:nvPr/>
          </p:nvSpPr>
          <p:spPr bwMode="auto">
            <a:xfrm>
              <a:off x="1620" y="968"/>
              <a:ext cx="2519" cy="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sysClr val="windowText" lastClr="000000"/>
                </a:solidFill>
                <a:effectLst/>
                <a:uLnTx/>
                <a:uFillTx/>
              </a:endParaRPr>
            </a:p>
          </p:txBody>
        </p:sp>
        <p:sp>
          <p:nvSpPr>
            <p:cNvPr id="10" name="Freeform 7"/>
            <p:cNvSpPr>
              <a:spLocks/>
            </p:cNvSpPr>
            <p:nvPr/>
          </p:nvSpPr>
          <p:spPr bwMode="auto">
            <a:xfrm>
              <a:off x="2245" y="2435"/>
              <a:ext cx="145" cy="149"/>
            </a:xfrm>
            <a:custGeom>
              <a:avLst/>
              <a:gdLst>
                <a:gd name="T0" fmla="*/ 10 w 290"/>
                <a:gd name="T1" fmla="*/ 19 h 298"/>
                <a:gd name="T2" fmla="*/ 8 w 290"/>
                <a:gd name="T3" fmla="*/ 19 h 298"/>
                <a:gd name="T4" fmla="*/ 6 w 290"/>
                <a:gd name="T5" fmla="*/ 18 h 298"/>
                <a:gd name="T6" fmla="*/ 4 w 290"/>
                <a:gd name="T7" fmla="*/ 17 h 298"/>
                <a:gd name="T8" fmla="*/ 2 w 290"/>
                <a:gd name="T9" fmla="*/ 16 h 298"/>
                <a:gd name="T10" fmla="*/ 1 w 290"/>
                <a:gd name="T11" fmla="*/ 14 h 298"/>
                <a:gd name="T12" fmla="*/ 1 w 290"/>
                <a:gd name="T13" fmla="*/ 12 h 298"/>
                <a:gd name="T14" fmla="*/ 0 w 290"/>
                <a:gd name="T15" fmla="*/ 10 h 298"/>
                <a:gd name="T16" fmla="*/ 1 w 290"/>
                <a:gd name="T17" fmla="*/ 8 h 298"/>
                <a:gd name="T18" fmla="*/ 1 w 290"/>
                <a:gd name="T19" fmla="*/ 6 h 298"/>
                <a:gd name="T20" fmla="*/ 2 w 290"/>
                <a:gd name="T21" fmla="*/ 4 h 298"/>
                <a:gd name="T22" fmla="*/ 4 w 290"/>
                <a:gd name="T23" fmla="*/ 2 h 298"/>
                <a:gd name="T24" fmla="*/ 6 w 290"/>
                <a:gd name="T25" fmla="*/ 1 h 298"/>
                <a:gd name="T26" fmla="*/ 8 w 290"/>
                <a:gd name="T27" fmla="*/ 1 h 298"/>
                <a:gd name="T28" fmla="*/ 10 w 290"/>
                <a:gd name="T29" fmla="*/ 0 h 298"/>
                <a:gd name="T30" fmla="*/ 12 w 290"/>
                <a:gd name="T31" fmla="*/ 1 h 298"/>
                <a:gd name="T32" fmla="*/ 14 w 290"/>
                <a:gd name="T33" fmla="*/ 1 h 298"/>
                <a:gd name="T34" fmla="*/ 15 w 290"/>
                <a:gd name="T35" fmla="*/ 2 h 298"/>
                <a:gd name="T36" fmla="*/ 17 w 290"/>
                <a:gd name="T37" fmla="*/ 4 h 298"/>
                <a:gd name="T38" fmla="*/ 18 w 290"/>
                <a:gd name="T39" fmla="*/ 6 h 298"/>
                <a:gd name="T40" fmla="*/ 18 w 290"/>
                <a:gd name="T41" fmla="*/ 8 h 298"/>
                <a:gd name="T42" fmla="*/ 19 w 290"/>
                <a:gd name="T43" fmla="*/ 10 h 298"/>
                <a:gd name="T44" fmla="*/ 18 w 290"/>
                <a:gd name="T45" fmla="*/ 12 h 298"/>
                <a:gd name="T46" fmla="*/ 18 w 290"/>
                <a:gd name="T47" fmla="*/ 14 h 298"/>
                <a:gd name="T48" fmla="*/ 17 w 290"/>
                <a:gd name="T49" fmla="*/ 16 h 298"/>
                <a:gd name="T50" fmla="*/ 15 w 290"/>
                <a:gd name="T51" fmla="*/ 17 h 298"/>
                <a:gd name="T52" fmla="*/ 14 w 290"/>
                <a:gd name="T53" fmla="*/ 18 h 298"/>
                <a:gd name="T54" fmla="*/ 12 w 290"/>
                <a:gd name="T55" fmla="*/ 19 h 298"/>
                <a:gd name="T56" fmla="*/ 10 w 290"/>
                <a:gd name="T57" fmla="*/ 19 h 2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0" h="298">
                  <a:moveTo>
                    <a:pt x="147" y="298"/>
                  </a:moveTo>
                  <a:lnTo>
                    <a:pt x="113" y="294"/>
                  </a:lnTo>
                  <a:lnTo>
                    <a:pt x="83" y="283"/>
                  </a:lnTo>
                  <a:lnTo>
                    <a:pt x="55" y="266"/>
                  </a:lnTo>
                  <a:lnTo>
                    <a:pt x="32" y="243"/>
                  </a:lnTo>
                  <a:lnTo>
                    <a:pt x="16" y="216"/>
                  </a:lnTo>
                  <a:lnTo>
                    <a:pt x="5" y="184"/>
                  </a:lnTo>
                  <a:lnTo>
                    <a:pt x="0" y="150"/>
                  </a:lnTo>
                  <a:lnTo>
                    <a:pt x="5" y="115"/>
                  </a:lnTo>
                  <a:lnTo>
                    <a:pt x="16" y="83"/>
                  </a:lnTo>
                  <a:lnTo>
                    <a:pt x="32" y="55"/>
                  </a:lnTo>
                  <a:lnTo>
                    <a:pt x="55" y="32"/>
                  </a:lnTo>
                  <a:lnTo>
                    <a:pt x="83" y="14"/>
                  </a:lnTo>
                  <a:lnTo>
                    <a:pt x="113" y="3"/>
                  </a:lnTo>
                  <a:lnTo>
                    <a:pt x="147" y="0"/>
                  </a:lnTo>
                  <a:lnTo>
                    <a:pt x="179" y="3"/>
                  </a:lnTo>
                  <a:lnTo>
                    <a:pt x="210" y="14"/>
                  </a:lnTo>
                  <a:lnTo>
                    <a:pt x="237" y="32"/>
                  </a:lnTo>
                  <a:lnTo>
                    <a:pt x="258" y="55"/>
                  </a:lnTo>
                  <a:lnTo>
                    <a:pt x="275" y="83"/>
                  </a:lnTo>
                  <a:lnTo>
                    <a:pt x="287" y="115"/>
                  </a:lnTo>
                  <a:lnTo>
                    <a:pt x="290" y="150"/>
                  </a:lnTo>
                  <a:lnTo>
                    <a:pt x="287" y="184"/>
                  </a:lnTo>
                  <a:lnTo>
                    <a:pt x="275" y="216"/>
                  </a:lnTo>
                  <a:lnTo>
                    <a:pt x="258" y="243"/>
                  </a:lnTo>
                  <a:lnTo>
                    <a:pt x="237" y="266"/>
                  </a:lnTo>
                  <a:lnTo>
                    <a:pt x="210" y="283"/>
                  </a:lnTo>
                  <a:lnTo>
                    <a:pt x="179" y="294"/>
                  </a:lnTo>
                  <a:lnTo>
                    <a:pt x="147" y="298"/>
                  </a:lnTo>
                  <a:close/>
                </a:path>
              </a:pathLst>
            </a:custGeom>
            <a:solidFill>
              <a:srgbClr val="000000"/>
            </a:solidFill>
            <a:ln w="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sysClr val="windowText" lastClr="000000"/>
                </a:solidFill>
                <a:effectLst/>
                <a:uLnTx/>
                <a:uFillTx/>
              </a:endParaRPr>
            </a:p>
          </p:txBody>
        </p:sp>
        <p:sp>
          <p:nvSpPr>
            <p:cNvPr id="11" name="Freeform 8"/>
            <p:cNvSpPr>
              <a:spLocks noEditPoints="1"/>
            </p:cNvSpPr>
            <p:nvPr/>
          </p:nvSpPr>
          <p:spPr bwMode="auto">
            <a:xfrm>
              <a:off x="2414" y="1768"/>
              <a:ext cx="946" cy="824"/>
            </a:xfrm>
            <a:custGeom>
              <a:avLst/>
              <a:gdLst>
                <a:gd name="T0" fmla="*/ 118 w 1891"/>
                <a:gd name="T1" fmla="*/ 58 h 1648"/>
                <a:gd name="T2" fmla="*/ 114 w 1891"/>
                <a:gd name="T3" fmla="*/ 47 h 1648"/>
                <a:gd name="T4" fmla="*/ 106 w 1891"/>
                <a:gd name="T5" fmla="*/ 38 h 1648"/>
                <a:gd name="T6" fmla="*/ 96 w 1891"/>
                <a:gd name="T7" fmla="*/ 34 h 1648"/>
                <a:gd name="T8" fmla="*/ 84 w 1891"/>
                <a:gd name="T9" fmla="*/ 33 h 1648"/>
                <a:gd name="T10" fmla="*/ 74 w 1891"/>
                <a:gd name="T11" fmla="*/ 36 h 1648"/>
                <a:gd name="T12" fmla="*/ 66 w 1891"/>
                <a:gd name="T13" fmla="*/ 42 h 1648"/>
                <a:gd name="T14" fmla="*/ 61 w 1891"/>
                <a:gd name="T15" fmla="*/ 51 h 1648"/>
                <a:gd name="T16" fmla="*/ 55 w 1891"/>
                <a:gd name="T17" fmla="*/ 42 h 1648"/>
                <a:gd name="T18" fmla="*/ 47 w 1891"/>
                <a:gd name="T19" fmla="*/ 36 h 1648"/>
                <a:gd name="T20" fmla="*/ 38 w 1891"/>
                <a:gd name="T21" fmla="*/ 33 h 1648"/>
                <a:gd name="T22" fmla="*/ 27 w 1891"/>
                <a:gd name="T23" fmla="*/ 33 h 1648"/>
                <a:gd name="T24" fmla="*/ 18 w 1891"/>
                <a:gd name="T25" fmla="*/ 35 h 1648"/>
                <a:gd name="T26" fmla="*/ 0 w 1891"/>
                <a:gd name="T27" fmla="*/ 99 h 1648"/>
                <a:gd name="T28" fmla="*/ 10 w 1891"/>
                <a:gd name="T29" fmla="*/ 102 h 1648"/>
                <a:gd name="T30" fmla="*/ 23 w 1891"/>
                <a:gd name="T31" fmla="*/ 103 h 1648"/>
                <a:gd name="T32" fmla="*/ 36 w 1891"/>
                <a:gd name="T33" fmla="*/ 102 h 1648"/>
                <a:gd name="T34" fmla="*/ 47 w 1891"/>
                <a:gd name="T35" fmla="*/ 97 h 1648"/>
                <a:gd name="T36" fmla="*/ 55 w 1891"/>
                <a:gd name="T37" fmla="*/ 89 h 1648"/>
                <a:gd name="T38" fmla="*/ 61 w 1891"/>
                <a:gd name="T39" fmla="*/ 85 h 1648"/>
                <a:gd name="T40" fmla="*/ 66 w 1891"/>
                <a:gd name="T41" fmla="*/ 93 h 1648"/>
                <a:gd name="T42" fmla="*/ 73 w 1891"/>
                <a:gd name="T43" fmla="*/ 99 h 1648"/>
                <a:gd name="T44" fmla="*/ 83 w 1891"/>
                <a:gd name="T45" fmla="*/ 103 h 1648"/>
                <a:gd name="T46" fmla="*/ 95 w 1891"/>
                <a:gd name="T47" fmla="*/ 103 h 1648"/>
                <a:gd name="T48" fmla="*/ 105 w 1891"/>
                <a:gd name="T49" fmla="*/ 101 h 1648"/>
                <a:gd name="T50" fmla="*/ 116 w 1891"/>
                <a:gd name="T51" fmla="*/ 96 h 1648"/>
                <a:gd name="T52" fmla="*/ 105 w 1891"/>
                <a:gd name="T53" fmla="*/ 88 h 1648"/>
                <a:gd name="T54" fmla="*/ 94 w 1891"/>
                <a:gd name="T55" fmla="*/ 90 h 1648"/>
                <a:gd name="T56" fmla="*/ 85 w 1891"/>
                <a:gd name="T57" fmla="*/ 88 h 1648"/>
                <a:gd name="T58" fmla="*/ 79 w 1891"/>
                <a:gd name="T59" fmla="*/ 83 h 1648"/>
                <a:gd name="T60" fmla="*/ 75 w 1891"/>
                <a:gd name="T61" fmla="*/ 75 h 1648"/>
                <a:gd name="T62" fmla="*/ 119 w 1891"/>
                <a:gd name="T63" fmla="*/ 68 h 1648"/>
                <a:gd name="T64" fmla="*/ 22 w 1891"/>
                <a:gd name="T65" fmla="*/ 89 h 1648"/>
                <a:gd name="T66" fmla="*/ 18 w 1891"/>
                <a:gd name="T67" fmla="*/ 49 h 1648"/>
                <a:gd name="T68" fmla="*/ 23 w 1891"/>
                <a:gd name="T69" fmla="*/ 48 h 1648"/>
                <a:gd name="T70" fmla="*/ 30 w 1891"/>
                <a:gd name="T71" fmla="*/ 47 h 1648"/>
                <a:gd name="T72" fmla="*/ 38 w 1891"/>
                <a:gd name="T73" fmla="*/ 50 h 1648"/>
                <a:gd name="T74" fmla="*/ 43 w 1891"/>
                <a:gd name="T75" fmla="*/ 56 h 1648"/>
                <a:gd name="T76" fmla="*/ 46 w 1891"/>
                <a:gd name="T77" fmla="*/ 64 h 1648"/>
                <a:gd name="T78" fmla="*/ 45 w 1891"/>
                <a:gd name="T79" fmla="*/ 74 h 1648"/>
                <a:gd name="T80" fmla="*/ 41 w 1891"/>
                <a:gd name="T81" fmla="*/ 82 h 1648"/>
                <a:gd name="T82" fmla="*/ 35 w 1891"/>
                <a:gd name="T83" fmla="*/ 87 h 1648"/>
                <a:gd name="T84" fmla="*/ 26 w 1891"/>
                <a:gd name="T85" fmla="*/ 89 h 1648"/>
                <a:gd name="T86" fmla="*/ 75 w 1891"/>
                <a:gd name="T87" fmla="*/ 56 h 1648"/>
                <a:gd name="T88" fmla="*/ 78 w 1891"/>
                <a:gd name="T89" fmla="*/ 50 h 1648"/>
                <a:gd name="T90" fmla="*/ 83 w 1891"/>
                <a:gd name="T91" fmla="*/ 46 h 1648"/>
                <a:gd name="T92" fmla="*/ 90 w 1891"/>
                <a:gd name="T93" fmla="*/ 46 h 1648"/>
                <a:gd name="T94" fmla="*/ 96 w 1891"/>
                <a:gd name="T95" fmla="*/ 49 h 1648"/>
                <a:gd name="T96" fmla="*/ 100 w 1891"/>
                <a:gd name="T97" fmla="*/ 54 h 1648"/>
                <a:gd name="T98" fmla="*/ 101 w 1891"/>
                <a:gd name="T99" fmla="*/ 60 h 16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91" h="1648">
                  <a:moveTo>
                    <a:pt x="1891" y="1074"/>
                  </a:moveTo>
                  <a:lnTo>
                    <a:pt x="1888" y="997"/>
                  </a:lnTo>
                  <a:lnTo>
                    <a:pt x="1879" y="927"/>
                  </a:lnTo>
                  <a:lnTo>
                    <a:pt x="1862" y="860"/>
                  </a:lnTo>
                  <a:lnTo>
                    <a:pt x="1839" y="799"/>
                  </a:lnTo>
                  <a:lnTo>
                    <a:pt x="1812" y="742"/>
                  </a:lnTo>
                  <a:lnTo>
                    <a:pt x="1778" y="690"/>
                  </a:lnTo>
                  <a:lnTo>
                    <a:pt x="1738" y="646"/>
                  </a:lnTo>
                  <a:lnTo>
                    <a:pt x="1694" y="606"/>
                  </a:lnTo>
                  <a:lnTo>
                    <a:pt x="1645" y="574"/>
                  </a:lnTo>
                  <a:lnTo>
                    <a:pt x="1592" y="548"/>
                  </a:lnTo>
                  <a:lnTo>
                    <a:pt x="1534" y="530"/>
                  </a:lnTo>
                  <a:lnTo>
                    <a:pt x="1471" y="517"/>
                  </a:lnTo>
                  <a:lnTo>
                    <a:pt x="1405" y="513"/>
                  </a:lnTo>
                  <a:lnTo>
                    <a:pt x="1343" y="517"/>
                  </a:lnTo>
                  <a:lnTo>
                    <a:pt x="1285" y="528"/>
                  </a:lnTo>
                  <a:lnTo>
                    <a:pt x="1230" y="545"/>
                  </a:lnTo>
                  <a:lnTo>
                    <a:pt x="1179" y="568"/>
                  </a:lnTo>
                  <a:lnTo>
                    <a:pt x="1132" y="597"/>
                  </a:lnTo>
                  <a:lnTo>
                    <a:pt x="1089" y="630"/>
                  </a:lnTo>
                  <a:lnTo>
                    <a:pt x="1051" y="670"/>
                  </a:lnTo>
                  <a:lnTo>
                    <a:pt x="1018" y="713"/>
                  </a:lnTo>
                  <a:lnTo>
                    <a:pt x="989" y="760"/>
                  </a:lnTo>
                  <a:lnTo>
                    <a:pt x="964" y="812"/>
                  </a:lnTo>
                  <a:lnTo>
                    <a:pt x="938" y="760"/>
                  </a:lnTo>
                  <a:lnTo>
                    <a:pt x="909" y="713"/>
                  </a:lnTo>
                  <a:lnTo>
                    <a:pt x="874" y="672"/>
                  </a:lnTo>
                  <a:lnTo>
                    <a:pt x="836" y="635"/>
                  </a:lnTo>
                  <a:lnTo>
                    <a:pt x="793" y="603"/>
                  </a:lnTo>
                  <a:lnTo>
                    <a:pt x="747" y="575"/>
                  </a:lnTo>
                  <a:lnTo>
                    <a:pt x="698" y="553"/>
                  </a:lnTo>
                  <a:lnTo>
                    <a:pt x="648" y="536"/>
                  </a:lnTo>
                  <a:lnTo>
                    <a:pt x="596" y="524"/>
                  </a:lnTo>
                  <a:lnTo>
                    <a:pt x="543" y="516"/>
                  </a:lnTo>
                  <a:lnTo>
                    <a:pt x="488" y="513"/>
                  </a:lnTo>
                  <a:lnTo>
                    <a:pt x="430" y="516"/>
                  </a:lnTo>
                  <a:lnTo>
                    <a:pt x="376" y="524"/>
                  </a:lnTo>
                  <a:lnTo>
                    <a:pt x="326" y="533"/>
                  </a:lnTo>
                  <a:lnTo>
                    <a:pt x="277" y="546"/>
                  </a:lnTo>
                  <a:lnTo>
                    <a:pt x="277" y="0"/>
                  </a:lnTo>
                  <a:lnTo>
                    <a:pt x="0" y="0"/>
                  </a:lnTo>
                  <a:lnTo>
                    <a:pt x="0" y="1570"/>
                  </a:lnTo>
                  <a:lnTo>
                    <a:pt x="48" y="1593"/>
                  </a:lnTo>
                  <a:lnTo>
                    <a:pt x="101" y="1613"/>
                  </a:lnTo>
                  <a:lnTo>
                    <a:pt x="158" y="1628"/>
                  </a:lnTo>
                  <a:lnTo>
                    <a:pt x="220" y="1639"/>
                  </a:lnTo>
                  <a:lnTo>
                    <a:pt x="287" y="1645"/>
                  </a:lnTo>
                  <a:lnTo>
                    <a:pt x="359" y="1648"/>
                  </a:lnTo>
                  <a:lnTo>
                    <a:pt x="428" y="1645"/>
                  </a:lnTo>
                  <a:lnTo>
                    <a:pt x="497" y="1636"/>
                  </a:lnTo>
                  <a:lnTo>
                    <a:pt x="562" y="1620"/>
                  </a:lnTo>
                  <a:lnTo>
                    <a:pt x="625" y="1601"/>
                  </a:lnTo>
                  <a:lnTo>
                    <a:pt x="683" y="1575"/>
                  </a:lnTo>
                  <a:lnTo>
                    <a:pt x="740" y="1543"/>
                  </a:lnTo>
                  <a:lnTo>
                    <a:pt x="791" y="1506"/>
                  </a:lnTo>
                  <a:lnTo>
                    <a:pt x="839" y="1465"/>
                  </a:lnTo>
                  <a:lnTo>
                    <a:pt x="880" y="1417"/>
                  </a:lnTo>
                  <a:lnTo>
                    <a:pt x="917" y="1365"/>
                  </a:lnTo>
                  <a:lnTo>
                    <a:pt x="949" y="1309"/>
                  </a:lnTo>
                  <a:lnTo>
                    <a:pt x="967" y="1356"/>
                  </a:lnTo>
                  <a:lnTo>
                    <a:pt x="990" y="1400"/>
                  </a:lnTo>
                  <a:lnTo>
                    <a:pt x="1016" y="1443"/>
                  </a:lnTo>
                  <a:lnTo>
                    <a:pt x="1047" y="1481"/>
                  </a:lnTo>
                  <a:lnTo>
                    <a:pt x="1082" y="1518"/>
                  </a:lnTo>
                  <a:lnTo>
                    <a:pt x="1121" y="1550"/>
                  </a:lnTo>
                  <a:lnTo>
                    <a:pt x="1164" y="1579"/>
                  </a:lnTo>
                  <a:lnTo>
                    <a:pt x="1213" y="1602"/>
                  </a:lnTo>
                  <a:lnTo>
                    <a:pt x="1265" y="1622"/>
                  </a:lnTo>
                  <a:lnTo>
                    <a:pt x="1323" y="1636"/>
                  </a:lnTo>
                  <a:lnTo>
                    <a:pt x="1384" y="1645"/>
                  </a:lnTo>
                  <a:lnTo>
                    <a:pt x="1451" y="1648"/>
                  </a:lnTo>
                  <a:lnTo>
                    <a:pt x="1508" y="1645"/>
                  </a:lnTo>
                  <a:lnTo>
                    <a:pt x="1564" y="1639"/>
                  </a:lnTo>
                  <a:lnTo>
                    <a:pt x="1622" y="1627"/>
                  </a:lnTo>
                  <a:lnTo>
                    <a:pt x="1680" y="1611"/>
                  </a:lnTo>
                  <a:lnTo>
                    <a:pt x="1737" y="1588"/>
                  </a:lnTo>
                  <a:lnTo>
                    <a:pt x="1792" y="1561"/>
                  </a:lnTo>
                  <a:lnTo>
                    <a:pt x="1845" y="1529"/>
                  </a:lnTo>
                  <a:lnTo>
                    <a:pt x="1780" y="1352"/>
                  </a:lnTo>
                  <a:lnTo>
                    <a:pt x="1723" y="1379"/>
                  </a:lnTo>
                  <a:lnTo>
                    <a:pt x="1670" y="1400"/>
                  </a:lnTo>
                  <a:lnTo>
                    <a:pt x="1613" y="1416"/>
                  </a:lnTo>
                  <a:lnTo>
                    <a:pt x="1557" y="1425"/>
                  </a:lnTo>
                  <a:lnTo>
                    <a:pt x="1497" y="1428"/>
                  </a:lnTo>
                  <a:lnTo>
                    <a:pt x="1448" y="1423"/>
                  </a:lnTo>
                  <a:lnTo>
                    <a:pt x="1401" y="1414"/>
                  </a:lnTo>
                  <a:lnTo>
                    <a:pt x="1358" y="1399"/>
                  </a:lnTo>
                  <a:lnTo>
                    <a:pt x="1318" y="1378"/>
                  </a:lnTo>
                  <a:lnTo>
                    <a:pt x="1283" y="1352"/>
                  </a:lnTo>
                  <a:lnTo>
                    <a:pt x="1253" y="1319"/>
                  </a:lnTo>
                  <a:lnTo>
                    <a:pt x="1228" y="1284"/>
                  </a:lnTo>
                  <a:lnTo>
                    <a:pt x="1210" y="1245"/>
                  </a:lnTo>
                  <a:lnTo>
                    <a:pt x="1196" y="1200"/>
                  </a:lnTo>
                  <a:lnTo>
                    <a:pt x="1192" y="1154"/>
                  </a:lnTo>
                  <a:lnTo>
                    <a:pt x="1891" y="1154"/>
                  </a:lnTo>
                  <a:lnTo>
                    <a:pt x="1891" y="1074"/>
                  </a:lnTo>
                  <a:close/>
                  <a:moveTo>
                    <a:pt x="411" y="1422"/>
                  </a:moveTo>
                  <a:lnTo>
                    <a:pt x="373" y="1422"/>
                  </a:lnTo>
                  <a:lnTo>
                    <a:pt x="339" y="1417"/>
                  </a:lnTo>
                  <a:lnTo>
                    <a:pt x="307" y="1411"/>
                  </a:lnTo>
                  <a:lnTo>
                    <a:pt x="277" y="1402"/>
                  </a:lnTo>
                  <a:lnTo>
                    <a:pt x="277" y="780"/>
                  </a:lnTo>
                  <a:lnTo>
                    <a:pt x="301" y="769"/>
                  </a:lnTo>
                  <a:lnTo>
                    <a:pt x="327" y="760"/>
                  </a:lnTo>
                  <a:lnTo>
                    <a:pt x="358" y="753"/>
                  </a:lnTo>
                  <a:lnTo>
                    <a:pt x="391" y="748"/>
                  </a:lnTo>
                  <a:lnTo>
                    <a:pt x="430" y="745"/>
                  </a:lnTo>
                  <a:lnTo>
                    <a:pt x="480" y="750"/>
                  </a:lnTo>
                  <a:lnTo>
                    <a:pt x="524" y="759"/>
                  </a:lnTo>
                  <a:lnTo>
                    <a:pt x="567" y="776"/>
                  </a:lnTo>
                  <a:lnTo>
                    <a:pt x="604" y="799"/>
                  </a:lnTo>
                  <a:lnTo>
                    <a:pt x="636" y="826"/>
                  </a:lnTo>
                  <a:lnTo>
                    <a:pt x="665" y="858"/>
                  </a:lnTo>
                  <a:lnTo>
                    <a:pt x="688" y="893"/>
                  </a:lnTo>
                  <a:lnTo>
                    <a:pt x="706" y="933"/>
                  </a:lnTo>
                  <a:lnTo>
                    <a:pt x="720" y="974"/>
                  </a:lnTo>
                  <a:lnTo>
                    <a:pt x="727" y="1019"/>
                  </a:lnTo>
                  <a:lnTo>
                    <a:pt x="730" y="1064"/>
                  </a:lnTo>
                  <a:lnTo>
                    <a:pt x="727" y="1118"/>
                  </a:lnTo>
                  <a:lnTo>
                    <a:pt x="718" y="1170"/>
                  </a:lnTo>
                  <a:lnTo>
                    <a:pt x="701" y="1217"/>
                  </a:lnTo>
                  <a:lnTo>
                    <a:pt x="682" y="1261"/>
                  </a:lnTo>
                  <a:lnTo>
                    <a:pt x="656" y="1301"/>
                  </a:lnTo>
                  <a:lnTo>
                    <a:pt x="623" y="1336"/>
                  </a:lnTo>
                  <a:lnTo>
                    <a:pt x="588" y="1365"/>
                  </a:lnTo>
                  <a:lnTo>
                    <a:pt x="549" y="1390"/>
                  </a:lnTo>
                  <a:lnTo>
                    <a:pt x="506" y="1408"/>
                  </a:lnTo>
                  <a:lnTo>
                    <a:pt x="460" y="1419"/>
                  </a:lnTo>
                  <a:lnTo>
                    <a:pt x="411" y="1422"/>
                  </a:lnTo>
                  <a:close/>
                  <a:moveTo>
                    <a:pt x="1186" y="959"/>
                  </a:moveTo>
                  <a:lnTo>
                    <a:pt x="1187" y="924"/>
                  </a:lnTo>
                  <a:lnTo>
                    <a:pt x="1195" y="889"/>
                  </a:lnTo>
                  <a:lnTo>
                    <a:pt x="1205" y="855"/>
                  </a:lnTo>
                  <a:lnTo>
                    <a:pt x="1222" y="823"/>
                  </a:lnTo>
                  <a:lnTo>
                    <a:pt x="1242" y="795"/>
                  </a:lnTo>
                  <a:lnTo>
                    <a:pt x="1265" y="769"/>
                  </a:lnTo>
                  <a:lnTo>
                    <a:pt x="1294" y="750"/>
                  </a:lnTo>
                  <a:lnTo>
                    <a:pt x="1325" y="733"/>
                  </a:lnTo>
                  <a:lnTo>
                    <a:pt x="1360" y="724"/>
                  </a:lnTo>
                  <a:lnTo>
                    <a:pt x="1398" y="721"/>
                  </a:lnTo>
                  <a:lnTo>
                    <a:pt x="1438" y="724"/>
                  </a:lnTo>
                  <a:lnTo>
                    <a:pt x="1473" y="734"/>
                  </a:lnTo>
                  <a:lnTo>
                    <a:pt x="1505" y="750"/>
                  </a:lnTo>
                  <a:lnTo>
                    <a:pt x="1531" y="771"/>
                  </a:lnTo>
                  <a:lnTo>
                    <a:pt x="1554" y="795"/>
                  </a:lnTo>
                  <a:lnTo>
                    <a:pt x="1572" y="824"/>
                  </a:lnTo>
                  <a:lnTo>
                    <a:pt x="1587" y="855"/>
                  </a:lnTo>
                  <a:lnTo>
                    <a:pt x="1596" y="889"/>
                  </a:lnTo>
                  <a:lnTo>
                    <a:pt x="1604" y="924"/>
                  </a:lnTo>
                  <a:lnTo>
                    <a:pt x="1607" y="959"/>
                  </a:lnTo>
                  <a:lnTo>
                    <a:pt x="1186" y="959"/>
                  </a:lnTo>
                  <a:close/>
                </a:path>
              </a:pathLst>
            </a:custGeom>
            <a:solidFill>
              <a:srgbClr val="000000"/>
            </a:solidFill>
            <a:ln w="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152738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chemeClr val="accent5">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5">
              <a:lumMod val="60000"/>
              <a:lumOff val="4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carve-daphne.eu/" TargetMode="External"/><Relationship Id="rId7" Type="http://schemas.openxmlformats.org/officeDocument/2006/relationships/hyperlink" Target="http://igvm-iefh.belgium.be/fr/publicatio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brudoc.be/opac_css/doc_num.php?explnum_id=680" TargetMode="External"/><Relationship Id="rId11" Type="http://schemas.openxmlformats.org/officeDocument/2006/relationships/image" Target="../media/image11.png"/><Relationship Id="rId5" Type="http://schemas.openxmlformats.org/officeDocument/2006/relationships/hyperlink" Target="http://dvatworknet.org/" TargetMode="External"/><Relationship Id="rId10" Type="http://schemas.openxmlformats.org/officeDocument/2006/relationships/image" Target="../media/image10.emf"/><Relationship Id="rId4" Type="http://schemas.openxmlformats.org/officeDocument/2006/relationships/hyperlink" Target="http://www.pourlasolidarite.eu/sites/default/files/publications/files/ed-2015-carve-violences-be-frvf_0.pdf" TargetMode="External"/><Relationship Id="rId9" Type="http://schemas.openxmlformats.org/officeDocument/2006/relationships/image" Target="../media/image9.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etuc.org/sites/www.etuc.org/files/document/files/brochure_-_safe_at_home_-_fr_2_0.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psytel.eu/violences.php" TargetMode="External"/><Relationship Id="rId4" Type="http://schemas.openxmlformats.org/officeDocument/2006/relationships/hyperlink" Target="http://www.abs.gov.au/ausstats/abs@.nsf/Lookup/4906.0Chapter700201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nl-BE" sz="3600" dirty="0" smtClean="0">
                <a:solidFill>
                  <a:schemeClr val="accent5">
                    <a:lumMod val="50000"/>
                  </a:schemeClr>
                </a:solidFill>
              </a:rPr>
              <a:t>La </a:t>
            </a:r>
            <a:r>
              <a:rPr lang="nl-BE" sz="3600" dirty="0" err="1" smtClean="0">
                <a:solidFill>
                  <a:schemeClr val="accent5">
                    <a:lumMod val="50000"/>
                  </a:schemeClr>
                </a:solidFill>
              </a:rPr>
              <a:t>violence</a:t>
            </a:r>
            <a:r>
              <a:rPr lang="nl-BE" sz="3600" dirty="0" smtClean="0">
                <a:solidFill>
                  <a:schemeClr val="accent5">
                    <a:lumMod val="50000"/>
                  </a:schemeClr>
                </a:solidFill>
              </a:rPr>
              <a:t> </a:t>
            </a:r>
            <a:r>
              <a:rPr lang="nl-BE" sz="3600" dirty="0" err="1" smtClean="0">
                <a:solidFill>
                  <a:schemeClr val="accent5">
                    <a:lumMod val="50000"/>
                  </a:schemeClr>
                </a:solidFill>
              </a:rPr>
              <a:t>entre</a:t>
            </a:r>
            <a:r>
              <a:rPr lang="nl-BE" sz="3600" dirty="0" smtClean="0">
                <a:solidFill>
                  <a:schemeClr val="accent5">
                    <a:lumMod val="50000"/>
                  </a:schemeClr>
                </a:solidFill>
              </a:rPr>
              <a:t> </a:t>
            </a:r>
            <a:r>
              <a:rPr lang="nl-BE" sz="3600" dirty="0" err="1" smtClean="0">
                <a:solidFill>
                  <a:schemeClr val="accent5">
                    <a:lumMod val="50000"/>
                  </a:schemeClr>
                </a:solidFill>
              </a:rPr>
              <a:t>partenaires</a:t>
            </a:r>
            <a:r>
              <a:rPr lang="nl-BE" sz="3600" dirty="0" smtClean="0">
                <a:solidFill>
                  <a:schemeClr val="accent5">
                    <a:lumMod val="50000"/>
                  </a:schemeClr>
                </a:solidFill>
              </a:rPr>
              <a:t>, </a:t>
            </a:r>
            <a:r>
              <a:rPr lang="nl-BE" sz="3600" dirty="0" err="1" smtClean="0">
                <a:solidFill>
                  <a:schemeClr val="accent5">
                    <a:lumMod val="50000"/>
                  </a:schemeClr>
                </a:solidFill>
              </a:rPr>
              <a:t>un</a:t>
            </a:r>
            <a:r>
              <a:rPr lang="nl-BE" sz="3600" dirty="0" smtClean="0">
                <a:solidFill>
                  <a:schemeClr val="accent5">
                    <a:lumMod val="50000"/>
                  </a:schemeClr>
                </a:solidFill>
              </a:rPr>
              <a:t> </a:t>
            </a:r>
            <a:r>
              <a:rPr lang="nl-BE" sz="3600" dirty="0" err="1" smtClean="0">
                <a:solidFill>
                  <a:schemeClr val="accent5">
                    <a:lumMod val="50000"/>
                  </a:schemeClr>
                </a:solidFill>
              </a:rPr>
              <a:t>problème</a:t>
            </a:r>
            <a:r>
              <a:rPr lang="nl-BE" sz="3600" dirty="0" smtClean="0">
                <a:solidFill>
                  <a:schemeClr val="accent5">
                    <a:lumMod val="50000"/>
                  </a:schemeClr>
                </a:solidFill>
              </a:rPr>
              <a:t> pour </a:t>
            </a:r>
            <a:r>
              <a:rPr lang="nl-BE" sz="3600" dirty="0" err="1" smtClean="0">
                <a:solidFill>
                  <a:schemeClr val="accent5">
                    <a:lumMod val="50000"/>
                  </a:schemeClr>
                </a:solidFill>
              </a:rPr>
              <a:t>tout</a:t>
            </a:r>
            <a:r>
              <a:rPr lang="nl-BE" sz="3600" dirty="0" smtClean="0">
                <a:solidFill>
                  <a:schemeClr val="accent5">
                    <a:lumMod val="50000"/>
                  </a:schemeClr>
                </a:solidFill>
              </a:rPr>
              <a:t> </a:t>
            </a:r>
            <a:r>
              <a:rPr lang="nl-BE" sz="3600" dirty="0" err="1" smtClean="0">
                <a:solidFill>
                  <a:schemeClr val="accent5">
                    <a:lumMod val="50000"/>
                  </a:schemeClr>
                </a:solidFill>
              </a:rPr>
              <a:t>le</a:t>
            </a:r>
            <a:r>
              <a:rPr lang="nl-BE" sz="3600" dirty="0" smtClean="0">
                <a:solidFill>
                  <a:schemeClr val="accent5">
                    <a:lumMod val="50000"/>
                  </a:schemeClr>
                </a:solidFill>
              </a:rPr>
              <a:t> monde</a:t>
            </a:r>
            <a:endParaRPr lang="nl-BE" sz="3600" dirty="0">
              <a:solidFill>
                <a:schemeClr val="accent5">
                  <a:lumMod val="50000"/>
                </a:schemeClr>
              </a:solidFill>
            </a:endParaRPr>
          </a:p>
        </p:txBody>
      </p:sp>
      <p:sp>
        <p:nvSpPr>
          <p:cNvPr id="3" name="Sous-titre 2"/>
          <p:cNvSpPr>
            <a:spLocks noGrp="1"/>
          </p:cNvSpPr>
          <p:nvPr>
            <p:ph type="subTitle" idx="1"/>
          </p:nvPr>
        </p:nvSpPr>
        <p:spPr/>
        <p:txBody>
          <a:bodyPr>
            <a:normAutofit fontScale="62500" lnSpcReduction="20000"/>
          </a:bodyPr>
          <a:lstStyle/>
          <a:p>
            <a:r>
              <a:rPr lang="nl-BE" dirty="0" err="1" smtClean="0">
                <a:solidFill>
                  <a:schemeClr val="tx1">
                    <a:lumMod val="75000"/>
                    <a:lumOff val="25000"/>
                  </a:schemeClr>
                </a:solidFill>
              </a:rPr>
              <a:t>Propositions</a:t>
            </a:r>
            <a:r>
              <a:rPr lang="nl-BE" dirty="0" smtClean="0">
                <a:solidFill>
                  <a:schemeClr val="tx1">
                    <a:lumMod val="75000"/>
                    <a:lumOff val="25000"/>
                  </a:schemeClr>
                </a:solidFill>
              </a:rPr>
              <a:t> de </a:t>
            </a:r>
            <a:r>
              <a:rPr lang="nl-BE" dirty="0" err="1" smtClean="0">
                <a:solidFill>
                  <a:schemeClr val="tx1">
                    <a:lumMod val="75000"/>
                    <a:lumOff val="25000"/>
                  </a:schemeClr>
                </a:solidFill>
              </a:rPr>
              <a:t>recommandations</a:t>
            </a:r>
            <a:r>
              <a:rPr lang="nl-BE" dirty="0" smtClean="0">
                <a:solidFill>
                  <a:schemeClr val="tx1">
                    <a:lumMod val="75000"/>
                    <a:lumOff val="25000"/>
                  </a:schemeClr>
                </a:solidFill>
              </a:rPr>
              <a:t> de </a:t>
            </a:r>
            <a:r>
              <a:rPr lang="nl-BE" dirty="0" err="1" smtClean="0">
                <a:solidFill>
                  <a:schemeClr val="tx1">
                    <a:lumMod val="75000"/>
                    <a:lumOff val="25000"/>
                  </a:schemeClr>
                </a:solidFill>
              </a:rPr>
              <a:t>l’Institut</a:t>
            </a:r>
            <a:r>
              <a:rPr lang="nl-BE" dirty="0" smtClean="0">
                <a:solidFill>
                  <a:schemeClr val="tx1">
                    <a:lumMod val="75000"/>
                    <a:lumOff val="25000"/>
                  </a:schemeClr>
                </a:solidFill>
              </a:rPr>
              <a:t> pour </a:t>
            </a:r>
            <a:r>
              <a:rPr lang="nl-BE" dirty="0" err="1" smtClean="0">
                <a:solidFill>
                  <a:schemeClr val="tx1">
                    <a:lumMod val="75000"/>
                    <a:lumOff val="25000"/>
                  </a:schemeClr>
                </a:solidFill>
              </a:rPr>
              <a:t>l’égalité</a:t>
            </a:r>
            <a:r>
              <a:rPr lang="nl-BE" dirty="0" smtClean="0">
                <a:solidFill>
                  <a:schemeClr val="tx1">
                    <a:lumMod val="75000"/>
                    <a:lumOff val="25000"/>
                  </a:schemeClr>
                </a:solidFill>
              </a:rPr>
              <a:t> des </a:t>
            </a:r>
            <a:r>
              <a:rPr lang="nl-BE" dirty="0" err="1" smtClean="0">
                <a:solidFill>
                  <a:schemeClr val="tx1">
                    <a:lumMod val="75000"/>
                    <a:lumOff val="25000"/>
                  </a:schemeClr>
                </a:solidFill>
              </a:rPr>
              <a:t>femmes</a:t>
            </a:r>
            <a:r>
              <a:rPr lang="nl-BE" dirty="0" smtClean="0">
                <a:solidFill>
                  <a:schemeClr val="tx1">
                    <a:lumMod val="75000"/>
                    <a:lumOff val="25000"/>
                  </a:schemeClr>
                </a:solidFill>
              </a:rPr>
              <a:t> et des </a:t>
            </a:r>
            <a:r>
              <a:rPr lang="nl-BE" dirty="0" err="1" smtClean="0">
                <a:solidFill>
                  <a:schemeClr val="tx1">
                    <a:lumMod val="75000"/>
                    <a:lumOff val="25000"/>
                  </a:schemeClr>
                </a:solidFill>
              </a:rPr>
              <a:t>hommes</a:t>
            </a:r>
            <a:endParaRPr lang="nl-BE" dirty="0" smtClean="0">
              <a:solidFill>
                <a:schemeClr val="tx1">
                  <a:lumMod val="75000"/>
                  <a:lumOff val="25000"/>
                </a:schemeClr>
              </a:solidFill>
            </a:endParaRPr>
          </a:p>
          <a:p>
            <a:endParaRPr lang="nl-BE" dirty="0" smtClean="0">
              <a:solidFill>
                <a:schemeClr val="tx1">
                  <a:lumMod val="75000"/>
                  <a:lumOff val="25000"/>
                </a:schemeClr>
              </a:solidFill>
            </a:endParaRPr>
          </a:p>
          <a:p>
            <a:r>
              <a:rPr lang="nl-BE" sz="3000" dirty="0" smtClean="0">
                <a:solidFill>
                  <a:schemeClr val="tx1">
                    <a:lumMod val="75000"/>
                    <a:lumOff val="25000"/>
                  </a:schemeClr>
                </a:solidFill>
              </a:rPr>
              <a:t>Marijke </a:t>
            </a:r>
            <a:r>
              <a:rPr lang="nl-BE" sz="3000" dirty="0" smtClean="0">
                <a:solidFill>
                  <a:schemeClr val="tx1">
                    <a:lumMod val="75000"/>
                    <a:lumOff val="25000"/>
                  </a:schemeClr>
                </a:solidFill>
              </a:rPr>
              <a:t>Weewauters</a:t>
            </a:r>
          </a:p>
          <a:p>
            <a:r>
              <a:rPr lang="nl-BE" sz="3000" dirty="0" smtClean="0">
                <a:solidFill>
                  <a:schemeClr val="tx1">
                    <a:lumMod val="75000"/>
                    <a:lumOff val="25000"/>
                  </a:schemeClr>
                </a:solidFill>
              </a:rPr>
              <a:t>Chef de service du Point </a:t>
            </a:r>
            <a:r>
              <a:rPr lang="nl-BE" sz="3000" dirty="0" err="1" smtClean="0">
                <a:solidFill>
                  <a:schemeClr val="tx1">
                    <a:lumMod val="75000"/>
                    <a:lumOff val="25000"/>
                  </a:schemeClr>
                </a:solidFill>
              </a:rPr>
              <a:t>d’appui</a:t>
            </a:r>
            <a:r>
              <a:rPr lang="nl-BE" sz="3000" dirty="0" smtClean="0">
                <a:solidFill>
                  <a:schemeClr val="tx1">
                    <a:lumMod val="75000"/>
                    <a:lumOff val="25000"/>
                  </a:schemeClr>
                </a:solidFill>
              </a:rPr>
              <a:t> </a:t>
            </a:r>
            <a:r>
              <a:rPr lang="nl-BE" sz="3000" smtClean="0">
                <a:solidFill>
                  <a:schemeClr val="tx1">
                    <a:lumMod val="75000"/>
                    <a:lumOff val="25000"/>
                  </a:schemeClr>
                </a:solidFill>
              </a:rPr>
              <a:t>violence</a:t>
            </a:r>
            <a:endParaRPr lang="nl-BE" sz="3000" dirty="0" smtClean="0">
              <a:solidFill>
                <a:schemeClr val="tx1">
                  <a:lumMod val="75000"/>
                  <a:lumOff val="25000"/>
                </a:schemeClr>
              </a:solidFill>
            </a:endParaRPr>
          </a:p>
          <a:p>
            <a:r>
              <a:rPr lang="nl-BE" sz="2400" dirty="0" smtClean="0">
                <a:solidFill>
                  <a:schemeClr val="tx1">
                    <a:lumMod val="75000"/>
                    <a:lumOff val="25000"/>
                  </a:schemeClr>
                </a:solidFill>
              </a:rPr>
              <a:t>22/09/2017</a:t>
            </a:r>
            <a:endParaRPr lang="nl-BE" sz="2400" dirty="0">
              <a:solidFill>
                <a:schemeClr val="tx1">
                  <a:lumMod val="75000"/>
                  <a:lumOff val="25000"/>
                </a:schemeClr>
              </a:solidFill>
            </a:endParaRPr>
          </a:p>
        </p:txBody>
      </p:sp>
    </p:spTree>
    <p:extLst>
      <p:ext uri="{BB962C8B-B14F-4D97-AF65-F5344CB8AC3E}">
        <p14:creationId xmlns:p14="http://schemas.microsoft.com/office/powerpoint/2010/main" val="3416618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BE" dirty="0" err="1" smtClean="0">
                <a:solidFill>
                  <a:schemeClr val="accent5">
                    <a:lumMod val="50000"/>
                  </a:schemeClr>
                </a:solidFill>
              </a:rPr>
              <a:t>Propositions</a:t>
            </a:r>
            <a:r>
              <a:rPr lang="nl-BE" dirty="0" smtClean="0">
                <a:solidFill>
                  <a:schemeClr val="accent5">
                    <a:lumMod val="50000"/>
                  </a:schemeClr>
                </a:solidFill>
              </a:rPr>
              <a:t> de </a:t>
            </a:r>
            <a:r>
              <a:rPr lang="nl-BE" dirty="0" err="1" smtClean="0">
                <a:solidFill>
                  <a:schemeClr val="accent5">
                    <a:lumMod val="50000"/>
                  </a:schemeClr>
                </a:solidFill>
              </a:rPr>
              <a:t>recommandations</a:t>
            </a:r>
            <a:r>
              <a:rPr lang="nl-BE" dirty="0" smtClean="0">
                <a:solidFill>
                  <a:schemeClr val="accent5">
                    <a:lumMod val="50000"/>
                  </a:schemeClr>
                </a:solidFill>
              </a:rPr>
              <a:t> de </a:t>
            </a:r>
            <a:r>
              <a:rPr lang="nl-BE" dirty="0" err="1" smtClean="0">
                <a:solidFill>
                  <a:schemeClr val="accent5">
                    <a:lumMod val="50000"/>
                  </a:schemeClr>
                </a:solidFill>
              </a:rPr>
              <a:t>l’Institut</a:t>
            </a:r>
            <a:endParaRPr lang="nl-BE" dirty="0">
              <a:solidFill>
                <a:schemeClr val="accent5">
                  <a:lumMod val="50000"/>
                </a:schemeClr>
              </a:solidFill>
            </a:endParaRPr>
          </a:p>
        </p:txBody>
      </p:sp>
    </p:spTree>
    <p:extLst>
      <p:ext uri="{BB962C8B-B14F-4D97-AF65-F5344CB8AC3E}">
        <p14:creationId xmlns:p14="http://schemas.microsoft.com/office/powerpoint/2010/main" val="405766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idx="1"/>
          </p:nvPr>
        </p:nvSpPr>
        <p:spPr>
          <a:xfrm>
            <a:off x="722313" y="2906713"/>
            <a:ext cx="7772400" cy="2250479"/>
          </a:xfrm>
        </p:spPr>
        <p:txBody>
          <a:bodyPr>
            <a:noAutofit/>
          </a:bodyPr>
          <a:lstStyle/>
          <a:p>
            <a:pPr algn="just"/>
            <a:r>
              <a:rPr lang="nl-BE" sz="3200" b="1" i="1" dirty="0" smtClean="0">
                <a:solidFill>
                  <a:schemeClr val="bg2">
                    <a:lumMod val="25000"/>
                  </a:schemeClr>
                </a:solidFill>
              </a:rPr>
              <a:t>“We put </a:t>
            </a:r>
            <a:r>
              <a:rPr lang="nl-BE" sz="3200" b="1" i="1" dirty="0" err="1" smtClean="0">
                <a:solidFill>
                  <a:schemeClr val="bg2">
                    <a:lumMod val="25000"/>
                  </a:schemeClr>
                </a:solidFill>
              </a:rPr>
              <a:t>an</a:t>
            </a:r>
            <a:r>
              <a:rPr lang="nl-BE" sz="3200" b="1" i="1" dirty="0" smtClean="0">
                <a:solidFill>
                  <a:schemeClr val="bg2">
                    <a:lumMod val="25000"/>
                  </a:schemeClr>
                </a:solidFill>
              </a:rPr>
              <a:t> </a:t>
            </a:r>
            <a:r>
              <a:rPr lang="nl-BE" sz="3200" b="1" i="1" dirty="0" err="1" smtClean="0">
                <a:solidFill>
                  <a:schemeClr val="bg2">
                    <a:lumMod val="25000"/>
                  </a:schemeClr>
                </a:solidFill>
              </a:rPr>
              <a:t>enormous</a:t>
            </a:r>
            <a:r>
              <a:rPr lang="nl-BE" sz="3200" b="1" i="1" dirty="0" smtClean="0">
                <a:solidFill>
                  <a:schemeClr val="bg2">
                    <a:lumMod val="25000"/>
                  </a:schemeClr>
                </a:solidFill>
              </a:rPr>
              <a:t> </a:t>
            </a:r>
            <a:r>
              <a:rPr lang="nl-BE" sz="3200" b="1" i="1" dirty="0" err="1" smtClean="0">
                <a:solidFill>
                  <a:schemeClr val="bg2">
                    <a:lumMod val="25000"/>
                  </a:schemeClr>
                </a:solidFill>
              </a:rPr>
              <a:t>amount</a:t>
            </a:r>
            <a:r>
              <a:rPr lang="nl-BE" sz="3200" b="1" i="1" dirty="0" smtClean="0">
                <a:solidFill>
                  <a:schemeClr val="bg2">
                    <a:lumMod val="25000"/>
                  </a:schemeClr>
                </a:solidFill>
              </a:rPr>
              <a:t> of investment in </a:t>
            </a:r>
            <a:r>
              <a:rPr lang="nl-BE" sz="3200" b="1" i="1" dirty="0" err="1" smtClean="0">
                <a:solidFill>
                  <a:schemeClr val="bg2">
                    <a:lumMod val="25000"/>
                  </a:schemeClr>
                </a:solidFill>
              </a:rPr>
              <a:t>people</a:t>
            </a:r>
            <a:r>
              <a:rPr lang="nl-BE" sz="3200" b="1" i="1" dirty="0" smtClean="0">
                <a:solidFill>
                  <a:schemeClr val="bg2">
                    <a:lumMod val="25000"/>
                  </a:schemeClr>
                </a:solidFill>
              </a:rPr>
              <a:t>, </a:t>
            </a:r>
            <a:r>
              <a:rPr lang="nl-BE" sz="3200" b="1" i="1" dirty="0" err="1" smtClean="0">
                <a:solidFill>
                  <a:schemeClr val="bg2">
                    <a:lumMod val="25000"/>
                  </a:schemeClr>
                </a:solidFill>
              </a:rPr>
              <a:t>and</a:t>
            </a:r>
            <a:r>
              <a:rPr lang="nl-BE" sz="3200" b="1" i="1" dirty="0" smtClean="0">
                <a:solidFill>
                  <a:schemeClr val="bg2">
                    <a:lumMod val="25000"/>
                  </a:schemeClr>
                </a:solidFill>
              </a:rPr>
              <a:t> </a:t>
            </a:r>
            <a:r>
              <a:rPr lang="nl-BE" sz="3200" b="1" i="1" dirty="0" err="1" smtClean="0">
                <a:solidFill>
                  <a:schemeClr val="bg2">
                    <a:lumMod val="25000"/>
                  </a:schemeClr>
                </a:solidFill>
              </a:rPr>
              <a:t>it</a:t>
            </a:r>
            <a:r>
              <a:rPr lang="nl-BE" sz="3200" b="1" i="1" dirty="0" smtClean="0">
                <a:solidFill>
                  <a:schemeClr val="bg2">
                    <a:lumMod val="25000"/>
                  </a:schemeClr>
                </a:solidFill>
              </a:rPr>
              <a:t> </a:t>
            </a:r>
            <a:r>
              <a:rPr lang="nl-BE" sz="3200" b="1" i="1" dirty="0" err="1" smtClean="0">
                <a:solidFill>
                  <a:schemeClr val="bg2">
                    <a:lumMod val="25000"/>
                  </a:schemeClr>
                </a:solidFill>
              </a:rPr>
              <a:t>disrupts</a:t>
            </a:r>
            <a:r>
              <a:rPr lang="nl-BE" sz="3200" b="1" i="1" dirty="0" smtClean="0">
                <a:solidFill>
                  <a:schemeClr val="bg2">
                    <a:lumMod val="25000"/>
                  </a:schemeClr>
                </a:solidFill>
              </a:rPr>
              <a:t> small </a:t>
            </a:r>
            <a:r>
              <a:rPr lang="nl-BE" sz="3200" b="1" i="1" dirty="0" err="1" smtClean="0">
                <a:solidFill>
                  <a:schemeClr val="bg2">
                    <a:lumMod val="25000"/>
                  </a:schemeClr>
                </a:solidFill>
              </a:rPr>
              <a:t>to</a:t>
            </a:r>
            <a:r>
              <a:rPr lang="nl-BE" sz="3200" b="1" i="1" dirty="0" smtClean="0">
                <a:solidFill>
                  <a:schemeClr val="bg2">
                    <a:lumMod val="25000"/>
                  </a:schemeClr>
                </a:solidFill>
              </a:rPr>
              <a:t> medium </a:t>
            </a:r>
            <a:r>
              <a:rPr lang="nl-BE" sz="3200" b="1" i="1" dirty="0" err="1" smtClean="0">
                <a:solidFill>
                  <a:schemeClr val="bg2">
                    <a:lumMod val="25000"/>
                  </a:schemeClr>
                </a:solidFill>
              </a:rPr>
              <a:t>size</a:t>
            </a:r>
            <a:r>
              <a:rPr lang="nl-BE" sz="3200" b="1" i="1" dirty="0" smtClean="0">
                <a:solidFill>
                  <a:schemeClr val="bg2">
                    <a:lumMod val="25000"/>
                  </a:schemeClr>
                </a:solidFill>
              </a:rPr>
              <a:t> </a:t>
            </a:r>
            <a:r>
              <a:rPr lang="nl-BE" sz="3200" b="1" i="1" dirty="0" err="1" smtClean="0">
                <a:solidFill>
                  <a:schemeClr val="bg2">
                    <a:lumMod val="25000"/>
                  </a:schemeClr>
                </a:solidFill>
              </a:rPr>
              <a:t>businesses</a:t>
            </a:r>
            <a:r>
              <a:rPr lang="nl-BE" sz="3200" b="1" i="1" dirty="0" smtClean="0">
                <a:solidFill>
                  <a:schemeClr val="bg2">
                    <a:lumMod val="25000"/>
                  </a:schemeClr>
                </a:solidFill>
              </a:rPr>
              <a:t> a lot </a:t>
            </a:r>
            <a:r>
              <a:rPr lang="nl-BE" sz="3200" b="1" i="1" dirty="0" err="1" smtClean="0">
                <a:solidFill>
                  <a:schemeClr val="bg2">
                    <a:lumMod val="25000"/>
                  </a:schemeClr>
                </a:solidFill>
              </a:rPr>
              <a:t>if</a:t>
            </a:r>
            <a:r>
              <a:rPr lang="nl-BE" sz="3200" b="1" i="1" dirty="0" smtClean="0">
                <a:solidFill>
                  <a:schemeClr val="bg2">
                    <a:lumMod val="25000"/>
                  </a:schemeClr>
                </a:solidFill>
              </a:rPr>
              <a:t> </a:t>
            </a:r>
            <a:r>
              <a:rPr lang="nl-BE" sz="3200" b="1" i="1" dirty="0" err="1" smtClean="0">
                <a:solidFill>
                  <a:schemeClr val="bg2">
                    <a:lumMod val="25000"/>
                  </a:schemeClr>
                </a:solidFill>
              </a:rPr>
              <a:t>they</a:t>
            </a:r>
            <a:r>
              <a:rPr lang="nl-BE" sz="3200" b="1" i="1" dirty="0" smtClean="0">
                <a:solidFill>
                  <a:schemeClr val="bg2">
                    <a:lumMod val="25000"/>
                  </a:schemeClr>
                </a:solidFill>
              </a:rPr>
              <a:t> </a:t>
            </a:r>
            <a:r>
              <a:rPr lang="nl-BE" sz="3200" b="1" i="1" dirty="0" err="1" smtClean="0">
                <a:solidFill>
                  <a:schemeClr val="bg2">
                    <a:lumMod val="25000"/>
                  </a:schemeClr>
                </a:solidFill>
              </a:rPr>
              <a:t>lose</a:t>
            </a:r>
            <a:r>
              <a:rPr lang="nl-BE" sz="3200" b="1" i="1" dirty="0" smtClean="0">
                <a:solidFill>
                  <a:schemeClr val="bg2">
                    <a:lumMod val="25000"/>
                  </a:schemeClr>
                </a:solidFill>
              </a:rPr>
              <a:t> </a:t>
            </a:r>
            <a:r>
              <a:rPr lang="nl-BE" sz="3200" b="1" i="1" dirty="0" err="1" smtClean="0">
                <a:solidFill>
                  <a:schemeClr val="bg2">
                    <a:lumMod val="25000"/>
                  </a:schemeClr>
                </a:solidFill>
              </a:rPr>
              <a:t>their</a:t>
            </a:r>
            <a:r>
              <a:rPr lang="nl-BE" sz="3200" b="1" i="1" dirty="0" smtClean="0">
                <a:solidFill>
                  <a:schemeClr val="bg2">
                    <a:lumMod val="25000"/>
                  </a:schemeClr>
                </a:solidFill>
              </a:rPr>
              <a:t> </a:t>
            </a:r>
            <a:r>
              <a:rPr lang="nl-BE" sz="3200" b="1" i="1" dirty="0" err="1" smtClean="0">
                <a:solidFill>
                  <a:schemeClr val="bg2">
                    <a:lumMod val="25000"/>
                  </a:schemeClr>
                </a:solidFill>
              </a:rPr>
              <a:t>good</a:t>
            </a:r>
            <a:r>
              <a:rPr lang="nl-BE" sz="3200" b="1" i="1" dirty="0" smtClean="0">
                <a:solidFill>
                  <a:schemeClr val="bg2">
                    <a:lumMod val="25000"/>
                  </a:schemeClr>
                </a:solidFill>
              </a:rPr>
              <a:t> </a:t>
            </a:r>
            <a:r>
              <a:rPr lang="nl-BE" sz="3200" b="1" i="1" dirty="0" err="1" smtClean="0">
                <a:solidFill>
                  <a:schemeClr val="bg2">
                    <a:lumMod val="25000"/>
                  </a:schemeClr>
                </a:solidFill>
              </a:rPr>
              <a:t>people</a:t>
            </a:r>
            <a:r>
              <a:rPr lang="nl-BE" sz="3200" b="1" i="1" dirty="0" smtClean="0">
                <a:solidFill>
                  <a:schemeClr val="bg2">
                    <a:lumMod val="25000"/>
                  </a:schemeClr>
                </a:solidFill>
              </a:rPr>
              <a:t>… </a:t>
            </a:r>
            <a:r>
              <a:rPr lang="nl-BE" sz="3200" b="1" i="1" dirty="0" err="1" smtClean="0">
                <a:solidFill>
                  <a:schemeClr val="bg2">
                    <a:lumMod val="25000"/>
                  </a:schemeClr>
                </a:solidFill>
              </a:rPr>
              <a:t>There</a:t>
            </a:r>
            <a:r>
              <a:rPr lang="nl-BE" sz="3200" b="1" i="1" dirty="0" smtClean="0">
                <a:solidFill>
                  <a:schemeClr val="bg2">
                    <a:lumMod val="25000"/>
                  </a:schemeClr>
                </a:solidFill>
              </a:rPr>
              <a:t> is a straight out of business </a:t>
            </a:r>
            <a:r>
              <a:rPr lang="nl-BE" sz="3200" b="1" i="1" dirty="0" err="1" smtClean="0">
                <a:solidFill>
                  <a:schemeClr val="bg2">
                    <a:lumMod val="25000"/>
                  </a:schemeClr>
                </a:solidFill>
              </a:rPr>
              <a:t>imperative</a:t>
            </a:r>
            <a:r>
              <a:rPr lang="nl-BE" sz="3200" b="1" i="1" dirty="0" smtClean="0">
                <a:solidFill>
                  <a:schemeClr val="bg2">
                    <a:lumMod val="25000"/>
                  </a:schemeClr>
                </a:solidFill>
              </a:rPr>
              <a:t> </a:t>
            </a:r>
            <a:r>
              <a:rPr lang="nl-BE" sz="3200" b="1" i="1" dirty="0" err="1" smtClean="0">
                <a:solidFill>
                  <a:schemeClr val="bg2">
                    <a:lumMod val="25000"/>
                  </a:schemeClr>
                </a:solidFill>
              </a:rPr>
              <a:t>to</a:t>
            </a:r>
            <a:r>
              <a:rPr lang="nl-BE" sz="3200" b="1" i="1" dirty="0" smtClean="0">
                <a:solidFill>
                  <a:schemeClr val="bg2">
                    <a:lumMod val="25000"/>
                  </a:schemeClr>
                </a:solidFill>
              </a:rPr>
              <a:t> get </a:t>
            </a:r>
            <a:r>
              <a:rPr lang="nl-BE" sz="3200" b="1" i="1" dirty="0" err="1" smtClean="0">
                <a:solidFill>
                  <a:schemeClr val="bg2">
                    <a:lumMod val="25000"/>
                  </a:schemeClr>
                </a:solidFill>
              </a:rPr>
              <a:t>involved</a:t>
            </a:r>
            <a:r>
              <a:rPr lang="nl-BE" sz="3200" b="1" i="1" dirty="0" smtClean="0">
                <a:solidFill>
                  <a:schemeClr val="bg2">
                    <a:lumMod val="25000"/>
                  </a:schemeClr>
                </a:solidFill>
              </a:rPr>
              <a:t> </a:t>
            </a:r>
            <a:r>
              <a:rPr lang="nl-BE" sz="3200" b="1" i="1" dirty="0" err="1" smtClean="0">
                <a:solidFill>
                  <a:schemeClr val="bg2">
                    <a:lumMod val="25000"/>
                  </a:schemeClr>
                </a:solidFill>
              </a:rPr>
              <a:t>here</a:t>
            </a:r>
            <a:r>
              <a:rPr lang="nl-BE" sz="3200" b="1" i="1" dirty="0" smtClean="0">
                <a:solidFill>
                  <a:schemeClr val="bg2">
                    <a:lumMod val="25000"/>
                  </a:schemeClr>
                </a:solidFill>
              </a:rPr>
              <a:t>.” </a:t>
            </a:r>
          </a:p>
          <a:p>
            <a:pPr lvl="0" algn="just"/>
            <a:r>
              <a:rPr lang="nl-BE" sz="3200" b="1" i="1" dirty="0">
                <a:solidFill>
                  <a:srgbClr val="EEECE1">
                    <a:lumMod val="25000"/>
                  </a:srgbClr>
                </a:solidFill>
              </a:rPr>
              <a:t>– Steve </a:t>
            </a:r>
            <a:r>
              <a:rPr lang="nl-BE" sz="3200" b="1" i="1" dirty="0" err="1">
                <a:solidFill>
                  <a:srgbClr val="EEECE1">
                    <a:lumMod val="25000"/>
                  </a:srgbClr>
                </a:solidFill>
              </a:rPr>
              <a:t>Gunn</a:t>
            </a:r>
            <a:r>
              <a:rPr lang="nl-BE" sz="3200" b="1" i="1" dirty="0">
                <a:solidFill>
                  <a:srgbClr val="EEECE1">
                    <a:lumMod val="25000"/>
                  </a:srgbClr>
                </a:solidFill>
              </a:rPr>
              <a:t>, CEO </a:t>
            </a:r>
            <a:r>
              <a:rPr lang="nl-BE" sz="3200" b="1" i="1" dirty="0" err="1">
                <a:solidFill>
                  <a:srgbClr val="EEECE1">
                    <a:lumMod val="25000"/>
                  </a:srgbClr>
                </a:solidFill>
              </a:rPr>
              <a:t>Blundstone</a:t>
            </a:r>
            <a:r>
              <a:rPr lang="nl-BE" sz="3200" b="1" i="1" dirty="0">
                <a:solidFill>
                  <a:srgbClr val="EEECE1">
                    <a:lumMod val="25000"/>
                  </a:srgbClr>
                </a:solidFill>
              </a:rPr>
              <a:t> (</a:t>
            </a:r>
            <a:r>
              <a:rPr lang="nl-BE" sz="3200" b="1" i="1" dirty="0" smtClean="0">
                <a:solidFill>
                  <a:srgbClr val="EEECE1">
                    <a:lumMod val="25000"/>
                  </a:srgbClr>
                </a:solidFill>
              </a:rPr>
              <a:t>NZ</a:t>
            </a:r>
            <a:r>
              <a:rPr lang="nl-BE" sz="3200" b="1" i="1" dirty="0">
                <a:solidFill>
                  <a:srgbClr val="EEECE1">
                    <a:lumMod val="25000"/>
                  </a:srgbClr>
                </a:solidFill>
              </a:rPr>
              <a:t>, AU)</a:t>
            </a:r>
          </a:p>
          <a:p>
            <a:pPr lvl="0" algn="just"/>
            <a:r>
              <a:rPr lang="nl-BE" sz="1200" b="1" i="1" dirty="0">
                <a:solidFill>
                  <a:srgbClr val="EEECE1">
                    <a:lumMod val="25000"/>
                  </a:srgbClr>
                </a:solidFill>
              </a:rPr>
              <a:t>http://www.abc.net.au/news/2015-06-02/bootmaker-blundstone-offers-domestic-violence-leave-to-employees/6513744</a:t>
            </a:r>
          </a:p>
        </p:txBody>
      </p:sp>
    </p:spTree>
    <p:extLst>
      <p:ext uri="{BB962C8B-B14F-4D97-AF65-F5344CB8AC3E}">
        <p14:creationId xmlns:p14="http://schemas.microsoft.com/office/powerpoint/2010/main" val="2744107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sp>
        <p:nvSpPr>
          <p:cNvPr id="3" name="Espace réservé du texte 2"/>
          <p:cNvSpPr>
            <a:spLocks noGrp="1"/>
          </p:cNvSpPr>
          <p:nvPr>
            <p:ph type="body" idx="1"/>
          </p:nvPr>
        </p:nvSpPr>
        <p:spPr/>
        <p:txBody>
          <a:bodyPr>
            <a:normAutofit fontScale="92500" lnSpcReduction="20000"/>
          </a:bodyPr>
          <a:lstStyle/>
          <a:p>
            <a:r>
              <a:rPr lang="nl-BE" b="1" i="1" dirty="0">
                <a:solidFill>
                  <a:schemeClr val="bg2">
                    <a:lumMod val="25000"/>
                  </a:schemeClr>
                </a:solidFill>
              </a:rPr>
              <a:t>Obama:</a:t>
            </a:r>
            <a:r>
              <a:rPr lang="en-US" b="1" i="1" dirty="0">
                <a:solidFill>
                  <a:schemeClr val="bg2">
                    <a:lumMod val="25000"/>
                  </a:schemeClr>
                </a:solidFill>
              </a:rPr>
              <a:t>“My Administration has also sought to secure greater workplace protections by requiring Federal agencies to develop policies that address the effects of domestic violence and to provide assistance to employees experiencing it. And I recently signed an Executive Order to establish paid sick leave for Federal contractors, which enables them to use it for absences resulting from domestic violence.”</a:t>
            </a:r>
          </a:p>
          <a:p>
            <a:endParaRPr lang="fr-BE" dirty="0"/>
          </a:p>
        </p:txBody>
      </p:sp>
    </p:spTree>
    <p:extLst>
      <p:ext uri="{BB962C8B-B14F-4D97-AF65-F5344CB8AC3E}">
        <p14:creationId xmlns:p14="http://schemas.microsoft.com/office/powerpoint/2010/main" val="2853713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chemeClr val="accent5">
                    <a:lumMod val="50000"/>
                  </a:schemeClr>
                </a:solidFill>
              </a:rPr>
              <a:t>Approche </a:t>
            </a:r>
            <a:r>
              <a:rPr lang="nl-BE" dirty="0" err="1" smtClean="0">
                <a:solidFill>
                  <a:schemeClr val="accent5">
                    <a:lumMod val="50000"/>
                  </a:schemeClr>
                </a:solidFill>
              </a:rPr>
              <a:t>belge</a:t>
            </a:r>
            <a:endParaRPr lang="nl-BE" dirty="0">
              <a:solidFill>
                <a:schemeClr val="accent5">
                  <a:lumMod val="50000"/>
                </a:schemeClr>
              </a:solidFill>
            </a:endParaRPr>
          </a:p>
        </p:txBody>
      </p:sp>
      <p:sp>
        <p:nvSpPr>
          <p:cNvPr id="3" name="Tijdelijke aanduiding voor inhoud 2"/>
          <p:cNvSpPr>
            <a:spLocks noGrp="1"/>
          </p:cNvSpPr>
          <p:nvPr>
            <p:ph idx="1"/>
          </p:nvPr>
        </p:nvSpPr>
        <p:spPr/>
        <p:txBody>
          <a:bodyPr>
            <a:normAutofit fontScale="70000" lnSpcReduction="20000"/>
          </a:bodyPr>
          <a:lstStyle/>
          <a:p>
            <a:pPr>
              <a:buFont typeface="Wingdings" panose="05000000000000000000" pitchFamily="2" charset="2"/>
              <a:buChar char="ü"/>
            </a:pPr>
            <a:r>
              <a:rPr lang="nl-BE" dirty="0" err="1" smtClean="0">
                <a:solidFill>
                  <a:schemeClr val="accent5">
                    <a:lumMod val="75000"/>
                  </a:schemeClr>
                </a:solidFill>
              </a:rPr>
              <a:t>Position</a:t>
            </a:r>
            <a:r>
              <a:rPr lang="nl-BE" dirty="0" smtClean="0">
                <a:solidFill>
                  <a:schemeClr val="accent5">
                    <a:lumMod val="75000"/>
                  </a:schemeClr>
                </a:solidFill>
              </a:rPr>
              <a:t> du gouvernement PAN </a:t>
            </a:r>
            <a:r>
              <a:rPr lang="nl-BE" dirty="0" err="1" smtClean="0">
                <a:solidFill>
                  <a:schemeClr val="accent5">
                    <a:lumMod val="75000"/>
                  </a:schemeClr>
                </a:solidFill>
              </a:rPr>
              <a:t>violence</a:t>
            </a:r>
            <a:r>
              <a:rPr lang="nl-BE" dirty="0" smtClean="0">
                <a:solidFill>
                  <a:schemeClr val="accent5">
                    <a:lumMod val="75000"/>
                  </a:schemeClr>
                </a:solidFill>
              </a:rPr>
              <a:t> et </a:t>
            </a:r>
            <a:r>
              <a:rPr lang="nl-BE" dirty="0" err="1" smtClean="0">
                <a:solidFill>
                  <a:schemeClr val="accent5">
                    <a:lumMod val="75000"/>
                  </a:schemeClr>
                </a:solidFill>
              </a:rPr>
              <a:t>Convention</a:t>
            </a:r>
            <a:r>
              <a:rPr lang="nl-BE" dirty="0" smtClean="0">
                <a:solidFill>
                  <a:schemeClr val="accent5">
                    <a:lumMod val="75000"/>
                  </a:schemeClr>
                </a:solidFill>
              </a:rPr>
              <a:t> </a:t>
            </a:r>
            <a:r>
              <a:rPr lang="nl-BE" dirty="0" err="1" smtClean="0">
                <a:solidFill>
                  <a:schemeClr val="accent5">
                    <a:lumMod val="75000"/>
                  </a:schemeClr>
                </a:solidFill>
              </a:rPr>
              <a:t>d’Istanbul</a:t>
            </a:r>
            <a:endParaRPr lang="nl-BE" dirty="0">
              <a:solidFill>
                <a:schemeClr val="accent5">
                  <a:lumMod val="75000"/>
                </a:schemeClr>
              </a:solidFill>
            </a:endParaRPr>
          </a:p>
          <a:p>
            <a:pPr>
              <a:buFont typeface="Wingdings" panose="05000000000000000000" pitchFamily="2" charset="2"/>
              <a:buChar char="ü"/>
            </a:pPr>
            <a:r>
              <a:rPr lang="nl-BE" dirty="0" smtClean="0">
                <a:solidFill>
                  <a:schemeClr val="accent5">
                    <a:lumMod val="75000"/>
                  </a:schemeClr>
                </a:solidFill>
              </a:rPr>
              <a:t>Collecte de </a:t>
            </a:r>
            <a:r>
              <a:rPr lang="nl-BE" dirty="0" err="1" smtClean="0">
                <a:solidFill>
                  <a:schemeClr val="accent5">
                    <a:lumMod val="75000"/>
                  </a:schemeClr>
                </a:solidFill>
              </a:rPr>
              <a:t>données</a:t>
            </a:r>
            <a:r>
              <a:rPr lang="nl-BE" dirty="0" smtClean="0">
                <a:solidFill>
                  <a:schemeClr val="accent5">
                    <a:lumMod val="75000"/>
                  </a:schemeClr>
                </a:solidFill>
              </a:rPr>
              <a:t> et analyse de genre </a:t>
            </a:r>
            <a:r>
              <a:rPr lang="nl-BE" i="1" dirty="0">
                <a:solidFill>
                  <a:schemeClr val="accent5">
                    <a:lumMod val="75000"/>
                  </a:schemeClr>
                </a:solidFill>
              </a:rPr>
              <a:t>(</a:t>
            </a:r>
            <a:r>
              <a:rPr lang="nl-BE" i="1" dirty="0" smtClean="0">
                <a:solidFill>
                  <a:schemeClr val="accent5">
                    <a:lumMod val="75000"/>
                  </a:schemeClr>
                </a:solidFill>
              </a:rPr>
              <a:t>IEFH)</a:t>
            </a:r>
            <a:endParaRPr lang="nl-BE" i="1" dirty="0"/>
          </a:p>
          <a:p>
            <a:r>
              <a:rPr lang="nl-BE" dirty="0" err="1" smtClean="0">
                <a:solidFill>
                  <a:schemeClr val="accent5">
                    <a:lumMod val="75000"/>
                  </a:schemeClr>
                </a:solidFill>
              </a:rPr>
              <a:t>Futur</a:t>
            </a:r>
            <a:r>
              <a:rPr lang="nl-BE" dirty="0" smtClean="0">
                <a:solidFill>
                  <a:schemeClr val="accent5">
                    <a:lumMod val="75000"/>
                  </a:schemeClr>
                </a:solidFill>
              </a:rPr>
              <a:t> standard OIT </a:t>
            </a:r>
          </a:p>
          <a:p>
            <a:r>
              <a:rPr lang="nl-BE" dirty="0" err="1" smtClean="0">
                <a:solidFill>
                  <a:schemeClr val="accent5">
                    <a:lumMod val="75000"/>
                  </a:schemeClr>
                </a:solidFill>
              </a:rPr>
              <a:t>Disposition</a:t>
            </a:r>
            <a:r>
              <a:rPr lang="nl-BE" dirty="0" smtClean="0">
                <a:solidFill>
                  <a:schemeClr val="accent5">
                    <a:lumMod val="75000"/>
                  </a:schemeClr>
                </a:solidFill>
              </a:rPr>
              <a:t> légale (nouvelle/</a:t>
            </a:r>
            <a:r>
              <a:rPr lang="nl-BE" dirty="0" err="1" smtClean="0">
                <a:solidFill>
                  <a:schemeClr val="accent5">
                    <a:lumMod val="75000"/>
                  </a:schemeClr>
                </a:solidFill>
              </a:rPr>
              <a:t>spécifique</a:t>
            </a:r>
            <a:r>
              <a:rPr lang="nl-BE" dirty="0" smtClean="0">
                <a:solidFill>
                  <a:schemeClr val="accent5">
                    <a:lumMod val="75000"/>
                  </a:schemeClr>
                </a:solidFill>
              </a:rPr>
              <a:t>) ?</a:t>
            </a:r>
          </a:p>
          <a:p>
            <a:pPr marL="0" indent="0">
              <a:buNone/>
            </a:pPr>
            <a:r>
              <a:rPr lang="nl-BE" dirty="0" smtClean="0">
                <a:solidFill>
                  <a:schemeClr val="accent5">
                    <a:lumMod val="75000"/>
                  </a:schemeClr>
                </a:solidFill>
              </a:rPr>
              <a:t>- par ex. </a:t>
            </a:r>
            <a:r>
              <a:rPr lang="nl-BE" dirty="0" err="1" smtClean="0">
                <a:solidFill>
                  <a:schemeClr val="accent5">
                    <a:lumMod val="75000"/>
                  </a:schemeClr>
                </a:solidFill>
              </a:rPr>
              <a:t>Espagne</a:t>
            </a:r>
            <a:r>
              <a:rPr lang="nl-BE" dirty="0">
                <a:solidFill>
                  <a:schemeClr val="accent5">
                    <a:lumMod val="75000"/>
                  </a:schemeClr>
                </a:solidFill>
              </a:rPr>
              <a:t/>
            </a:r>
            <a:br>
              <a:rPr lang="nl-BE" dirty="0">
                <a:solidFill>
                  <a:schemeClr val="accent5">
                    <a:lumMod val="75000"/>
                  </a:schemeClr>
                </a:solidFill>
              </a:rPr>
            </a:br>
            <a:r>
              <a:rPr lang="nl-BE" dirty="0" smtClean="0">
                <a:solidFill>
                  <a:schemeClr val="accent5">
                    <a:lumMod val="75000"/>
                  </a:schemeClr>
                </a:solidFill>
              </a:rPr>
              <a:t>- </a:t>
            </a:r>
            <a:r>
              <a:rPr lang="nl-BE" dirty="0" err="1" smtClean="0">
                <a:solidFill>
                  <a:schemeClr val="accent5">
                    <a:lumMod val="75000"/>
                  </a:schemeClr>
                </a:solidFill>
              </a:rPr>
              <a:t>Disposition</a:t>
            </a:r>
            <a:r>
              <a:rPr lang="nl-BE" dirty="0" smtClean="0">
                <a:solidFill>
                  <a:schemeClr val="accent5">
                    <a:lumMod val="75000"/>
                  </a:schemeClr>
                </a:solidFill>
              </a:rPr>
              <a:t> </a:t>
            </a:r>
            <a:r>
              <a:rPr lang="nl-BE" dirty="0" err="1" smtClean="0">
                <a:solidFill>
                  <a:schemeClr val="accent5">
                    <a:lumMod val="75000"/>
                  </a:schemeClr>
                </a:solidFill>
              </a:rPr>
              <a:t>protection</a:t>
            </a:r>
            <a:r>
              <a:rPr lang="nl-BE" dirty="0" smtClean="0">
                <a:solidFill>
                  <a:schemeClr val="accent5">
                    <a:lumMod val="75000"/>
                  </a:schemeClr>
                </a:solidFill>
              </a:rPr>
              <a:t> </a:t>
            </a:r>
            <a:r>
              <a:rPr lang="nl-BE" dirty="0" err="1" smtClean="0">
                <a:solidFill>
                  <a:schemeClr val="accent5">
                    <a:lumMod val="75000"/>
                  </a:schemeClr>
                </a:solidFill>
              </a:rPr>
              <a:t>travailleurs</a:t>
            </a:r>
            <a:r>
              <a:rPr lang="nl-BE" dirty="0" smtClean="0">
                <a:solidFill>
                  <a:schemeClr val="accent5">
                    <a:lumMod val="75000"/>
                  </a:schemeClr>
                </a:solidFill>
              </a:rPr>
              <a:t> par rapport à </a:t>
            </a:r>
            <a:r>
              <a:rPr lang="nl-BE" dirty="0" err="1" smtClean="0">
                <a:solidFill>
                  <a:schemeClr val="accent5">
                    <a:lumMod val="75000"/>
                  </a:schemeClr>
                </a:solidFill>
              </a:rPr>
              <a:t>tiers</a:t>
            </a:r>
            <a:r>
              <a:rPr lang="nl-BE" dirty="0" smtClean="0">
                <a:solidFill>
                  <a:schemeClr val="accent5">
                    <a:lumMod val="75000"/>
                  </a:schemeClr>
                </a:solidFill>
              </a:rPr>
              <a:t>   </a:t>
            </a:r>
          </a:p>
          <a:p>
            <a:pPr marL="0" indent="0">
              <a:buNone/>
            </a:pPr>
            <a:r>
              <a:rPr lang="nl-BE" dirty="0" smtClean="0">
                <a:solidFill>
                  <a:schemeClr val="accent5">
                    <a:lumMod val="75000"/>
                  </a:schemeClr>
                </a:solidFill>
              </a:rPr>
              <a:t>(</a:t>
            </a:r>
            <a:r>
              <a:rPr lang="nl-BE" dirty="0">
                <a:solidFill>
                  <a:schemeClr val="accent5">
                    <a:lumMod val="75000"/>
                  </a:schemeClr>
                </a:solidFill>
              </a:rPr>
              <a:t>7,8%-8,8%-57,8%)</a:t>
            </a:r>
          </a:p>
          <a:p>
            <a:r>
              <a:rPr lang="nl-BE" dirty="0" err="1" smtClean="0">
                <a:solidFill>
                  <a:schemeClr val="accent5">
                    <a:lumMod val="75000"/>
                  </a:schemeClr>
                </a:solidFill>
              </a:rPr>
              <a:t>Concertation</a:t>
            </a:r>
            <a:r>
              <a:rPr lang="nl-BE" dirty="0" smtClean="0">
                <a:solidFill>
                  <a:schemeClr val="accent5">
                    <a:lumMod val="75000"/>
                  </a:schemeClr>
                </a:solidFill>
              </a:rPr>
              <a:t> sociale au niveau sectoriel ?</a:t>
            </a:r>
          </a:p>
          <a:p>
            <a:pPr lvl="1"/>
            <a:r>
              <a:rPr lang="nl-BE" dirty="0" smtClean="0">
                <a:solidFill>
                  <a:schemeClr val="accent5">
                    <a:lumMod val="75000"/>
                  </a:schemeClr>
                </a:solidFill>
              </a:rPr>
              <a:t>Par ex. Job Act </a:t>
            </a:r>
            <a:r>
              <a:rPr lang="nl-BE" dirty="0" err="1" smtClean="0">
                <a:solidFill>
                  <a:schemeClr val="accent5">
                    <a:lumMod val="75000"/>
                  </a:schemeClr>
                </a:solidFill>
              </a:rPr>
              <a:t>Italie</a:t>
            </a:r>
            <a:r>
              <a:rPr lang="nl-BE" dirty="0" smtClean="0">
                <a:solidFill>
                  <a:schemeClr val="accent5">
                    <a:lumMod val="75000"/>
                  </a:schemeClr>
                </a:solidFill>
              </a:rPr>
              <a:t> + </a:t>
            </a:r>
            <a:r>
              <a:rPr lang="nl-BE" dirty="0" err="1" smtClean="0">
                <a:solidFill>
                  <a:schemeClr val="accent5">
                    <a:lumMod val="75000"/>
                  </a:schemeClr>
                </a:solidFill>
              </a:rPr>
              <a:t>Bulgarie</a:t>
            </a:r>
            <a:endParaRPr lang="nl-BE" dirty="0" smtClean="0">
              <a:solidFill>
                <a:schemeClr val="accent5">
                  <a:lumMod val="75000"/>
                </a:schemeClr>
              </a:solidFill>
            </a:endParaRPr>
          </a:p>
          <a:p>
            <a:r>
              <a:rPr lang="nl-BE" dirty="0" err="1" smtClean="0">
                <a:solidFill>
                  <a:schemeClr val="accent5">
                    <a:lumMod val="75000"/>
                  </a:schemeClr>
                </a:solidFill>
              </a:rPr>
              <a:t>Concertation</a:t>
            </a:r>
            <a:r>
              <a:rPr lang="nl-BE" dirty="0" smtClean="0">
                <a:solidFill>
                  <a:schemeClr val="accent5">
                    <a:lumMod val="75000"/>
                  </a:schemeClr>
                </a:solidFill>
              </a:rPr>
              <a:t> sociale au niveau des </a:t>
            </a:r>
            <a:r>
              <a:rPr lang="nl-BE" dirty="0" err="1" smtClean="0">
                <a:solidFill>
                  <a:schemeClr val="accent5">
                    <a:lumMod val="75000"/>
                  </a:schemeClr>
                </a:solidFill>
              </a:rPr>
              <a:t>entreprises</a:t>
            </a:r>
            <a:endParaRPr lang="nl-BE" dirty="0" smtClean="0">
              <a:solidFill>
                <a:schemeClr val="accent5">
                  <a:lumMod val="75000"/>
                </a:schemeClr>
              </a:solidFill>
            </a:endParaRPr>
          </a:p>
          <a:p>
            <a:pPr lvl="1"/>
            <a:r>
              <a:rPr lang="nl-BE" dirty="0" smtClean="0">
                <a:solidFill>
                  <a:schemeClr val="accent5">
                    <a:lumMod val="75000"/>
                  </a:schemeClr>
                </a:solidFill>
              </a:rPr>
              <a:t>Par ex. CCT PSA Peugeot Citroën en France</a:t>
            </a:r>
          </a:p>
          <a:p>
            <a:pPr lvl="1"/>
            <a:r>
              <a:rPr lang="nl-BE" dirty="0" smtClean="0">
                <a:solidFill>
                  <a:schemeClr val="accent5">
                    <a:lumMod val="75000"/>
                  </a:schemeClr>
                </a:solidFill>
              </a:rPr>
              <a:t>Par ex. LIDL en </a:t>
            </a:r>
            <a:r>
              <a:rPr lang="nl-BE" dirty="0" err="1" smtClean="0">
                <a:solidFill>
                  <a:schemeClr val="accent5">
                    <a:lumMod val="75000"/>
                  </a:schemeClr>
                </a:solidFill>
              </a:rPr>
              <a:t>Espagne</a:t>
            </a:r>
            <a:endParaRPr lang="nl-BE" dirty="0" smtClean="0">
              <a:solidFill>
                <a:schemeClr val="accent5">
                  <a:lumMod val="75000"/>
                </a:schemeClr>
              </a:solidFill>
            </a:endParaRPr>
          </a:p>
          <a:p>
            <a:r>
              <a:rPr lang="nl-BE" dirty="0" smtClean="0">
                <a:solidFill>
                  <a:schemeClr val="accent5">
                    <a:lumMod val="75000"/>
                  </a:schemeClr>
                </a:solidFill>
              </a:rPr>
              <a:t>Intégration dans </a:t>
            </a:r>
            <a:r>
              <a:rPr lang="nl-BE" dirty="0" err="1" smtClean="0">
                <a:solidFill>
                  <a:schemeClr val="accent5">
                    <a:lumMod val="75000"/>
                  </a:schemeClr>
                </a:solidFill>
              </a:rPr>
              <a:t>structures</a:t>
            </a:r>
            <a:r>
              <a:rPr lang="nl-BE" dirty="0" smtClean="0">
                <a:solidFill>
                  <a:schemeClr val="accent5">
                    <a:lumMod val="75000"/>
                  </a:schemeClr>
                </a:solidFill>
              </a:rPr>
              <a:t>/</a:t>
            </a:r>
            <a:r>
              <a:rPr lang="nl-BE" dirty="0" err="1" smtClean="0">
                <a:solidFill>
                  <a:schemeClr val="accent5">
                    <a:lumMod val="75000"/>
                  </a:schemeClr>
                </a:solidFill>
              </a:rPr>
              <a:t>politiques</a:t>
            </a:r>
            <a:r>
              <a:rPr lang="nl-BE" dirty="0" smtClean="0">
                <a:solidFill>
                  <a:schemeClr val="accent5">
                    <a:lumMod val="75000"/>
                  </a:schemeClr>
                </a:solidFill>
              </a:rPr>
              <a:t> </a:t>
            </a:r>
            <a:r>
              <a:rPr lang="nl-BE" dirty="0" err="1" smtClean="0">
                <a:solidFill>
                  <a:schemeClr val="accent5">
                    <a:lumMod val="75000"/>
                  </a:schemeClr>
                </a:solidFill>
              </a:rPr>
              <a:t>existantes</a:t>
            </a:r>
            <a:endParaRPr lang="nl-BE" dirty="0" smtClean="0">
              <a:solidFill>
                <a:schemeClr val="accent5">
                  <a:lumMod val="75000"/>
                </a:schemeClr>
              </a:solidFill>
            </a:endParaRPr>
          </a:p>
        </p:txBody>
      </p:sp>
    </p:spTree>
    <p:extLst>
      <p:ext uri="{BB962C8B-B14F-4D97-AF65-F5344CB8AC3E}">
        <p14:creationId xmlns:p14="http://schemas.microsoft.com/office/powerpoint/2010/main" val="3206260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3600" dirty="0" smtClean="0">
                <a:solidFill>
                  <a:schemeClr val="accent5">
                    <a:lumMod val="50000"/>
                  </a:schemeClr>
                </a:solidFill>
              </a:rPr>
              <a:t>Approche pour les </a:t>
            </a:r>
            <a:r>
              <a:rPr lang="nl-BE" sz="3600" dirty="0" err="1" smtClean="0">
                <a:solidFill>
                  <a:schemeClr val="accent5">
                    <a:lumMod val="50000"/>
                  </a:schemeClr>
                </a:solidFill>
              </a:rPr>
              <a:t>organisations</a:t>
            </a:r>
            <a:r>
              <a:rPr lang="nl-BE" sz="3600" dirty="0" smtClean="0">
                <a:solidFill>
                  <a:schemeClr val="accent5">
                    <a:lumMod val="50000"/>
                  </a:schemeClr>
                </a:solidFill>
              </a:rPr>
              <a:t>/au niveau des </a:t>
            </a:r>
            <a:r>
              <a:rPr lang="nl-BE" sz="3600" dirty="0" err="1" smtClean="0">
                <a:solidFill>
                  <a:schemeClr val="accent5">
                    <a:lumMod val="50000"/>
                  </a:schemeClr>
                </a:solidFill>
              </a:rPr>
              <a:t>entreprises</a:t>
            </a:r>
            <a:endParaRPr lang="nl-BE" sz="3600" dirty="0">
              <a:solidFill>
                <a:schemeClr val="accent5">
                  <a:lumMod val="50000"/>
                </a:schemeClr>
              </a:solidFill>
            </a:endParaRPr>
          </a:p>
        </p:txBody>
      </p:sp>
      <p:sp>
        <p:nvSpPr>
          <p:cNvPr id="3" name="Tijdelijke aanduiding voor inhoud 2"/>
          <p:cNvSpPr>
            <a:spLocks noGrp="1"/>
          </p:cNvSpPr>
          <p:nvPr>
            <p:ph idx="1"/>
          </p:nvPr>
        </p:nvSpPr>
        <p:spPr/>
        <p:txBody>
          <a:bodyPr>
            <a:normAutofit/>
          </a:bodyPr>
          <a:lstStyle/>
          <a:p>
            <a:r>
              <a:rPr lang="nl-BE" dirty="0" err="1" smtClean="0">
                <a:solidFill>
                  <a:schemeClr val="accent5">
                    <a:lumMod val="75000"/>
                  </a:schemeClr>
                </a:solidFill>
              </a:rPr>
              <a:t>Modèle</a:t>
            </a:r>
            <a:r>
              <a:rPr lang="nl-BE" dirty="0" smtClean="0">
                <a:solidFill>
                  <a:schemeClr val="accent5">
                    <a:lumMod val="75000"/>
                  </a:schemeClr>
                </a:solidFill>
              </a:rPr>
              <a:t> de stratégie </a:t>
            </a:r>
            <a:r>
              <a:rPr lang="nl-BE" dirty="0" err="1" smtClean="0">
                <a:solidFill>
                  <a:schemeClr val="accent5">
                    <a:lumMod val="75000"/>
                  </a:schemeClr>
                </a:solidFill>
              </a:rPr>
              <a:t>d’entreprise</a:t>
            </a:r>
            <a:r>
              <a:rPr lang="nl-BE" dirty="0" smtClean="0">
                <a:solidFill>
                  <a:schemeClr val="accent5">
                    <a:lumMod val="75000"/>
                  </a:schemeClr>
                </a:solidFill>
              </a:rPr>
              <a:t> et </a:t>
            </a:r>
            <a:r>
              <a:rPr lang="nl-BE" dirty="0" err="1" smtClean="0">
                <a:solidFill>
                  <a:schemeClr val="accent5">
                    <a:lumMod val="75000"/>
                  </a:schemeClr>
                </a:solidFill>
              </a:rPr>
              <a:t>d’engagement</a:t>
            </a:r>
            <a:r>
              <a:rPr lang="nl-BE" dirty="0" smtClean="0">
                <a:solidFill>
                  <a:schemeClr val="accent5">
                    <a:lumMod val="75000"/>
                  </a:schemeClr>
                </a:solidFill>
              </a:rPr>
              <a:t> de </a:t>
            </a:r>
            <a:r>
              <a:rPr lang="nl-BE" dirty="0" err="1" smtClean="0">
                <a:solidFill>
                  <a:schemeClr val="accent5">
                    <a:lumMod val="75000"/>
                  </a:schemeClr>
                </a:solidFill>
              </a:rPr>
              <a:t>l’entreprise</a:t>
            </a:r>
            <a:r>
              <a:rPr lang="nl-BE" dirty="0" smtClean="0">
                <a:solidFill>
                  <a:schemeClr val="accent5">
                    <a:lumMod val="75000"/>
                  </a:schemeClr>
                </a:solidFill>
              </a:rPr>
              <a:t> Par ex. </a:t>
            </a:r>
            <a:r>
              <a:rPr lang="nl-BE" dirty="0" err="1" smtClean="0">
                <a:solidFill>
                  <a:schemeClr val="accent5">
                    <a:lumMod val="75000"/>
                  </a:schemeClr>
                </a:solidFill>
              </a:rPr>
              <a:t>Syndicat</a:t>
            </a:r>
            <a:r>
              <a:rPr lang="nl-BE" dirty="0" smtClean="0">
                <a:solidFill>
                  <a:schemeClr val="accent5">
                    <a:lumMod val="75000"/>
                  </a:schemeClr>
                </a:solidFill>
              </a:rPr>
              <a:t> </a:t>
            </a:r>
            <a:r>
              <a:rPr lang="nl-BE" dirty="0" err="1" smtClean="0">
                <a:solidFill>
                  <a:schemeClr val="accent5">
                    <a:lumMod val="75000"/>
                  </a:schemeClr>
                </a:solidFill>
              </a:rPr>
              <a:t>mondial</a:t>
            </a:r>
            <a:r>
              <a:rPr lang="nl-BE" dirty="0" smtClean="0">
                <a:solidFill>
                  <a:schemeClr val="accent5">
                    <a:lumMod val="75000"/>
                  </a:schemeClr>
                </a:solidFill>
              </a:rPr>
              <a:t> UNI, </a:t>
            </a:r>
            <a:r>
              <a:rPr lang="nl-BE" dirty="0" err="1" smtClean="0">
                <a:solidFill>
                  <a:schemeClr val="accent5">
                    <a:lumMod val="75000"/>
                  </a:schemeClr>
                </a:solidFill>
              </a:rPr>
              <a:t>État</a:t>
            </a:r>
            <a:r>
              <a:rPr lang="nl-BE" dirty="0" smtClean="0">
                <a:solidFill>
                  <a:schemeClr val="accent5">
                    <a:lumMod val="75000"/>
                  </a:schemeClr>
                </a:solidFill>
              </a:rPr>
              <a:t> de New York </a:t>
            </a:r>
          </a:p>
          <a:p>
            <a:pPr marL="0" indent="0">
              <a:buNone/>
            </a:pPr>
            <a:endParaRPr lang="nl-BE" dirty="0">
              <a:solidFill>
                <a:schemeClr val="accent5">
                  <a:lumMod val="75000"/>
                </a:schemeClr>
              </a:solidFill>
            </a:endParaRPr>
          </a:p>
          <a:p>
            <a:endParaRPr lang="nl-BE"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212975"/>
            <a:ext cx="8136904" cy="306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125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52737"/>
            <a:ext cx="8229600" cy="5040560"/>
          </a:xfrm>
        </p:spPr>
        <p:txBody>
          <a:bodyPr/>
          <a:lstStyle/>
          <a:p>
            <a:r>
              <a:rPr lang="nl-BE" dirty="0" err="1" smtClean="0">
                <a:solidFill>
                  <a:schemeClr val="accent5">
                    <a:lumMod val="75000"/>
                  </a:schemeClr>
                </a:solidFill>
              </a:rPr>
              <a:t>Outils</a:t>
            </a:r>
            <a:r>
              <a:rPr lang="nl-BE" dirty="0" smtClean="0">
                <a:solidFill>
                  <a:schemeClr val="accent5">
                    <a:lumMod val="75000"/>
                  </a:schemeClr>
                </a:solidFill>
              </a:rPr>
              <a:t> et </a:t>
            </a:r>
            <a:r>
              <a:rPr lang="nl-BE" dirty="0" err="1" smtClean="0">
                <a:solidFill>
                  <a:schemeClr val="accent5">
                    <a:lumMod val="75000"/>
                  </a:schemeClr>
                </a:solidFill>
              </a:rPr>
              <a:t>instruments</a:t>
            </a:r>
            <a:r>
              <a:rPr lang="nl-BE" dirty="0" smtClean="0">
                <a:solidFill>
                  <a:schemeClr val="accent5">
                    <a:lumMod val="75000"/>
                  </a:schemeClr>
                </a:solidFill>
              </a:rPr>
              <a:t> : ‘tips &amp; tricks’ </a:t>
            </a:r>
            <a:endParaRPr lang="nl-BE" dirty="0">
              <a:solidFill>
                <a:schemeClr val="accent5">
                  <a:lumMod val="75000"/>
                </a:schemeClr>
              </a:solidFill>
            </a:endParaRPr>
          </a:p>
          <a:p>
            <a:pPr lvl="1"/>
            <a:r>
              <a:rPr lang="nl-BE" dirty="0">
                <a:solidFill>
                  <a:schemeClr val="accent5">
                    <a:lumMod val="75000"/>
                  </a:schemeClr>
                </a:solidFill>
              </a:rPr>
              <a:t>p</a:t>
            </a:r>
            <a:r>
              <a:rPr lang="nl-BE" dirty="0" smtClean="0">
                <a:solidFill>
                  <a:schemeClr val="accent5">
                    <a:lumMod val="75000"/>
                  </a:schemeClr>
                </a:solidFill>
              </a:rPr>
              <a:t>ar ex. </a:t>
            </a:r>
            <a:r>
              <a:rPr lang="nl-BE" dirty="0" err="1">
                <a:solidFill>
                  <a:schemeClr val="accent5">
                    <a:lumMod val="75000"/>
                  </a:schemeClr>
                </a:solidFill>
              </a:rPr>
              <a:t>c</a:t>
            </a:r>
            <a:r>
              <a:rPr lang="nl-BE" dirty="0" err="1" smtClean="0">
                <a:solidFill>
                  <a:schemeClr val="accent5">
                    <a:lumMod val="75000"/>
                  </a:schemeClr>
                </a:solidFill>
              </a:rPr>
              <a:t>onseils</a:t>
            </a:r>
            <a:r>
              <a:rPr lang="nl-BE" dirty="0" smtClean="0">
                <a:solidFill>
                  <a:schemeClr val="accent5">
                    <a:lumMod val="75000"/>
                  </a:schemeClr>
                </a:solidFill>
              </a:rPr>
              <a:t> </a:t>
            </a:r>
            <a:r>
              <a:rPr lang="nl-BE" dirty="0" err="1" smtClean="0">
                <a:solidFill>
                  <a:schemeClr val="accent5">
                    <a:lumMod val="75000"/>
                  </a:schemeClr>
                </a:solidFill>
              </a:rPr>
              <a:t>pratiques</a:t>
            </a:r>
            <a:r>
              <a:rPr lang="nl-BE" dirty="0" smtClean="0">
                <a:solidFill>
                  <a:schemeClr val="accent5">
                    <a:lumMod val="75000"/>
                  </a:schemeClr>
                </a:solidFill>
              </a:rPr>
              <a:t>, guide, </a:t>
            </a:r>
            <a:r>
              <a:rPr lang="nl-BE" dirty="0" err="1" smtClean="0">
                <a:solidFill>
                  <a:schemeClr val="accent5">
                    <a:lumMod val="75000"/>
                  </a:schemeClr>
                </a:solidFill>
              </a:rPr>
              <a:t>instruments</a:t>
            </a:r>
            <a:r>
              <a:rPr lang="nl-BE" dirty="0" smtClean="0">
                <a:solidFill>
                  <a:schemeClr val="accent5">
                    <a:lumMod val="75000"/>
                  </a:schemeClr>
                </a:solidFill>
              </a:rPr>
              <a:t> en </a:t>
            </a:r>
            <a:r>
              <a:rPr lang="nl-BE" dirty="0" err="1" smtClean="0">
                <a:solidFill>
                  <a:schemeClr val="accent5">
                    <a:lumMod val="75000"/>
                  </a:schemeClr>
                </a:solidFill>
              </a:rPr>
              <a:t>ligne</a:t>
            </a:r>
            <a:r>
              <a:rPr lang="nl-BE" dirty="0" smtClean="0">
                <a:solidFill>
                  <a:schemeClr val="accent5">
                    <a:lumMod val="75000"/>
                  </a:schemeClr>
                </a:solidFill>
              </a:rPr>
              <a:t>, </a:t>
            </a:r>
            <a:r>
              <a:rPr lang="nl-BE" dirty="0">
                <a:solidFill>
                  <a:schemeClr val="accent5">
                    <a:lumMod val="75000"/>
                  </a:schemeClr>
                </a:solidFill>
              </a:rPr>
              <a:t>…</a:t>
            </a:r>
          </a:p>
          <a:p>
            <a:pPr marL="457200" lvl="1" indent="0">
              <a:buNone/>
            </a:pPr>
            <a:endParaRPr lang="nl-BE" dirty="0">
              <a:solidFill>
                <a:schemeClr val="accent5">
                  <a:lumMod val="75000"/>
                </a:schemeClr>
              </a:solidFill>
            </a:endParaRPr>
          </a:p>
          <a:p>
            <a:endParaRPr lang="nl-BE" dirty="0" smtClean="0">
              <a:solidFill>
                <a:schemeClr val="accent5">
                  <a:lumMod val="75000"/>
                </a:schemeClr>
              </a:solidFill>
            </a:endParaRPr>
          </a:p>
          <a:p>
            <a:endParaRPr lang="nl-BE" dirty="0">
              <a:solidFill>
                <a:schemeClr val="accent5">
                  <a:lumMod val="75000"/>
                </a:schemeClr>
              </a:solidFill>
            </a:endParaRPr>
          </a:p>
          <a:p>
            <a:endParaRPr lang="nl-BE" dirty="0">
              <a:solidFill>
                <a:schemeClr val="accent5">
                  <a:lumMod val="7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636912"/>
            <a:ext cx="3316287"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924944"/>
            <a:ext cx="2389187"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365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908720"/>
            <a:ext cx="8229600" cy="5184577"/>
          </a:xfrm>
        </p:spPr>
        <p:txBody>
          <a:bodyPr/>
          <a:lstStyle/>
          <a:p>
            <a:r>
              <a:rPr lang="nl-BE" dirty="0" err="1" smtClean="0">
                <a:solidFill>
                  <a:schemeClr val="accent5">
                    <a:lumMod val="75000"/>
                  </a:schemeClr>
                </a:solidFill>
              </a:rPr>
              <a:t>Informer</a:t>
            </a:r>
            <a:r>
              <a:rPr lang="nl-BE" dirty="0" smtClean="0">
                <a:solidFill>
                  <a:schemeClr val="accent5">
                    <a:lumMod val="75000"/>
                  </a:schemeClr>
                </a:solidFill>
              </a:rPr>
              <a:t> et </a:t>
            </a:r>
            <a:r>
              <a:rPr lang="nl-BE" dirty="0" err="1" smtClean="0">
                <a:solidFill>
                  <a:schemeClr val="accent5">
                    <a:lumMod val="75000"/>
                  </a:schemeClr>
                </a:solidFill>
              </a:rPr>
              <a:t>sensibiliser</a:t>
            </a:r>
            <a:r>
              <a:rPr lang="nl-BE" dirty="0" smtClean="0">
                <a:solidFill>
                  <a:schemeClr val="accent5">
                    <a:lumMod val="75000"/>
                  </a:schemeClr>
                </a:solidFill>
              </a:rPr>
              <a:t> </a:t>
            </a:r>
            <a:r>
              <a:rPr lang="nl-BE" dirty="0" err="1" smtClean="0">
                <a:solidFill>
                  <a:schemeClr val="accent5">
                    <a:lumMod val="75000"/>
                  </a:schemeClr>
                </a:solidFill>
              </a:rPr>
              <a:t>le</a:t>
            </a:r>
            <a:r>
              <a:rPr lang="nl-BE" dirty="0" smtClean="0">
                <a:solidFill>
                  <a:schemeClr val="accent5">
                    <a:lumMod val="75000"/>
                  </a:schemeClr>
                </a:solidFill>
              </a:rPr>
              <a:t> </a:t>
            </a:r>
            <a:r>
              <a:rPr lang="nl-BE" dirty="0" err="1" smtClean="0">
                <a:solidFill>
                  <a:schemeClr val="accent5">
                    <a:lumMod val="75000"/>
                  </a:schemeClr>
                </a:solidFill>
              </a:rPr>
              <a:t>personnel</a:t>
            </a:r>
            <a:endParaRPr lang="nl-BE" dirty="0">
              <a:solidFill>
                <a:schemeClr val="accent5">
                  <a:lumMod val="75000"/>
                </a:schemeClr>
              </a:solidFill>
            </a:endParaRPr>
          </a:p>
          <a:p>
            <a:pPr lvl="1"/>
            <a:r>
              <a:rPr lang="nl-BE" dirty="0">
                <a:solidFill>
                  <a:schemeClr val="accent5">
                    <a:lumMod val="75000"/>
                  </a:schemeClr>
                </a:solidFill>
              </a:rPr>
              <a:t>p</a:t>
            </a:r>
            <a:r>
              <a:rPr lang="nl-BE" dirty="0" smtClean="0">
                <a:solidFill>
                  <a:schemeClr val="accent5">
                    <a:lumMod val="75000"/>
                  </a:schemeClr>
                </a:solidFill>
              </a:rPr>
              <a:t>ar ex. au </a:t>
            </a:r>
            <a:r>
              <a:rPr lang="nl-BE" dirty="0" err="1" smtClean="0">
                <a:solidFill>
                  <a:schemeClr val="accent5">
                    <a:lumMod val="75000"/>
                  </a:schemeClr>
                </a:solidFill>
              </a:rPr>
              <a:t>moyen</a:t>
            </a:r>
            <a:r>
              <a:rPr lang="nl-BE" dirty="0" smtClean="0">
                <a:solidFill>
                  <a:schemeClr val="accent5">
                    <a:lumMod val="75000"/>
                  </a:schemeClr>
                </a:solidFill>
              </a:rPr>
              <a:t> </a:t>
            </a:r>
            <a:r>
              <a:rPr lang="nl-BE" dirty="0" err="1" smtClean="0">
                <a:solidFill>
                  <a:schemeClr val="accent5">
                    <a:lumMod val="75000"/>
                  </a:schemeClr>
                </a:solidFill>
              </a:rPr>
              <a:t>d’une</a:t>
            </a:r>
            <a:r>
              <a:rPr lang="nl-BE" dirty="0" smtClean="0">
                <a:solidFill>
                  <a:schemeClr val="accent5">
                    <a:lumMod val="75000"/>
                  </a:schemeClr>
                </a:solidFill>
              </a:rPr>
              <a:t> </a:t>
            </a:r>
            <a:r>
              <a:rPr lang="nl-BE" dirty="0">
                <a:solidFill>
                  <a:schemeClr val="accent5">
                    <a:lumMod val="75000"/>
                  </a:schemeClr>
                </a:solidFill>
              </a:rPr>
              <a:t>campagne, </a:t>
            </a:r>
            <a:r>
              <a:rPr lang="nl-BE" dirty="0" err="1" smtClean="0">
                <a:solidFill>
                  <a:schemeClr val="accent5">
                    <a:lumMod val="75000"/>
                  </a:schemeClr>
                </a:solidFill>
              </a:rPr>
              <a:t>d’affiches</a:t>
            </a:r>
            <a:r>
              <a:rPr lang="nl-BE" dirty="0" smtClean="0">
                <a:solidFill>
                  <a:schemeClr val="accent5">
                    <a:lumMod val="75000"/>
                  </a:schemeClr>
                </a:solidFill>
              </a:rPr>
              <a:t> </a:t>
            </a:r>
            <a:r>
              <a:rPr lang="nl-BE" dirty="0" err="1" smtClean="0">
                <a:solidFill>
                  <a:schemeClr val="accent5">
                    <a:lumMod val="75000"/>
                  </a:schemeClr>
                </a:solidFill>
              </a:rPr>
              <a:t>sur</a:t>
            </a:r>
            <a:r>
              <a:rPr lang="nl-BE" dirty="0" smtClean="0">
                <a:solidFill>
                  <a:schemeClr val="accent5">
                    <a:lumMod val="75000"/>
                  </a:schemeClr>
                </a:solidFill>
              </a:rPr>
              <a:t> </a:t>
            </a:r>
            <a:r>
              <a:rPr lang="nl-BE" dirty="0" err="1" smtClean="0">
                <a:solidFill>
                  <a:schemeClr val="accent5">
                    <a:lumMod val="75000"/>
                  </a:schemeClr>
                </a:solidFill>
              </a:rPr>
              <a:t>le</a:t>
            </a:r>
            <a:r>
              <a:rPr lang="nl-BE" dirty="0" smtClean="0">
                <a:solidFill>
                  <a:schemeClr val="accent5">
                    <a:lumMod val="75000"/>
                  </a:schemeClr>
                </a:solidFill>
              </a:rPr>
              <a:t> </a:t>
            </a:r>
            <a:r>
              <a:rPr lang="nl-BE" dirty="0" err="1" smtClean="0">
                <a:solidFill>
                  <a:schemeClr val="accent5">
                    <a:lumMod val="75000"/>
                  </a:schemeClr>
                </a:solidFill>
              </a:rPr>
              <a:t>lieu</a:t>
            </a:r>
            <a:r>
              <a:rPr lang="nl-BE" dirty="0" smtClean="0">
                <a:solidFill>
                  <a:schemeClr val="accent5">
                    <a:lumMod val="75000"/>
                  </a:schemeClr>
                </a:solidFill>
              </a:rPr>
              <a:t> de </a:t>
            </a:r>
            <a:r>
              <a:rPr lang="nl-BE" dirty="0" err="1" smtClean="0">
                <a:solidFill>
                  <a:schemeClr val="accent5">
                    <a:lumMod val="75000"/>
                  </a:schemeClr>
                </a:solidFill>
              </a:rPr>
              <a:t>travail</a:t>
            </a:r>
            <a:r>
              <a:rPr lang="nl-BE" dirty="0" smtClean="0">
                <a:solidFill>
                  <a:schemeClr val="accent5">
                    <a:lumMod val="75000"/>
                  </a:schemeClr>
                </a:solidFill>
              </a:rPr>
              <a:t>, par </a:t>
            </a:r>
            <a:r>
              <a:rPr lang="nl-BE" dirty="0" err="1" smtClean="0">
                <a:solidFill>
                  <a:schemeClr val="accent5">
                    <a:lumMod val="75000"/>
                  </a:schemeClr>
                </a:solidFill>
              </a:rPr>
              <a:t>le</a:t>
            </a:r>
            <a:r>
              <a:rPr lang="nl-BE" dirty="0" smtClean="0">
                <a:solidFill>
                  <a:schemeClr val="accent5">
                    <a:lumMod val="75000"/>
                  </a:schemeClr>
                </a:solidFill>
              </a:rPr>
              <a:t> </a:t>
            </a:r>
            <a:r>
              <a:rPr lang="nl-BE" dirty="0" err="1" smtClean="0">
                <a:solidFill>
                  <a:schemeClr val="accent5">
                    <a:lumMod val="75000"/>
                  </a:schemeClr>
                </a:solidFill>
              </a:rPr>
              <a:t>biais</a:t>
            </a:r>
            <a:r>
              <a:rPr lang="nl-BE" dirty="0" smtClean="0">
                <a:solidFill>
                  <a:schemeClr val="accent5">
                    <a:lumMod val="75000"/>
                  </a:schemeClr>
                </a:solidFill>
              </a:rPr>
              <a:t> </a:t>
            </a:r>
            <a:r>
              <a:rPr lang="nl-BE" dirty="0" err="1" smtClean="0">
                <a:solidFill>
                  <a:schemeClr val="accent5">
                    <a:lumMod val="75000"/>
                  </a:schemeClr>
                </a:solidFill>
              </a:rPr>
              <a:t>d’Intranet</a:t>
            </a:r>
            <a:r>
              <a:rPr lang="nl-BE" dirty="0" smtClean="0">
                <a:solidFill>
                  <a:schemeClr val="accent5">
                    <a:lumMod val="75000"/>
                  </a:schemeClr>
                </a:solidFill>
              </a:rPr>
              <a:t>,…</a:t>
            </a:r>
            <a:endParaRPr lang="nl-BE" dirty="0">
              <a:solidFill>
                <a:schemeClr val="accent5">
                  <a:lumMod val="75000"/>
                </a:schemeClr>
              </a:solidFill>
            </a:endParaRPr>
          </a:p>
          <a:p>
            <a:endParaRPr lang="nl-B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018" y="2348880"/>
            <a:ext cx="3214982" cy="45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088" t="10331" r="8089"/>
          <a:stretch/>
        </p:blipFill>
        <p:spPr bwMode="auto">
          <a:xfrm>
            <a:off x="18521" y="3068960"/>
            <a:ext cx="5733831" cy="338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366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980729"/>
            <a:ext cx="8229600" cy="5112568"/>
          </a:xfrm>
        </p:spPr>
        <p:txBody>
          <a:bodyPr>
            <a:normAutofit/>
          </a:bodyPr>
          <a:lstStyle/>
          <a:p>
            <a:r>
              <a:rPr lang="nl-BE" dirty="0" smtClean="0">
                <a:solidFill>
                  <a:schemeClr val="accent5">
                    <a:lumMod val="75000"/>
                  </a:schemeClr>
                </a:solidFill>
              </a:rPr>
              <a:t>Soutien ? = pas </a:t>
            </a:r>
            <a:r>
              <a:rPr lang="nl-BE" dirty="0" err="1" smtClean="0">
                <a:solidFill>
                  <a:schemeClr val="accent5">
                    <a:lumMod val="75000"/>
                  </a:schemeClr>
                </a:solidFill>
              </a:rPr>
              <a:t>d’assistance</a:t>
            </a:r>
            <a:endParaRPr lang="nl-BE" dirty="0" smtClean="0">
              <a:solidFill>
                <a:schemeClr val="accent5">
                  <a:lumMod val="75000"/>
                </a:schemeClr>
              </a:solidFill>
            </a:endParaRPr>
          </a:p>
          <a:p>
            <a:pPr lvl="1"/>
            <a:r>
              <a:rPr lang="nl-BE" dirty="0" smtClean="0">
                <a:solidFill>
                  <a:schemeClr val="accent5">
                    <a:lumMod val="75000"/>
                  </a:schemeClr>
                </a:solidFill>
              </a:rPr>
              <a:t>Soutien </a:t>
            </a:r>
            <a:r>
              <a:rPr lang="nl-BE" u="sng" dirty="0" err="1" smtClean="0">
                <a:solidFill>
                  <a:schemeClr val="accent5">
                    <a:lumMod val="75000"/>
                  </a:schemeClr>
                </a:solidFill>
              </a:rPr>
              <a:t>informel</a:t>
            </a:r>
            <a:r>
              <a:rPr lang="nl-BE" dirty="0" smtClean="0">
                <a:solidFill>
                  <a:schemeClr val="accent5">
                    <a:lumMod val="75000"/>
                  </a:schemeClr>
                </a:solidFill>
              </a:rPr>
              <a:t> </a:t>
            </a:r>
            <a:r>
              <a:rPr lang="nl-BE" dirty="0" err="1" smtClean="0">
                <a:solidFill>
                  <a:schemeClr val="accent5">
                    <a:lumMod val="75000"/>
                  </a:schemeClr>
                </a:solidFill>
              </a:rPr>
              <a:t>axé</a:t>
            </a:r>
            <a:r>
              <a:rPr lang="nl-BE" dirty="0" smtClean="0">
                <a:solidFill>
                  <a:schemeClr val="accent5">
                    <a:lumMod val="75000"/>
                  </a:schemeClr>
                </a:solidFill>
              </a:rPr>
              <a:t> </a:t>
            </a:r>
            <a:r>
              <a:rPr lang="nl-BE" dirty="0" err="1" smtClean="0">
                <a:solidFill>
                  <a:schemeClr val="accent5">
                    <a:lumMod val="75000"/>
                  </a:schemeClr>
                </a:solidFill>
              </a:rPr>
              <a:t>sur</a:t>
            </a:r>
            <a:r>
              <a:rPr lang="nl-BE" dirty="0" smtClean="0">
                <a:solidFill>
                  <a:schemeClr val="accent5">
                    <a:lumMod val="75000"/>
                  </a:schemeClr>
                </a:solidFill>
              </a:rPr>
              <a:t> la </a:t>
            </a:r>
            <a:r>
              <a:rPr lang="nl-BE" dirty="0" err="1" smtClean="0">
                <a:solidFill>
                  <a:schemeClr val="accent5">
                    <a:lumMod val="75000"/>
                  </a:schemeClr>
                </a:solidFill>
              </a:rPr>
              <a:t>confidentia</a:t>
            </a:r>
            <a:r>
              <a:rPr lang="nl-BE" u="sng" dirty="0" err="1" smtClean="0">
                <a:solidFill>
                  <a:schemeClr val="accent5">
                    <a:lumMod val="75000"/>
                  </a:schemeClr>
                </a:solidFill>
              </a:rPr>
              <a:t>l</a:t>
            </a:r>
            <a:r>
              <a:rPr lang="nl-BE" dirty="0" err="1" smtClean="0">
                <a:solidFill>
                  <a:schemeClr val="accent5">
                    <a:lumMod val="75000"/>
                  </a:schemeClr>
                </a:solidFill>
              </a:rPr>
              <a:t>ité</a:t>
            </a:r>
            <a:endParaRPr lang="nl-BE" dirty="0" smtClean="0">
              <a:solidFill>
                <a:schemeClr val="accent5">
                  <a:lumMod val="75000"/>
                </a:schemeClr>
              </a:solidFill>
            </a:endParaRPr>
          </a:p>
          <a:p>
            <a:pPr lvl="2"/>
            <a:r>
              <a:rPr lang="nl-BE" dirty="0" smtClean="0">
                <a:solidFill>
                  <a:schemeClr val="accent5">
                    <a:lumMod val="75000"/>
                  </a:schemeClr>
                </a:solidFill>
              </a:rPr>
              <a:t>Via </a:t>
            </a:r>
            <a:r>
              <a:rPr lang="nl-BE" dirty="0" err="1" smtClean="0">
                <a:solidFill>
                  <a:schemeClr val="accent5">
                    <a:lumMod val="75000"/>
                  </a:schemeClr>
                </a:solidFill>
              </a:rPr>
              <a:t>syndicats</a:t>
            </a:r>
            <a:r>
              <a:rPr lang="nl-BE" dirty="0" smtClean="0">
                <a:solidFill>
                  <a:schemeClr val="accent5">
                    <a:lumMod val="75000"/>
                  </a:schemeClr>
                </a:solidFill>
              </a:rPr>
              <a:t>, </a:t>
            </a:r>
            <a:r>
              <a:rPr lang="nl-BE" dirty="0" err="1" smtClean="0">
                <a:solidFill>
                  <a:schemeClr val="accent5">
                    <a:lumMod val="75000"/>
                  </a:schemeClr>
                </a:solidFill>
              </a:rPr>
              <a:t>personnes</a:t>
            </a:r>
            <a:r>
              <a:rPr lang="nl-BE" dirty="0" smtClean="0">
                <a:solidFill>
                  <a:schemeClr val="accent5">
                    <a:lumMod val="75000"/>
                  </a:schemeClr>
                </a:solidFill>
              </a:rPr>
              <a:t> de </a:t>
            </a:r>
            <a:r>
              <a:rPr lang="nl-BE" dirty="0" err="1" smtClean="0">
                <a:solidFill>
                  <a:schemeClr val="accent5">
                    <a:lumMod val="75000"/>
                  </a:schemeClr>
                </a:solidFill>
              </a:rPr>
              <a:t>confiance</a:t>
            </a:r>
            <a:r>
              <a:rPr lang="nl-BE" dirty="0" smtClean="0">
                <a:solidFill>
                  <a:schemeClr val="accent5">
                    <a:lumMod val="75000"/>
                  </a:schemeClr>
                </a:solidFill>
              </a:rPr>
              <a:t>, </a:t>
            </a:r>
            <a:r>
              <a:rPr lang="nl-BE" dirty="0" err="1" smtClean="0">
                <a:solidFill>
                  <a:schemeClr val="accent5">
                    <a:lumMod val="75000"/>
                  </a:schemeClr>
                </a:solidFill>
              </a:rPr>
              <a:t>médecin</a:t>
            </a:r>
            <a:r>
              <a:rPr lang="nl-BE" dirty="0" smtClean="0">
                <a:solidFill>
                  <a:schemeClr val="accent5">
                    <a:lumMod val="75000"/>
                  </a:schemeClr>
                </a:solidFill>
              </a:rPr>
              <a:t> </a:t>
            </a:r>
            <a:r>
              <a:rPr lang="nl-BE" dirty="0" err="1" smtClean="0">
                <a:solidFill>
                  <a:schemeClr val="accent5">
                    <a:lumMod val="75000"/>
                  </a:schemeClr>
                </a:solidFill>
              </a:rPr>
              <a:t>d’entreprise</a:t>
            </a:r>
            <a:r>
              <a:rPr lang="nl-BE" dirty="0" smtClean="0">
                <a:solidFill>
                  <a:schemeClr val="accent5">
                    <a:lumMod val="75000"/>
                  </a:schemeClr>
                </a:solidFill>
              </a:rPr>
              <a:t>, service </a:t>
            </a:r>
            <a:r>
              <a:rPr lang="nl-BE" dirty="0" err="1" smtClean="0">
                <a:solidFill>
                  <a:schemeClr val="accent5">
                    <a:lumMod val="75000"/>
                  </a:schemeClr>
                </a:solidFill>
              </a:rPr>
              <a:t>social</a:t>
            </a:r>
            <a:r>
              <a:rPr lang="nl-BE" dirty="0" smtClean="0">
                <a:solidFill>
                  <a:schemeClr val="accent5">
                    <a:lumMod val="75000"/>
                  </a:schemeClr>
                </a:solidFill>
              </a:rPr>
              <a:t> ?</a:t>
            </a:r>
            <a:endParaRPr lang="nl-BE" dirty="0">
              <a:solidFill>
                <a:schemeClr val="accent5">
                  <a:lumMod val="75000"/>
                </a:schemeClr>
              </a:solidFill>
            </a:endParaRPr>
          </a:p>
          <a:p>
            <a:r>
              <a:rPr lang="nl-BE" dirty="0" err="1" smtClean="0">
                <a:solidFill>
                  <a:schemeClr val="accent5">
                    <a:lumMod val="75000"/>
                  </a:schemeClr>
                </a:solidFill>
              </a:rPr>
              <a:t>Formation</a:t>
            </a:r>
            <a:r>
              <a:rPr lang="nl-BE" dirty="0" smtClean="0">
                <a:solidFill>
                  <a:schemeClr val="accent5">
                    <a:lumMod val="75000"/>
                  </a:schemeClr>
                </a:solidFill>
              </a:rPr>
              <a:t> des </a:t>
            </a:r>
            <a:r>
              <a:rPr lang="nl-BE" dirty="0" err="1" smtClean="0">
                <a:solidFill>
                  <a:schemeClr val="accent5">
                    <a:lumMod val="75000"/>
                  </a:schemeClr>
                </a:solidFill>
              </a:rPr>
              <a:t>personnes</a:t>
            </a:r>
            <a:r>
              <a:rPr lang="nl-BE" dirty="0" smtClean="0">
                <a:solidFill>
                  <a:schemeClr val="accent5">
                    <a:lumMod val="75000"/>
                  </a:schemeClr>
                </a:solidFill>
              </a:rPr>
              <a:t> de contact au sein de </a:t>
            </a:r>
            <a:r>
              <a:rPr lang="nl-BE" dirty="0" err="1" smtClean="0">
                <a:solidFill>
                  <a:schemeClr val="accent5">
                    <a:lumMod val="75000"/>
                  </a:schemeClr>
                </a:solidFill>
              </a:rPr>
              <a:t>l’environnement</a:t>
            </a:r>
            <a:r>
              <a:rPr lang="nl-BE" dirty="0" smtClean="0">
                <a:solidFill>
                  <a:schemeClr val="accent5">
                    <a:lumMod val="75000"/>
                  </a:schemeClr>
                </a:solidFill>
              </a:rPr>
              <a:t> de </a:t>
            </a:r>
            <a:r>
              <a:rPr lang="nl-BE" dirty="0" err="1" smtClean="0">
                <a:solidFill>
                  <a:schemeClr val="accent5">
                    <a:lumMod val="75000"/>
                  </a:schemeClr>
                </a:solidFill>
              </a:rPr>
              <a:t>travail</a:t>
            </a:r>
            <a:endParaRPr lang="nl-BE" dirty="0" smtClean="0">
              <a:solidFill>
                <a:schemeClr val="accent5">
                  <a:lumMod val="75000"/>
                </a:schemeClr>
              </a:solidFill>
            </a:endParaRPr>
          </a:p>
          <a:p>
            <a:pPr lvl="1"/>
            <a:r>
              <a:rPr lang="nl-BE" dirty="0" smtClean="0">
                <a:solidFill>
                  <a:schemeClr val="accent5">
                    <a:lumMod val="75000"/>
                  </a:schemeClr>
                </a:solidFill>
              </a:rPr>
              <a:t> par ex. </a:t>
            </a:r>
            <a:r>
              <a:rPr lang="nl-BE" dirty="0" err="1" smtClean="0">
                <a:solidFill>
                  <a:schemeClr val="accent5">
                    <a:lumMod val="75000"/>
                  </a:schemeClr>
                </a:solidFill>
              </a:rPr>
              <a:t>Formation</a:t>
            </a:r>
            <a:r>
              <a:rPr lang="nl-BE" dirty="0" smtClean="0">
                <a:solidFill>
                  <a:schemeClr val="accent5">
                    <a:lumMod val="75000"/>
                  </a:schemeClr>
                </a:solidFill>
              </a:rPr>
              <a:t> service </a:t>
            </a:r>
            <a:r>
              <a:rPr lang="nl-BE" dirty="0" err="1" smtClean="0">
                <a:solidFill>
                  <a:schemeClr val="accent5">
                    <a:lumMod val="75000"/>
                  </a:schemeClr>
                </a:solidFill>
              </a:rPr>
              <a:t>social</a:t>
            </a:r>
            <a:r>
              <a:rPr lang="nl-BE" dirty="0" smtClean="0">
                <a:solidFill>
                  <a:schemeClr val="accent5">
                    <a:lumMod val="75000"/>
                  </a:schemeClr>
                </a:solidFill>
              </a:rPr>
              <a:t> SPF </a:t>
            </a:r>
            <a:r>
              <a:rPr lang="nl-BE" dirty="0" err="1" smtClean="0">
                <a:solidFill>
                  <a:schemeClr val="accent5">
                    <a:lumMod val="75000"/>
                  </a:schemeClr>
                </a:solidFill>
              </a:rPr>
              <a:t>Chancellerie</a:t>
            </a:r>
            <a:endParaRPr lang="nl-BE" dirty="0" smtClean="0">
              <a:solidFill>
                <a:schemeClr val="accent5">
                  <a:lumMod val="75000"/>
                </a:schemeClr>
              </a:solidFill>
            </a:endParaRPr>
          </a:p>
          <a:p>
            <a:r>
              <a:rPr lang="nl-BE" dirty="0" smtClean="0">
                <a:solidFill>
                  <a:schemeClr val="accent5">
                    <a:lumMod val="75000"/>
                  </a:schemeClr>
                </a:solidFill>
              </a:rPr>
              <a:t>Matérial de soutien/</a:t>
            </a:r>
            <a:r>
              <a:rPr lang="nl-BE" dirty="0" err="1" smtClean="0">
                <a:solidFill>
                  <a:schemeClr val="accent5">
                    <a:lumMod val="75000"/>
                  </a:schemeClr>
                </a:solidFill>
              </a:rPr>
              <a:t>renvoi</a:t>
            </a:r>
            <a:endParaRPr lang="nl-BE" dirty="0" smtClean="0">
              <a:solidFill>
                <a:schemeClr val="accent5">
                  <a:lumMod val="75000"/>
                </a:schemeClr>
              </a:solidFill>
            </a:endParaRPr>
          </a:p>
          <a:p>
            <a:pPr lvl="1"/>
            <a:r>
              <a:rPr lang="nl-BE" dirty="0" smtClean="0">
                <a:solidFill>
                  <a:schemeClr val="accent5">
                    <a:lumMod val="75000"/>
                  </a:schemeClr>
                </a:solidFill>
              </a:rPr>
              <a:t>Par ex. </a:t>
            </a:r>
            <a:r>
              <a:rPr lang="nl-BE" dirty="0" err="1">
                <a:solidFill>
                  <a:schemeClr val="accent5">
                    <a:lumMod val="75000"/>
                  </a:schemeClr>
                </a:solidFill>
              </a:rPr>
              <a:t>d</a:t>
            </a:r>
            <a:r>
              <a:rPr lang="nl-BE" dirty="0" err="1" smtClean="0">
                <a:solidFill>
                  <a:schemeClr val="accent5">
                    <a:lumMod val="75000"/>
                  </a:schemeClr>
                </a:solidFill>
              </a:rPr>
              <a:t>épliants</a:t>
            </a:r>
            <a:r>
              <a:rPr lang="nl-BE" dirty="0" smtClean="0">
                <a:solidFill>
                  <a:schemeClr val="accent5">
                    <a:lumMod val="75000"/>
                  </a:schemeClr>
                </a:solidFill>
              </a:rPr>
              <a:t> IEFH, plan </a:t>
            </a:r>
            <a:r>
              <a:rPr lang="nl-BE" dirty="0" err="1" smtClean="0">
                <a:solidFill>
                  <a:schemeClr val="accent5">
                    <a:lumMod val="75000"/>
                  </a:schemeClr>
                </a:solidFill>
              </a:rPr>
              <a:t>sécurité</a:t>
            </a:r>
            <a:r>
              <a:rPr lang="nl-BE" dirty="0" smtClean="0">
                <a:solidFill>
                  <a:schemeClr val="accent5">
                    <a:lumMod val="75000"/>
                  </a:schemeClr>
                </a:solidFill>
              </a:rPr>
              <a:t>,…</a:t>
            </a:r>
          </a:p>
          <a:p>
            <a:pPr marL="457200" lvl="1" indent="0">
              <a:buNone/>
            </a:pPr>
            <a:r>
              <a:rPr lang="nl-BE" dirty="0" smtClean="0"/>
              <a:t>www.violenceentrepartenaires.be</a:t>
            </a:r>
            <a:endParaRPr lang="nl-BE" dirty="0"/>
          </a:p>
        </p:txBody>
      </p:sp>
    </p:spTree>
    <p:extLst>
      <p:ext uri="{BB962C8B-B14F-4D97-AF65-F5344CB8AC3E}">
        <p14:creationId xmlns:p14="http://schemas.microsoft.com/office/powerpoint/2010/main" val="3892033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980729"/>
            <a:ext cx="8229600" cy="5112568"/>
          </a:xfrm>
        </p:spPr>
        <p:txBody>
          <a:bodyPr>
            <a:normAutofit fontScale="70000" lnSpcReduction="20000"/>
          </a:bodyPr>
          <a:lstStyle/>
          <a:p>
            <a:r>
              <a:rPr lang="nl-BE" dirty="0" smtClean="0">
                <a:solidFill>
                  <a:schemeClr val="accent5">
                    <a:lumMod val="75000"/>
                  </a:schemeClr>
                </a:solidFill>
              </a:rPr>
              <a:t>Analyse des </a:t>
            </a:r>
            <a:r>
              <a:rPr lang="nl-BE" dirty="0" err="1" smtClean="0">
                <a:solidFill>
                  <a:schemeClr val="accent5">
                    <a:lumMod val="75000"/>
                  </a:schemeClr>
                </a:solidFill>
              </a:rPr>
              <a:t>risques</a:t>
            </a:r>
            <a:r>
              <a:rPr lang="nl-BE" dirty="0" smtClean="0">
                <a:solidFill>
                  <a:schemeClr val="accent5">
                    <a:lumMod val="75000"/>
                  </a:schemeClr>
                </a:solidFill>
              </a:rPr>
              <a:t> ?</a:t>
            </a:r>
          </a:p>
          <a:p>
            <a:r>
              <a:rPr lang="nl-BE" dirty="0" smtClean="0">
                <a:solidFill>
                  <a:schemeClr val="accent5">
                    <a:lumMod val="75000"/>
                  </a:schemeClr>
                </a:solidFill>
              </a:rPr>
              <a:t>Congé </a:t>
            </a:r>
            <a:r>
              <a:rPr lang="nl-BE" dirty="0" err="1" smtClean="0">
                <a:solidFill>
                  <a:schemeClr val="accent5">
                    <a:lumMod val="75000"/>
                  </a:schemeClr>
                </a:solidFill>
              </a:rPr>
              <a:t>payé</a:t>
            </a:r>
            <a:r>
              <a:rPr lang="nl-BE" dirty="0" smtClean="0">
                <a:solidFill>
                  <a:schemeClr val="accent5">
                    <a:lumMod val="75000"/>
                  </a:schemeClr>
                </a:solidFill>
              </a:rPr>
              <a:t> ?</a:t>
            </a:r>
          </a:p>
          <a:p>
            <a:pPr lvl="1"/>
            <a:r>
              <a:rPr lang="nl-BE" dirty="0" smtClean="0">
                <a:solidFill>
                  <a:schemeClr val="accent5">
                    <a:lumMod val="75000"/>
                  </a:schemeClr>
                </a:solidFill>
              </a:rPr>
              <a:t>Par ex. </a:t>
            </a:r>
            <a:r>
              <a:rPr lang="nl-BE" i="1" dirty="0" err="1" smtClean="0">
                <a:solidFill>
                  <a:schemeClr val="accent5">
                    <a:lumMod val="75000"/>
                  </a:schemeClr>
                </a:solidFill>
              </a:rPr>
              <a:t>Paid</a:t>
            </a:r>
            <a:r>
              <a:rPr lang="nl-BE" i="1" dirty="0" smtClean="0">
                <a:solidFill>
                  <a:schemeClr val="accent5">
                    <a:lumMod val="75000"/>
                  </a:schemeClr>
                </a:solidFill>
              </a:rPr>
              <a:t> </a:t>
            </a:r>
            <a:r>
              <a:rPr lang="nl-BE" i="1" dirty="0" err="1" smtClean="0">
                <a:solidFill>
                  <a:schemeClr val="accent5">
                    <a:lumMod val="75000"/>
                  </a:schemeClr>
                </a:solidFill>
              </a:rPr>
              <a:t>leave</a:t>
            </a:r>
            <a:r>
              <a:rPr lang="nl-BE" i="1" dirty="0" smtClean="0">
                <a:solidFill>
                  <a:schemeClr val="accent5">
                    <a:lumMod val="75000"/>
                  </a:schemeClr>
                </a:solidFill>
              </a:rPr>
              <a:t> </a:t>
            </a:r>
            <a:r>
              <a:rPr lang="nl-BE" i="1" dirty="0" err="1" smtClean="0">
                <a:solidFill>
                  <a:schemeClr val="accent5">
                    <a:lumMod val="75000"/>
                  </a:schemeClr>
                </a:solidFill>
              </a:rPr>
              <a:t>law</a:t>
            </a:r>
            <a:r>
              <a:rPr lang="nl-BE" i="1" dirty="0" smtClean="0">
                <a:solidFill>
                  <a:schemeClr val="accent5">
                    <a:lumMod val="75000"/>
                  </a:schemeClr>
                </a:solidFill>
              </a:rPr>
              <a:t> </a:t>
            </a:r>
            <a:r>
              <a:rPr lang="nl-BE" dirty="0" err="1" smtClean="0">
                <a:solidFill>
                  <a:schemeClr val="accent5">
                    <a:lumMod val="75000"/>
                  </a:schemeClr>
                </a:solidFill>
              </a:rPr>
              <a:t>Province</a:t>
            </a:r>
            <a:r>
              <a:rPr lang="nl-BE" dirty="0" smtClean="0">
                <a:solidFill>
                  <a:schemeClr val="accent5">
                    <a:lumMod val="75000"/>
                  </a:schemeClr>
                </a:solidFill>
              </a:rPr>
              <a:t> du Manitoba Canada</a:t>
            </a:r>
          </a:p>
          <a:p>
            <a:r>
              <a:rPr lang="nl-BE" dirty="0" err="1" smtClean="0">
                <a:solidFill>
                  <a:schemeClr val="accent5">
                    <a:lumMod val="75000"/>
                  </a:schemeClr>
                </a:solidFill>
              </a:rPr>
              <a:t>Horaires</a:t>
            </a:r>
            <a:r>
              <a:rPr lang="nl-BE" dirty="0" smtClean="0">
                <a:solidFill>
                  <a:schemeClr val="accent5">
                    <a:lumMod val="75000"/>
                  </a:schemeClr>
                </a:solidFill>
              </a:rPr>
              <a:t> flexibles ?</a:t>
            </a:r>
          </a:p>
          <a:p>
            <a:pPr lvl="1"/>
            <a:r>
              <a:rPr lang="nl-BE" dirty="0" smtClean="0">
                <a:solidFill>
                  <a:schemeClr val="accent5">
                    <a:lumMod val="75000"/>
                  </a:schemeClr>
                </a:solidFill>
              </a:rPr>
              <a:t>Par ex. </a:t>
            </a:r>
            <a:r>
              <a:rPr lang="nl-BE" dirty="0" err="1" smtClean="0">
                <a:solidFill>
                  <a:schemeClr val="accent5">
                    <a:lumMod val="75000"/>
                  </a:schemeClr>
                </a:solidFill>
              </a:rPr>
              <a:t>Australie</a:t>
            </a:r>
            <a:r>
              <a:rPr lang="nl-BE" dirty="0" smtClean="0">
                <a:solidFill>
                  <a:schemeClr val="accent5">
                    <a:lumMod val="75000"/>
                  </a:schemeClr>
                </a:solidFill>
              </a:rPr>
              <a:t>, </a:t>
            </a:r>
            <a:r>
              <a:rPr lang="en-US" i="1" dirty="0" smtClean="0">
                <a:solidFill>
                  <a:schemeClr val="accent5">
                    <a:lumMod val="75000"/>
                  </a:schemeClr>
                </a:solidFill>
              </a:rPr>
              <a:t>FAIR </a:t>
            </a:r>
            <a:r>
              <a:rPr lang="en-US" i="1" dirty="0">
                <a:solidFill>
                  <a:schemeClr val="accent5">
                    <a:lumMod val="75000"/>
                  </a:schemeClr>
                </a:solidFill>
              </a:rPr>
              <a:t>WORK ACT 2009 - SECT 65 Requests for flexible working </a:t>
            </a:r>
            <a:r>
              <a:rPr lang="en-US" i="1" dirty="0" smtClean="0">
                <a:solidFill>
                  <a:schemeClr val="accent5">
                    <a:lumMod val="75000"/>
                  </a:schemeClr>
                </a:solidFill>
              </a:rPr>
              <a:t>arrangements</a:t>
            </a:r>
          </a:p>
          <a:p>
            <a:pPr lvl="1"/>
            <a:r>
              <a:rPr lang="en-US" dirty="0" smtClean="0">
                <a:solidFill>
                  <a:schemeClr val="accent5">
                    <a:lumMod val="75000"/>
                  </a:schemeClr>
                </a:solidFill>
              </a:rPr>
              <a:t>Droit </a:t>
            </a:r>
            <a:r>
              <a:rPr lang="en-US" dirty="0" err="1" smtClean="0">
                <a:solidFill>
                  <a:schemeClr val="accent5">
                    <a:lumMod val="75000"/>
                  </a:schemeClr>
                </a:solidFill>
              </a:rPr>
              <a:t>visite</a:t>
            </a:r>
            <a:r>
              <a:rPr lang="en-US" dirty="0" smtClean="0">
                <a:solidFill>
                  <a:schemeClr val="accent5">
                    <a:lumMod val="75000"/>
                  </a:schemeClr>
                </a:solidFill>
              </a:rPr>
              <a:t> </a:t>
            </a:r>
            <a:r>
              <a:rPr lang="en-US" dirty="0" err="1" smtClean="0">
                <a:solidFill>
                  <a:schemeClr val="accent5">
                    <a:lumMod val="75000"/>
                  </a:schemeClr>
                </a:solidFill>
              </a:rPr>
              <a:t>médecin</a:t>
            </a:r>
            <a:r>
              <a:rPr lang="en-US" dirty="0" smtClean="0">
                <a:solidFill>
                  <a:schemeClr val="accent5">
                    <a:lumMod val="75000"/>
                  </a:schemeClr>
                </a:solidFill>
              </a:rPr>
              <a:t> (</a:t>
            </a:r>
            <a:r>
              <a:rPr lang="en-US" dirty="0" err="1" smtClean="0">
                <a:solidFill>
                  <a:schemeClr val="accent5">
                    <a:lumMod val="75000"/>
                  </a:schemeClr>
                </a:solidFill>
              </a:rPr>
              <a:t>Espagne</a:t>
            </a:r>
            <a:r>
              <a:rPr lang="en-US" dirty="0">
                <a:solidFill>
                  <a:schemeClr val="accent5">
                    <a:lumMod val="75000"/>
                  </a:schemeClr>
                </a:solidFill>
              </a:rPr>
              <a:t>)</a:t>
            </a:r>
            <a:endParaRPr lang="nl-BE" dirty="0" smtClean="0">
              <a:solidFill>
                <a:schemeClr val="accent5">
                  <a:lumMod val="75000"/>
                </a:schemeClr>
              </a:solidFill>
            </a:endParaRPr>
          </a:p>
          <a:p>
            <a:r>
              <a:rPr lang="nl-BE" dirty="0" err="1" smtClean="0">
                <a:solidFill>
                  <a:schemeClr val="accent5">
                    <a:lumMod val="75000"/>
                  </a:schemeClr>
                </a:solidFill>
              </a:rPr>
              <a:t>Interruption</a:t>
            </a:r>
            <a:r>
              <a:rPr lang="nl-BE" dirty="0" smtClean="0">
                <a:solidFill>
                  <a:schemeClr val="accent5">
                    <a:lumMod val="75000"/>
                  </a:schemeClr>
                </a:solidFill>
              </a:rPr>
              <a:t> de carrière?</a:t>
            </a:r>
          </a:p>
          <a:p>
            <a:pPr marL="0" indent="0">
              <a:buNone/>
            </a:pPr>
            <a:r>
              <a:rPr lang="nl-BE" dirty="0" smtClean="0">
                <a:solidFill>
                  <a:schemeClr val="accent5">
                    <a:lumMod val="75000"/>
                  </a:schemeClr>
                </a:solidFill>
              </a:rPr>
              <a:t>	- Lidl </a:t>
            </a:r>
            <a:r>
              <a:rPr lang="nl-BE" dirty="0" err="1" smtClean="0">
                <a:solidFill>
                  <a:schemeClr val="accent5">
                    <a:lumMod val="75000"/>
                  </a:schemeClr>
                </a:solidFill>
              </a:rPr>
              <a:t>Espagne</a:t>
            </a:r>
            <a:endParaRPr lang="nl-BE" dirty="0" smtClean="0">
              <a:solidFill>
                <a:schemeClr val="accent5">
                  <a:lumMod val="75000"/>
                </a:schemeClr>
              </a:solidFill>
            </a:endParaRPr>
          </a:p>
          <a:p>
            <a:r>
              <a:rPr lang="nl-BE" dirty="0" smtClean="0">
                <a:solidFill>
                  <a:schemeClr val="accent5">
                    <a:lumMod val="75000"/>
                  </a:schemeClr>
                </a:solidFill>
              </a:rPr>
              <a:t>Plan de </a:t>
            </a:r>
            <a:r>
              <a:rPr lang="nl-BE" dirty="0" err="1" smtClean="0">
                <a:solidFill>
                  <a:schemeClr val="accent5">
                    <a:lumMod val="75000"/>
                  </a:schemeClr>
                </a:solidFill>
              </a:rPr>
              <a:t>réintégration</a:t>
            </a:r>
            <a:endParaRPr lang="nl-BE" dirty="0" smtClean="0">
              <a:solidFill>
                <a:schemeClr val="accent5">
                  <a:lumMod val="75000"/>
                </a:schemeClr>
              </a:solidFill>
            </a:endParaRPr>
          </a:p>
          <a:p>
            <a:pPr lvl="1"/>
            <a:r>
              <a:rPr lang="nl-BE" dirty="0" smtClean="0">
                <a:solidFill>
                  <a:schemeClr val="accent5">
                    <a:lumMod val="75000"/>
                  </a:schemeClr>
                </a:solidFill>
              </a:rPr>
              <a:t>Déjà </a:t>
            </a:r>
            <a:r>
              <a:rPr lang="nl-BE" dirty="0" err="1" smtClean="0">
                <a:solidFill>
                  <a:schemeClr val="accent5">
                    <a:lumMod val="75000"/>
                  </a:schemeClr>
                </a:solidFill>
              </a:rPr>
              <a:t>possible</a:t>
            </a:r>
            <a:r>
              <a:rPr lang="nl-BE" dirty="0" smtClean="0">
                <a:solidFill>
                  <a:schemeClr val="accent5">
                    <a:lumMod val="75000"/>
                  </a:schemeClr>
                </a:solidFill>
              </a:rPr>
              <a:t> dans </a:t>
            </a:r>
            <a:r>
              <a:rPr lang="nl-BE" dirty="0" err="1" smtClean="0">
                <a:solidFill>
                  <a:schemeClr val="accent5">
                    <a:lumMod val="75000"/>
                  </a:schemeClr>
                </a:solidFill>
              </a:rPr>
              <a:t>le</a:t>
            </a:r>
            <a:r>
              <a:rPr lang="nl-BE" dirty="0" smtClean="0">
                <a:solidFill>
                  <a:schemeClr val="accent5">
                    <a:lumMod val="75000"/>
                  </a:schemeClr>
                </a:solidFill>
              </a:rPr>
              <a:t> </a:t>
            </a:r>
            <a:r>
              <a:rPr lang="nl-BE" dirty="0" err="1" smtClean="0">
                <a:solidFill>
                  <a:schemeClr val="accent5">
                    <a:lumMod val="75000"/>
                  </a:schemeClr>
                </a:solidFill>
              </a:rPr>
              <a:t>cadre</a:t>
            </a:r>
            <a:r>
              <a:rPr lang="nl-BE" dirty="0" smtClean="0">
                <a:solidFill>
                  <a:schemeClr val="accent5">
                    <a:lumMod val="75000"/>
                  </a:schemeClr>
                </a:solidFill>
              </a:rPr>
              <a:t> de la </a:t>
            </a:r>
            <a:r>
              <a:rPr lang="nl-BE" dirty="0" err="1" smtClean="0">
                <a:solidFill>
                  <a:schemeClr val="accent5">
                    <a:lumMod val="75000"/>
                  </a:schemeClr>
                </a:solidFill>
              </a:rPr>
              <a:t>législation</a:t>
            </a:r>
            <a:r>
              <a:rPr lang="nl-BE" dirty="0" smtClean="0">
                <a:solidFill>
                  <a:schemeClr val="accent5">
                    <a:lumMod val="75000"/>
                  </a:schemeClr>
                </a:solidFill>
              </a:rPr>
              <a:t> </a:t>
            </a:r>
            <a:r>
              <a:rPr lang="nl-BE" dirty="0" err="1" smtClean="0">
                <a:solidFill>
                  <a:schemeClr val="accent5">
                    <a:lumMod val="75000"/>
                  </a:schemeClr>
                </a:solidFill>
              </a:rPr>
              <a:t>belge</a:t>
            </a:r>
            <a:r>
              <a:rPr lang="nl-BE" dirty="0" smtClean="0">
                <a:solidFill>
                  <a:schemeClr val="accent5">
                    <a:lumMod val="75000"/>
                  </a:schemeClr>
                </a:solidFill>
              </a:rPr>
              <a:t> </a:t>
            </a:r>
            <a:r>
              <a:rPr lang="nl-BE" dirty="0" err="1" smtClean="0">
                <a:solidFill>
                  <a:schemeClr val="accent5">
                    <a:lumMod val="75000"/>
                  </a:schemeClr>
                </a:solidFill>
              </a:rPr>
              <a:t>actuelle</a:t>
            </a:r>
            <a:endParaRPr lang="nl-BE" dirty="0" smtClean="0">
              <a:solidFill>
                <a:schemeClr val="accent5">
                  <a:lumMod val="75000"/>
                </a:schemeClr>
              </a:solidFill>
            </a:endParaRPr>
          </a:p>
          <a:p>
            <a:r>
              <a:rPr lang="nl-BE" dirty="0" smtClean="0">
                <a:solidFill>
                  <a:schemeClr val="accent5">
                    <a:lumMod val="75000"/>
                  </a:schemeClr>
                </a:solidFill>
              </a:rPr>
              <a:t>Soutien financier </a:t>
            </a:r>
            <a:endParaRPr lang="nl-BE" dirty="0">
              <a:solidFill>
                <a:schemeClr val="accent5">
                  <a:lumMod val="75000"/>
                </a:schemeClr>
              </a:solidFill>
            </a:endParaRPr>
          </a:p>
          <a:p>
            <a:pPr lvl="1"/>
            <a:r>
              <a:rPr lang="nl-BE" dirty="0" smtClean="0">
                <a:solidFill>
                  <a:schemeClr val="accent5">
                    <a:lumMod val="75000"/>
                  </a:schemeClr>
                </a:solidFill>
              </a:rPr>
              <a:t>Via </a:t>
            </a:r>
            <a:r>
              <a:rPr lang="nl-BE" dirty="0" err="1" smtClean="0">
                <a:solidFill>
                  <a:schemeClr val="accent5">
                    <a:lumMod val="75000"/>
                  </a:schemeClr>
                </a:solidFill>
              </a:rPr>
              <a:t>le</a:t>
            </a:r>
            <a:r>
              <a:rPr lang="nl-BE" dirty="0" smtClean="0">
                <a:solidFill>
                  <a:schemeClr val="accent5">
                    <a:lumMod val="75000"/>
                  </a:schemeClr>
                </a:solidFill>
              </a:rPr>
              <a:t> service </a:t>
            </a:r>
            <a:r>
              <a:rPr lang="nl-BE" dirty="0" err="1" smtClean="0">
                <a:solidFill>
                  <a:schemeClr val="accent5">
                    <a:lumMod val="75000"/>
                  </a:schemeClr>
                </a:solidFill>
              </a:rPr>
              <a:t>social</a:t>
            </a:r>
            <a:r>
              <a:rPr lang="nl-BE" dirty="0" smtClean="0">
                <a:solidFill>
                  <a:schemeClr val="accent5">
                    <a:lumMod val="75000"/>
                  </a:schemeClr>
                </a:solidFill>
              </a:rPr>
              <a:t> ?</a:t>
            </a:r>
          </a:p>
          <a:p>
            <a:r>
              <a:rPr lang="nl-BE" dirty="0" err="1" smtClean="0">
                <a:solidFill>
                  <a:schemeClr val="accent5">
                    <a:lumMod val="75000"/>
                  </a:schemeClr>
                </a:solidFill>
              </a:rPr>
              <a:t>Suivi</a:t>
            </a:r>
            <a:r>
              <a:rPr lang="nl-BE" dirty="0" smtClean="0">
                <a:solidFill>
                  <a:schemeClr val="accent5">
                    <a:lumMod val="75000"/>
                  </a:schemeClr>
                </a:solidFill>
              </a:rPr>
              <a:t> ?</a:t>
            </a:r>
          </a:p>
          <a:p>
            <a:pPr lvl="1"/>
            <a:r>
              <a:rPr lang="nl-BE" dirty="0" smtClean="0">
                <a:solidFill>
                  <a:schemeClr val="accent5">
                    <a:lumMod val="75000"/>
                  </a:schemeClr>
                </a:solidFill>
              </a:rPr>
              <a:t>Approche en </a:t>
            </a:r>
            <a:r>
              <a:rPr lang="nl-BE" dirty="0" err="1" smtClean="0">
                <a:solidFill>
                  <a:schemeClr val="accent5">
                    <a:lumMod val="75000"/>
                  </a:schemeClr>
                </a:solidFill>
              </a:rPr>
              <a:t>chaîne</a:t>
            </a:r>
            <a:r>
              <a:rPr lang="nl-BE" dirty="0" smtClean="0">
                <a:solidFill>
                  <a:schemeClr val="accent5">
                    <a:lumMod val="75000"/>
                  </a:schemeClr>
                </a:solidFill>
              </a:rPr>
              <a:t> ?</a:t>
            </a:r>
            <a:endParaRPr lang="nl-BE" dirty="0">
              <a:solidFill>
                <a:schemeClr val="accent5">
                  <a:lumMod val="75000"/>
                </a:schemeClr>
              </a:solidFill>
            </a:endParaRPr>
          </a:p>
          <a:p>
            <a:endParaRPr lang="nl-BE" dirty="0">
              <a:solidFill>
                <a:schemeClr val="accent5">
                  <a:lumMod val="75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162" t="14761" r="24039" b="67909"/>
          <a:stretch/>
        </p:blipFill>
        <p:spPr bwMode="auto">
          <a:xfrm>
            <a:off x="4427984" y="908720"/>
            <a:ext cx="3664899" cy="1000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804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chemeClr val="accent5">
                    <a:lumMod val="50000"/>
                  </a:schemeClr>
                </a:solidFill>
              </a:rPr>
              <a:t>CONCLUSION</a:t>
            </a:r>
            <a:endParaRPr lang="nl-BE" dirty="0">
              <a:solidFill>
                <a:schemeClr val="accent5">
                  <a:lumMod val="50000"/>
                </a:schemeClr>
              </a:solidFill>
            </a:endParaRPr>
          </a:p>
        </p:txBody>
      </p:sp>
      <p:sp>
        <p:nvSpPr>
          <p:cNvPr id="3" name="Tijdelijke aanduiding voor inhoud 2"/>
          <p:cNvSpPr>
            <a:spLocks noGrp="1"/>
          </p:cNvSpPr>
          <p:nvPr>
            <p:ph idx="1"/>
          </p:nvPr>
        </p:nvSpPr>
        <p:spPr/>
        <p:txBody>
          <a:bodyPr>
            <a:normAutofit fontScale="62500" lnSpcReduction="20000"/>
          </a:bodyPr>
          <a:lstStyle/>
          <a:p>
            <a:pPr marL="0" indent="0">
              <a:buNone/>
            </a:pPr>
            <a:endParaRPr lang="nl-BE" dirty="0" smtClean="0">
              <a:solidFill>
                <a:schemeClr val="accent5">
                  <a:lumMod val="75000"/>
                </a:schemeClr>
              </a:solidFill>
            </a:endParaRPr>
          </a:p>
          <a:p>
            <a:pPr marL="0" indent="0" algn="ctr">
              <a:buNone/>
            </a:pPr>
            <a:r>
              <a:rPr lang="nl-BE" dirty="0" err="1" smtClean="0">
                <a:solidFill>
                  <a:schemeClr val="accent5">
                    <a:lumMod val="75000"/>
                  </a:schemeClr>
                </a:solidFill>
              </a:rPr>
              <a:t>Tous</a:t>
            </a:r>
            <a:r>
              <a:rPr lang="nl-BE" dirty="0" smtClean="0">
                <a:solidFill>
                  <a:schemeClr val="accent5">
                    <a:lumMod val="75000"/>
                  </a:schemeClr>
                </a:solidFill>
              </a:rPr>
              <a:t> les acteurs du monde du </a:t>
            </a:r>
            <a:r>
              <a:rPr lang="nl-BE" dirty="0" err="1" smtClean="0">
                <a:solidFill>
                  <a:schemeClr val="accent5">
                    <a:lumMod val="75000"/>
                  </a:schemeClr>
                </a:solidFill>
              </a:rPr>
              <a:t>travail</a:t>
            </a:r>
            <a:r>
              <a:rPr lang="nl-BE" dirty="0" smtClean="0">
                <a:solidFill>
                  <a:schemeClr val="accent5">
                    <a:lumMod val="75000"/>
                  </a:schemeClr>
                </a:solidFill>
              </a:rPr>
              <a:t> </a:t>
            </a:r>
            <a:r>
              <a:rPr lang="nl-BE" dirty="0" err="1" smtClean="0">
                <a:solidFill>
                  <a:schemeClr val="accent5">
                    <a:lumMod val="75000"/>
                  </a:schemeClr>
                </a:solidFill>
              </a:rPr>
              <a:t>peuvent</a:t>
            </a:r>
            <a:r>
              <a:rPr lang="nl-BE" dirty="0" smtClean="0">
                <a:solidFill>
                  <a:schemeClr val="accent5">
                    <a:lumMod val="75000"/>
                  </a:schemeClr>
                </a:solidFill>
              </a:rPr>
              <a:t> faire </a:t>
            </a:r>
            <a:r>
              <a:rPr lang="nl-BE" dirty="0" err="1" smtClean="0">
                <a:solidFill>
                  <a:schemeClr val="accent5">
                    <a:lumMod val="75000"/>
                  </a:schemeClr>
                </a:solidFill>
              </a:rPr>
              <a:t>quelque</a:t>
            </a:r>
            <a:r>
              <a:rPr lang="nl-BE" dirty="0" smtClean="0">
                <a:solidFill>
                  <a:schemeClr val="accent5">
                    <a:lumMod val="75000"/>
                  </a:schemeClr>
                </a:solidFill>
              </a:rPr>
              <a:t> chose.</a:t>
            </a:r>
          </a:p>
          <a:p>
            <a:pPr marL="0" indent="0" algn="ctr">
              <a:buNone/>
            </a:pPr>
            <a:r>
              <a:rPr lang="nl-BE" dirty="0" smtClean="0">
                <a:solidFill>
                  <a:schemeClr val="accent5">
                    <a:lumMod val="75000"/>
                  </a:schemeClr>
                </a:solidFill>
              </a:rPr>
              <a:t>Les </a:t>
            </a:r>
            <a:r>
              <a:rPr lang="nl-BE" dirty="0" err="1" smtClean="0">
                <a:solidFill>
                  <a:schemeClr val="accent5">
                    <a:lumMod val="75000"/>
                  </a:schemeClr>
                </a:solidFill>
              </a:rPr>
              <a:t>employeurs</a:t>
            </a:r>
            <a:r>
              <a:rPr lang="nl-BE" dirty="0" smtClean="0">
                <a:solidFill>
                  <a:schemeClr val="accent5">
                    <a:lumMod val="75000"/>
                  </a:schemeClr>
                </a:solidFill>
              </a:rPr>
              <a:t> et les </a:t>
            </a:r>
            <a:r>
              <a:rPr lang="nl-BE" dirty="0" err="1" smtClean="0">
                <a:solidFill>
                  <a:schemeClr val="accent5">
                    <a:lumMod val="75000"/>
                  </a:schemeClr>
                </a:solidFill>
              </a:rPr>
              <a:t>syndicats</a:t>
            </a:r>
            <a:r>
              <a:rPr lang="nl-BE" dirty="0" smtClean="0">
                <a:solidFill>
                  <a:schemeClr val="accent5">
                    <a:lumMod val="75000"/>
                  </a:schemeClr>
                </a:solidFill>
              </a:rPr>
              <a:t> </a:t>
            </a:r>
            <a:r>
              <a:rPr lang="nl-BE" dirty="0" err="1" smtClean="0">
                <a:solidFill>
                  <a:schemeClr val="accent5">
                    <a:lumMod val="75000"/>
                  </a:schemeClr>
                </a:solidFill>
              </a:rPr>
              <a:t>sont</a:t>
            </a:r>
            <a:r>
              <a:rPr lang="nl-BE" dirty="0" smtClean="0">
                <a:solidFill>
                  <a:schemeClr val="accent5">
                    <a:lumMod val="75000"/>
                  </a:schemeClr>
                </a:solidFill>
              </a:rPr>
              <a:t> des </a:t>
            </a:r>
            <a:r>
              <a:rPr lang="nl-BE" dirty="0" err="1" smtClean="0">
                <a:solidFill>
                  <a:schemeClr val="accent5">
                    <a:lumMod val="75000"/>
                  </a:schemeClr>
                </a:solidFill>
              </a:rPr>
              <a:t>alliés</a:t>
            </a:r>
            <a:r>
              <a:rPr lang="nl-BE" dirty="0" smtClean="0">
                <a:solidFill>
                  <a:schemeClr val="accent5">
                    <a:lumMod val="75000"/>
                  </a:schemeClr>
                </a:solidFill>
              </a:rPr>
              <a:t>.</a:t>
            </a:r>
          </a:p>
          <a:p>
            <a:pPr marL="0" indent="0" algn="ctr">
              <a:buNone/>
            </a:pPr>
            <a:endParaRPr lang="nl-BE" dirty="0">
              <a:solidFill>
                <a:schemeClr val="accent5">
                  <a:lumMod val="75000"/>
                </a:schemeClr>
              </a:solidFill>
            </a:endParaRPr>
          </a:p>
          <a:p>
            <a:pPr marL="0" indent="0" algn="ctr">
              <a:buNone/>
            </a:pPr>
            <a:r>
              <a:rPr lang="nl-BE" dirty="0" err="1" smtClean="0">
                <a:solidFill>
                  <a:schemeClr val="accent5">
                    <a:lumMod val="75000"/>
                  </a:schemeClr>
                </a:solidFill>
              </a:rPr>
              <a:t>Lancement</a:t>
            </a:r>
            <a:r>
              <a:rPr lang="nl-BE" dirty="0" smtClean="0">
                <a:solidFill>
                  <a:schemeClr val="accent5">
                    <a:lumMod val="75000"/>
                  </a:schemeClr>
                </a:solidFill>
              </a:rPr>
              <a:t> en </a:t>
            </a:r>
            <a:r>
              <a:rPr lang="nl-BE" dirty="0" err="1" smtClean="0">
                <a:solidFill>
                  <a:schemeClr val="accent5">
                    <a:lumMod val="75000"/>
                  </a:schemeClr>
                </a:solidFill>
              </a:rPr>
              <a:t>Belgique</a:t>
            </a:r>
            <a:r>
              <a:rPr lang="nl-BE" dirty="0" smtClean="0">
                <a:solidFill>
                  <a:schemeClr val="accent5">
                    <a:lumMod val="75000"/>
                  </a:schemeClr>
                </a:solidFill>
              </a:rPr>
              <a:t> : </a:t>
            </a:r>
            <a:r>
              <a:rPr lang="nl-BE" dirty="0" err="1" smtClean="0">
                <a:solidFill>
                  <a:schemeClr val="accent5">
                    <a:lumMod val="75000"/>
                  </a:schemeClr>
                </a:solidFill>
              </a:rPr>
              <a:t>intégration</a:t>
            </a:r>
            <a:r>
              <a:rPr lang="nl-BE" dirty="0" smtClean="0">
                <a:solidFill>
                  <a:schemeClr val="accent5">
                    <a:lumMod val="75000"/>
                  </a:schemeClr>
                </a:solidFill>
              </a:rPr>
              <a:t> dans </a:t>
            </a:r>
            <a:r>
              <a:rPr lang="nl-BE" dirty="0" err="1" smtClean="0">
                <a:solidFill>
                  <a:schemeClr val="accent5">
                    <a:lumMod val="75000"/>
                  </a:schemeClr>
                </a:solidFill>
              </a:rPr>
              <a:t>structures</a:t>
            </a:r>
            <a:r>
              <a:rPr lang="nl-BE" dirty="0" smtClean="0">
                <a:solidFill>
                  <a:schemeClr val="accent5">
                    <a:lumMod val="75000"/>
                  </a:schemeClr>
                </a:solidFill>
              </a:rPr>
              <a:t> </a:t>
            </a:r>
            <a:r>
              <a:rPr lang="nl-BE" dirty="0" err="1" smtClean="0">
                <a:solidFill>
                  <a:schemeClr val="accent5">
                    <a:lumMod val="75000"/>
                  </a:schemeClr>
                </a:solidFill>
              </a:rPr>
              <a:t>existantes</a:t>
            </a:r>
            <a:endParaRPr lang="nl-BE" dirty="0">
              <a:solidFill>
                <a:schemeClr val="accent5">
                  <a:lumMod val="75000"/>
                </a:schemeClr>
              </a:solidFill>
            </a:endParaRPr>
          </a:p>
          <a:p>
            <a:pPr marL="0" indent="0" algn="ctr">
              <a:buNone/>
            </a:pPr>
            <a:endParaRPr lang="nl-BE" dirty="0" smtClean="0">
              <a:solidFill>
                <a:schemeClr val="accent5">
                  <a:lumMod val="75000"/>
                </a:schemeClr>
              </a:solidFill>
            </a:endParaRPr>
          </a:p>
          <a:p>
            <a:pPr marL="0" indent="0" algn="ctr">
              <a:buNone/>
            </a:pPr>
            <a:r>
              <a:rPr lang="nl-BE" dirty="0" smtClean="0">
                <a:solidFill>
                  <a:schemeClr val="accent5">
                    <a:lumMod val="75000"/>
                  </a:schemeClr>
                </a:solidFill>
              </a:rPr>
              <a:t>Approche </a:t>
            </a:r>
            <a:r>
              <a:rPr lang="nl-BE" dirty="0" err="1" smtClean="0">
                <a:solidFill>
                  <a:schemeClr val="accent5">
                    <a:lumMod val="75000"/>
                  </a:schemeClr>
                </a:solidFill>
              </a:rPr>
              <a:t>axée</a:t>
            </a:r>
            <a:r>
              <a:rPr lang="nl-BE" dirty="0" smtClean="0">
                <a:solidFill>
                  <a:schemeClr val="accent5">
                    <a:lumMod val="75000"/>
                  </a:schemeClr>
                </a:solidFill>
              </a:rPr>
              <a:t> </a:t>
            </a:r>
            <a:r>
              <a:rPr lang="nl-BE" dirty="0" err="1" smtClean="0">
                <a:solidFill>
                  <a:schemeClr val="accent5">
                    <a:lumMod val="75000"/>
                  </a:schemeClr>
                </a:solidFill>
              </a:rPr>
              <a:t>sur</a:t>
            </a:r>
            <a:r>
              <a:rPr lang="nl-BE" dirty="0" smtClean="0">
                <a:solidFill>
                  <a:schemeClr val="accent5">
                    <a:lumMod val="75000"/>
                  </a:schemeClr>
                </a:solidFill>
              </a:rPr>
              <a:t> :</a:t>
            </a:r>
            <a:endParaRPr lang="nl-BE" dirty="0">
              <a:solidFill>
                <a:schemeClr val="accent5">
                  <a:lumMod val="75000"/>
                </a:schemeClr>
              </a:solidFill>
            </a:endParaRPr>
          </a:p>
          <a:p>
            <a:pPr marL="0" indent="0" algn="ctr">
              <a:buNone/>
            </a:pPr>
            <a:r>
              <a:rPr lang="nl-BE" dirty="0" smtClean="0">
                <a:solidFill>
                  <a:schemeClr val="accent5">
                    <a:lumMod val="75000"/>
                  </a:schemeClr>
                </a:solidFill>
              </a:rPr>
              <a:t>PRÉVENTION secondaire</a:t>
            </a:r>
            <a:endParaRPr lang="nl-BE" dirty="0">
              <a:solidFill>
                <a:schemeClr val="accent5">
                  <a:lumMod val="75000"/>
                </a:schemeClr>
              </a:solidFill>
            </a:endParaRPr>
          </a:p>
          <a:p>
            <a:pPr marL="0" indent="0" algn="ctr">
              <a:buNone/>
            </a:pPr>
            <a:r>
              <a:rPr lang="nl-BE" dirty="0" smtClean="0">
                <a:solidFill>
                  <a:schemeClr val="accent5">
                    <a:lumMod val="75000"/>
                  </a:schemeClr>
                </a:solidFill>
              </a:rPr>
              <a:t>PROTECTION</a:t>
            </a:r>
            <a:endParaRPr lang="nl-BE" dirty="0">
              <a:solidFill>
                <a:schemeClr val="accent5">
                  <a:lumMod val="75000"/>
                </a:schemeClr>
              </a:solidFill>
            </a:endParaRPr>
          </a:p>
          <a:p>
            <a:pPr marL="0" indent="0" algn="ctr">
              <a:buNone/>
            </a:pPr>
            <a:r>
              <a:rPr lang="nl-BE" dirty="0" smtClean="0">
                <a:solidFill>
                  <a:schemeClr val="accent5">
                    <a:lumMod val="75000"/>
                  </a:schemeClr>
                </a:solidFill>
              </a:rPr>
              <a:t>SOUTIEN</a:t>
            </a:r>
            <a:endParaRPr lang="nl-BE" dirty="0">
              <a:solidFill>
                <a:schemeClr val="accent5">
                  <a:lumMod val="75000"/>
                </a:schemeClr>
              </a:solidFill>
            </a:endParaRPr>
          </a:p>
          <a:p>
            <a:pPr marL="0" indent="0" algn="ctr">
              <a:buNone/>
            </a:pPr>
            <a:r>
              <a:rPr lang="nl-BE" dirty="0" smtClean="0">
                <a:solidFill>
                  <a:schemeClr val="accent5">
                    <a:lumMod val="75000"/>
                  </a:schemeClr>
                </a:solidFill>
              </a:rPr>
              <a:t>PARTENARIAT</a:t>
            </a:r>
            <a:endParaRPr lang="nl-BE" dirty="0">
              <a:solidFill>
                <a:schemeClr val="accent5">
                  <a:lumMod val="75000"/>
                </a:schemeClr>
              </a:solidFill>
            </a:endParaRPr>
          </a:p>
          <a:p>
            <a:pPr marL="0" indent="0" algn="ctr">
              <a:buNone/>
            </a:pPr>
            <a:r>
              <a:rPr lang="nl-BE" dirty="0" smtClean="0">
                <a:solidFill>
                  <a:schemeClr val="accent5">
                    <a:lumMod val="75000"/>
                  </a:schemeClr>
                </a:solidFill>
              </a:rPr>
              <a:t>RÉINTÉGRATION</a:t>
            </a:r>
            <a:endParaRPr lang="nl-BE" dirty="0">
              <a:solidFill>
                <a:schemeClr val="accent5">
                  <a:lumMod val="75000"/>
                </a:schemeClr>
              </a:solidFill>
            </a:endParaRPr>
          </a:p>
          <a:p>
            <a:pPr algn="ctr"/>
            <a:endParaRPr lang="nl-BE" dirty="0" smtClean="0">
              <a:solidFill>
                <a:schemeClr val="accent5">
                  <a:lumMod val="75000"/>
                </a:schemeClr>
              </a:solidFill>
            </a:endParaRPr>
          </a:p>
          <a:p>
            <a:pPr marL="0" indent="0" algn="ctr">
              <a:buNone/>
            </a:pPr>
            <a:r>
              <a:rPr lang="nl-BE" dirty="0" err="1" smtClean="0">
                <a:solidFill>
                  <a:schemeClr val="accent5">
                    <a:lumMod val="75000"/>
                  </a:schemeClr>
                </a:solidFill>
              </a:rPr>
              <a:t>Protection</a:t>
            </a:r>
            <a:r>
              <a:rPr lang="nl-BE" dirty="0" smtClean="0">
                <a:solidFill>
                  <a:schemeClr val="accent5">
                    <a:lumMod val="75000"/>
                  </a:schemeClr>
                </a:solidFill>
              </a:rPr>
              <a:t> </a:t>
            </a:r>
            <a:r>
              <a:rPr lang="nl-BE" dirty="0" err="1" smtClean="0">
                <a:solidFill>
                  <a:schemeClr val="accent5">
                    <a:lumMod val="75000"/>
                  </a:schemeClr>
                </a:solidFill>
              </a:rPr>
              <a:t>contre</a:t>
            </a:r>
            <a:r>
              <a:rPr lang="nl-BE" dirty="0" smtClean="0">
                <a:solidFill>
                  <a:schemeClr val="accent5">
                    <a:lumMod val="75000"/>
                  </a:schemeClr>
                </a:solidFill>
              </a:rPr>
              <a:t> </a:t>
            </a:r>
            <a:r>
              <a:rPr lang="nl-BE" dirty="0" err="1" smtClean="0">
                <a:solidFill>
                  <a:schemeClr val="accent5">
                    <a:lumMod val="75000"/>
                  </a:schemeClr>
                </a:solidFill>
              </a:rPr>
              <a:t>le</a:t>
            </a:r>
            <a:r>
              <a:rPr lang="nl-BE" dirty="0" smtClean="0">
                <a:solidFill>
                  <a:schemeClr val="accent5">
                    <a:lumMod val="75000"/>
                  </a:schemeClr>
                </a:solidFill>
              </a:rPr>
              <a:t> </a:t>
            </a:r>
            <a:r>
              <a:rPr lang="nl-BE" dirty="0" err="1" smtClean="0">
                <a:solidFill>
                  <a:schemeClr val="accent5">
                    <a:lumMod val="75000"/>
                  </a:schemeClr>
                </a:solidFill>
              </a:rPr>
              <a:t>licenciement</a:t>
            </a:r>
            <a:r>
              <a:rPr lang="nl-BE" dirty="0" smtClean="0">
                <a:solidFill>
                  <a:schemeClr val="accent5">
                    <a:lumMod val="75000"/>
                  </a:schemeClr>
                </a:solidFill>
              </a:rPr>
              <a:t> pour les </a:t>
            </a:r>
            <a:r>
              <a:rPr lang="nl-BE" dirty="0" err="1" smtClean="0">
                <a:solidFill>
                  <a:schemeClr val="accent5">
                    <a:lumMod val="75000"/>
                  </a:schemeClr>
                </a:solidFill>
              </a:rPr>
              <a:t>victimes</a:t>
            </a:r>
            <a:r>
              <a:rPr lang="nl-BE" dirty="0" smtClean="0">
                <a:solidFill>
                  <a:schemeClr val="accent5">
                    <a:lumMod val="75000"/>
                  </a:schemeClr>
                </a:solidFill>
              </a:rPr>
              <a:t> ? </a:t>
            </a:r>
            <a:r>
              <a:rPr lang="nl-BE" smtClean="0">
                <a:solidFill>
                  <a:schemeClr val="accent5">
                    <a:lumMod val="75000"/>
                  </a:schemeClr>
                </a:solidFill>
              </a:rPr>
              <a:t>VeP </a:t>
            </a:r>
            <a:r>
              <a:rPr lang="nl-BE" dirty="0" smtClean="0">
                <a:solidFill>
                  <a:schemeClr val="accent5">
                    <a:lumMod val="75000"/>
                  </a:schemeClr>
                </a:solidFill>
              </a:rPr>
              <a:t>et </a:t>
            </a:r>
            <a:r>
              <a:rPr lang="nl-BE" dirty="0" err="1" smtClean="0">
                <a:solidFill>
                  <a:schemeClr val="accent5">
                    <a:lumMod val="75000"/>
                  </a:schemeClr>
                </a:solidFill>
              </a:rPr>
              <a:t>discrimination</a:t>
            </a:r>
            <a:endParaRPr lang="nl-BE" dirty="0">
              <a:solidFill>
                <a:schemeClr val="accent5">
                  <a:lumMod val="75000"/>
                </a:schemeClr>
              </a:solidFill>
            </a:endParaRPr>
          </a:p>
          <a:p>
            <a:endParaRPr lang="nl-BE" dirty="0">
              <a:solidFill>
                <a:schemeClr val="accent5">
                  <a:lumMod val="75000"/>
                </a:schemeClr>
              </a:solidFill>
            </a:endParaRPr>
          </a:p>
          <a:p>
            <a:pPr marL="0" indent="0">
              <a:buNone/>
            </a:pPr>
            <a:endParaRPr lang="nl-BE" dirty="0"/>
          </a:p>
        </p:txBody>
      </p:sp>
    </p:spTree>
    <p:extLst>
      <p:ext uri="{BB962C8B-B14F-4D97-AF65-F5344CB8AC3E}">
        <p14:creationId xmlns:p14="http://schemas.microsoft.com/office/powerpoint/2010/main" val="1830248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chemeClr val="accent5">
                    <a:lumMod val="50000"/>
                  </a:schemeClr>
                </a:solidFill>
              </a:rPr>
              <a:t>Contenu</a:t>
            </a:r>
            <a:endParaRPr lang="nl-BE" dirty="0">
              <a:solidFill>
                <a:schemeClr val="accent5">
                  <a:lumMod val="50000"/>
                </a:schemeClr>
              </a:solidFill>
            </a:endParaRPr>
          </a:p>
        </p:txBody>
      </p:sp>
      <p:sp>
        <p:nvSpPr>
          <p:cNvPr id="3" name="Tijdelijke aanduiding voor inhoud 2"/>
          <p:cNvSpPr>
            <a:spLocks noGrp="1"/>
          </p:cNvSpPr>
          <p:nvPr>
            <p:ph idx="1"/>
          </p:nvPr>
        </p:nvSpPr>
        <p:spPr>
          <a:xfrm>
            <a:off x="457200" y="1567333"/>
            <a:ext cx="8229600" cy="4741987"/>
          </a:xfrm>
        </p:spPr>
        <p:txBody>
          <a:bodyPr>
            <a:normAutofit fontScale="85000" lnSpcReduction="20000"/>
          </a:bodyPr>
          <a:lstStyle/>
          <a:p>
            <a:pPr marL="571500" indent="-571500">
              <a:buAutoNum type="romanUcPeriod"/>
            </a:pPr>
            <a:r>
              <a:rPr lang="nl-BE" dirty="0" smtClean="0">
                <a:solidFill>
                  <a:schemeClr val="accent5">
                    <a:lumMod val="75000"/>
                  </a:schemeClr>
                </a:solidFill>
              </a:rPr>
              <a:t>La </a:t>
            </a:r>
            <a:r>
              <a:rPr lang="nl-BE" dirty="0" err="1" smtClean="0">
                <a:solidFill>
                  <a:schemeClr val="accent5">
                    <a:lumMod val="75000"/>
                  </a:schemeClr>
                </a:solidFill>
              </a:rPr>
              <a:t>violence</a:t>
            </a:r>
            <a:r>
              <a:rPr lang="nl-BE" dirty="0" smtClean="0">
                <a:solidFill>
                  <a:schemeClr val="accent5">
                    <a:lumMod val="75000"/>
                  </a:schemeClr>
                </a:solidFill>
              </a:rPr>
              <a:t> </a:t>
            </a:r>
            <a:r>
              <a:rPr lang="nl-BE" dirty="0" err="1" smtClean="0">
                <a:solidFill>
                  <a:schemeClr val="accent5">
                    <a:lumMod val="75000"/>
                  </a:schemeClr>
                </a:solidFill>
              </a:rPr>
              <a:t>entre</a:t>
            </a:r>
            <a:r>
              <a:rPr lang="nl-BE" dirty="0" smtClean="0">
                <a:solidFill>
                  <a:schemeClr val="accent5">
                    <a:lumMod val="75000"/>
                  </a:schemeClr>
                </a:solidFill>
              </a:rPr>
              <a:t> </a:t>
            </a:r>
            <a:r>
              <a:rPr lang="nl-BE" dirty="0" err="1" smtClean="0">
                <a:solidFill>
                  <a:schemeClr val="accent5">
                    <a:lumMod val="75000"/>
                  </a:schemeClr>
                </a:solidFill>
              </a:rPr>
              <a:t>partenaires</a:t>
            </a:r>
            <a:r>
              <a:rPr lang="nl-BE" dirty="0" smtClean="0">
                <a:solidFill>
                  <a:schemeClr val="accent5">
                    <a:lumMod val="75000"/>
                  </a:schemeClr>
                </a:solidFill>
              </a:rPr>
              <a:t> (</a:t>
            </a:r>
            <a:r>
              <a:rPr lang="nl-BE" dirty="0" err="1" smtClean="0">
                <a:solidFill>
                  <a:schemeClr val="accent5">
                    <a:lumMod val="75000"/>
                  </a:schemeClr>
                </a:solidFill>
              </a:rPr>
              <a:t>VeP</a:t>
            </a:r>
            <a:r>
              <a:rPr lang="nl-BE" dirty="0" smtClean="0">
                <a:solidFill>
                  <a:schemeClr val="accent5">
                    <a:lumMod val="75000"/>
                  </a:schemeClr>
                </a:solidFill>
              </a:rPr>
              <a:t>) en </a:t>
            </a:r>
            <a:r>
              <a:rPr lang="nl-BE" dirty="0" err="1" smtClean="0">
                <a:solidFill>
                  <a:schemeClr val="accent5">
                    <a:lumMod val="75000"/>
                  </a:schemeClr>
                </a:solidFill>
              </a:rPr>
              <a:t>chiffres</a:t>
            </a:r>
            <a:endParaRPr lang="nl-BE" dirty="0" smtClean="0">
              <a:solidFill>
                <a:schemeClr val="accent5">
                  <a:lumMod val="75000"/>
                </a:schemeClr>
              </a:solidFill>
            </a:endParaRPr>
          </a:p>
          <a:p>
            <a:pPr marL="571500" indent="-571500">
              <a:buAutoNum type="romanUcPeriod"/>
            </a:pPr>
            <a:r>
              <a:rPr lang="nl-BE" dirty="0" smtClean="0">
                <a:solidFill>
                  <a:schemeClr val="accent5">
                    <a:lumMod val="75000"/>
                  </a:schemeClr>
                </a:solidFill>
              </a:rPr>
              <a:t>La </a:t>
            </a:r>
            <a:r>
              <a:rPr lang="nl-BE" dirty="0" err="1" smtClean="0">
                <a:solidFill>
                  <a:schemeClr val="accent5">
                    <a:lumMod val="75000"/>
                  </a:schemeClr>
                </a:solidFill>
              </a:rPr>
              <a:t>VeP</a:t>
            </a:r>
            <a:r>
              <a:rPr lang="nl-BE" dirty="0" smtClean="0">
                <a:solidFill>
                  <a:schemeClr val="accent5">
                    <a:lumMod val="75000"/>
                  </a:schemeClr>
                </a:solidFill>
              </a:rPr>
              <a:t> en </a:t>
            </a:r>
            <a:r>
              <a:rPr lang="nl-BE" dirty="0" err="1" smtClean="0">
                <a:solidFill>
                  <a:schemeClr val="accent5">
                    <a:lumMod val="75000"/>
                  </a:schemeClr>
                </a:solidFill>
              </a:rPr>
              <a:t>tant</a:t>
            </a:r>
            <a:r>
              <a:rPr lang="nl-BE" dirty="0" smtClean="0">
                <a:solidFill>
                  <a:schemeClr val="accent5">
                    <a:lumMod val="75000"/>
                  </a:schemeClr>
                </a:solidFill>
              </a:rPr>
              <a:t> que </a:t>
            </a:r>
            <a:r>
              <a:rPr lang="nl-BE" dirty="0" err="1" smtClean="0">
                <a:solidFill>
                  <a:schemeClr val="accent5">
                    <a:lumMod val="75000"/>
                  </a:schemeClr>
                </a:solidFill>
              </a:rPr>
              <a:t>problème</a:t>
            </a:r>
            <a:r>
              <a:rPr lang="nl-BE" dirty="0" smtClean="0">
                <a:solidFill>
                  <a:schemeClr val="accent5">
                    <a:lumMod val="75000"/>
                  </a:schemeClr>
                </a:solidFill>
              </a:rPr>
              <a:t> de </a:t>
            </a:r>
            <a:r>
              <a:rPr lang="nl-BE" dirty="0" err="1" smtClean="0">
                <a:solidFill>
                  <a:schemeClr val="accent5">
                    <a:lumMod val="75000"/>
                  </a:schemeClr>
                </a:solidFill>
              </a:rPr>
              <a:t>société</a:t>
            </a:r>
            <a:endParaRPr lang="nl-BE" dirty="0" smtClean="0">
              <a:solidFill>
                <a:schemeClr val="accent5">
                  <a:lumMod val="75000"/>
                </a:schemeClr>
              </a:solidFill>
            </a:endParaRPr>
          </a:p>
          <a:p>
            <a:pPr marL="571500" indent="-571500">
              <a:buAutoNum type="romanUcPeriod"/>
            </a:pPr>
            <a:r>
              <a:rPr lang="nl-BE" dirty="0" smtClean="0">
                <a:solidFill>
                  <a:schemeClr val="accent5">
                    <a:lumMod val="75000"/>
                  </a:schemeClr>
                </a:solidFill>
              </a:rPr>
              <a:t>La </a:t>
            </a:r>
            <a:r>
              <a:rPr lang="nl-BE" dirty="0" err="1" smtClean="0">
                <a:solidFill>
                  <a:schemeClr val="accent5">
                    <a:lumMod val="75000"/>
                  </a:schemeClr>
                </a:solidFill>
              </a:rPr>
              <a:t>VeP</a:t>
            </a:r>
            <a:r>
              <a:rPr lang="nl-BE" dirty="0" smtClean="0">
                <a:solidFill>
                  <a:schemeClr val="accent5">
                    <a:lumMod val="75000"/>
                  </a:schemeClr>
                </a:solidFill>
              </a:rPr>
              <a:t> et </a:t>
            </a:r>
            <a:r>
              <a:rPr lang="nl-BE" dirty="0" err="1" smtClean="0">
                <a:solidFill>
                  <a:schemeClr val="accent5">
                    <a:lumMod val="75000"/>
                  </a:schemeClr>
                </a:solidFill>
              </a:rPr>
              <a:t>le</a:t>
            </a:r>
            <a:r>
              <a:rPr lang="nl-BE" dirty="0" smtClean="0">
                <a:solidFill>
                  <a:schemeClr val="accent5">
                    <a:lumMod val="75000"/>
                  </a:schemeClr>
                </a:solidFill>
              </a:rPr>
              <a:t> </a:t>
            </a:r>
            <a:r>
              <a:rPr lang="nl-BE" dirty="0" err="1" smtClean="0">
                <a:solidFill>
                  <a:schemeClr val="accent5">
                    <a:lumMod val="75000"/>
                  </a:schemeClr>
                </a:solidFill>
              </a:rPr>
              <a:t>travail</a:t>
            </a:r>
            <a:endParaRPr lang="nl-BE" dirty="0" smtClean="0">
              <a:solidFill>
                <a:schemeClr val="accent5">
                  <a:lumMod val="75000"/>
                </a:schemeClr>
              </a:solidFill>
            </a:endParaRPr>
          </a:p>
          <a:p>
            <a:pPr marL="571500" indent="-571500">
              <a:buAutoNum type="romanUcPeriod"/>
            </a:pPr>
            <a:r>
              <a:rPr lang="nl-BE" dirty="0" err="1" smtClean="0">
                <a:solidFill>
                  <a:schemeClr val="accent5">
                    <a:lumMod val="75000"/>
                  </a:schemeClr>
                </a:solidFill>
              </a:rPr>
              <a:t>Lancement</a:t>
            </a:r>
            <a:r>
              <a:rPr lang="nl-BE" dirty="0" smtClean="0">
                <a:solidFill>
                  <a:schemeClr val="accent5">
                    <a:lumMod val="75000"/>
                  </a:schemeClr>
                </a:solidFill>
              </a:rPr>
              <a:t> </a:t>
            </a:r>
            <a:r>
              <a:rPr lang="nl-BE" dirty="0" err="1" smtClean="0">
                <a:solidFill>
                  <a:schemeClr val="accent5">
                    <a:lumMod val="75000"/>
                  </a:schemeClr>
                </a:solidFill>
              </a:rPr>
              <a:t>politique</a:t>
            </a:r>
            <a:endParaRPr lang="nl-BE" dirty="0" smtClean="0">
              <a:solidFill>
                <a:schemeClr val="accent5">
                  <a:lumMod val="75000"/>
                </a:schemeClr>
              </a:solidFill>
            </a:endParaRPr>
          </a:p>
          <a:p>
            <a:pPr marL="971550" lvl="1" indent="-571500">
              <a:buAutoNum type="romanUcPeriod"/>
            </a:pPr>
            <a:r>
              <a:rPr lang="nl-BE" dirty="0" err="1" smtClean="0">
                <a:solidFill>
                  <a:schemeClr val="accent5">
                    <a:lumMod val="75000"/>
                  </a:schemeClr>
                </a:solidFill>
              </a:rPr>
              <a:t>Convention</a:t>
            </a:r>
            <a:r>
              <a:rPr lang="nl-BE" dirty="0" smtClean="0">
                <a:solidFill>
                  <a:schemeClr val="accent5">
                    <a:lumMod val="75000"/>
                  </a:schemeClr>
                </a:solidFill>
              </a:rPr>
              <a:t> </a:t>
            </a:r>
            <a:r>
              <a:rPr lang="nl-BE" dirty="0" err="1" smtClean="0">
                <a:solidFill>
                  <a:schemeClr val="accent5">
                    <a:lumMod val="75000"/>
                  </a:schemeClr>
                </a:solidFill>
              </a:rPr>
              <a:t>d’Istanbul</a:t>
            </a:r>
            <a:endParaRPr lang="nl-BE" dirty="0" smtClean="0">
              <a:solidFill>
                <a:schemeClr val="accent5">
                  <a:lumMod val="75000"/>
                </a:schemeClr>
              </a:solidFill>
            </a:endParaRPr>
          </a:p>
          <a:p>
            <a:pPr marL="971550" lvl="1" indent="-571500">
              <a:buAutoNum type="romanUcPeriod"/>
            </a:pPr>
            <a:r>
              <a:rPr lang="nl-BE" dirty="0" smtClean="0">
                <a:solidFill>
                  <a:schemeClr val="accent5">
                    <a:lumMod val="75000"/>
                  </a:schemeClr>
                </a:solidFill>
              </a:rPr>
              <a:t>PAN 2015-2019</a:t>
            </a:r>
          </a:p>
          <a:p>
            <a:pPr marL="571500" indent="-571500">
              <a:buAutoNum type="romanUcPeriod"/>
            </a:pPr>
            <a:r>
              <a:rPr lang="nl-BE" dirty="0" err="1" smtClean="0">
                <a:solidFill>
                  <a:schemeClr val="accent5">
                    <a:lumMod val="75000"/>
                  </a:schemeClr>
                </a:solidFill>
              </a:rPr>
              <a:t>Propositions</a:t>
            </a:r>
            <a:r>
              <a:rPr lang="nl-BE" dirty="0" smtClean="0">
                <a:solidFill>
                  <a:schemeClr val="accent5">
                    <a:lumMod val="75000"/>
                  </a:schemeClr>
                </a:solidFill>
              </a:rPr>
              <a:t> de </a:t>
            </a:r>
            <a:r>
              <a:rPr lang="nl-BE" dirty="0" err="1" smtClean="0">
                <a:solidFill>
                  <a:schemeClr val="accent5">
                    <a:lumMod val="75000"/>
                  </a:schemeClr>
                </a:solidFill>
              </a:rPr>
              <a:t>recommandations</a:t>
            </a:r>
            <a:r>
              <a:rPr lang="nl-BE" dirty="0" smtClean="0">
                <a:solidFill>
                  <a:schemeClr val="accent5">
                    <a:lumMod val="75000"/>
                  </a:schemeClr>
                </a:solidFill>
              </a:rPr>
              <a:t> de </a:t>
            </a:r>
            <a:r>
              <a:rPr lang="nl-BE" dirty="0" err="1" smtClean="0">
                <a:solidFill>
                  <a:schemeClr val="accent5">
                    <a:lumMod val="75000"/>
                  </a:schemeClr>
                </a:solidFill>
              </a:rPr>
              <a:t>l’Institut</a:t>
            </a:r>
            <a:endParaRPr lang="nl-BE" dirty="0" smtClean="0">
              <a:solidFill>
                <a:schemeClr val="accent5">
                  <a:lumMod val="75000"/>
                </a:schemeClr>
              </a:solidFill>
            </a:endParaRPr>
          </a:p>
          <a:p>
            <a:pPr marL="971550" lvl="1" indent="-571500">
              <a:buAutoNum type="romanUcPeriod"/>
            </a:pPr>
            <a:r>
              <a:rPr lang="nl-BE" dirty="0" smtClean="0">
                <a:solidFill>
                  <a:schemeClr val="accent5">
                    <a:lumMod val="75000"/>
                  </a:schemeClr>
                </a:solidFill>
              </a:rPr>
              <a:t>Approche </a:t>
            </a:r>
            <a:r>
              <a:rPr lang="nl-BE" dirty="0" err="1" smtClean="0">
                <a:solidFill>
                  <a:schemeClr val="accent5">
                    <a:lumMod val="75000"/>
                  </a:schemeClr>
                </a:solidFill>
              </a:rPr>
              <a:t>belge</a:t>
            </a:r>
            <a:endParaRPr lang="nl-BE" dirty="0" smtClean="0">
              <a:solidFill>
                <a:schemeClr val="accent5">
                  <a:lumMod val="75000"/>
                </a:schemeClr>
              </a:solidFill>
            </a:endParaRPr>
          </a:p>
          <a:p>
            <a:pPr marL="971550" lvl="1" indent="-571500">
              <a:buAutoNum type="romanUcPeriod"/>
            </a:pPr>
            <a:r>
              <a:rPr lang="nl-BE" dirty="0" smtClean="0">
                <a:solidFill>
                  <a:schemeClr val="accent5">
                    <a:lumMod val="75000"/>
                  </a:schemeClr>
                </a:solidFill>
              </a:rPr>
              <a:t>Approche pour </a:t>
            </a:r>
            <a:r>
              <a:rPr lang="nl-BE" dirty="0" err="1" smtClean="0">
                <a:solidFill>
                  <a:schemeClr val="accent5">
                    <a:lumMod val="75000"/>
                  </a:schemeClr>
                </a:solidFill>
              </a:rPr>
              <a:t>l’environnement</a:t>
            </a:r>
            <a:r>
              <a:rPr lang="nl-BE" dirty="0" smtClean="0">
                <a:solidFill>
                  <a:schemeClr val="accent5">
                    <a:lumMod val="75000"/>
                  </a:schemeClr>
                </a:solidFill>
              </a:rPr>
              <a:t> de </a:t>
            </a:r>
            <a:r>
              <a:rPr lang="nl-BE" dirty="0" err="1" smtClean="0">
                <a:solidFill>
                  <a:schemeClr val="accent5">
                    <a:lumMod val="75000"/>
                  </a:schemeClr>
                </a:solidFill>
              </a:rPr>
              <a:t>travail</a:t>
            </a:r>
            <a:endParaRPr lang="nl-BE" dirty="0" smtClean="0">
              <a:solidFill>
                <a:schemeClr val="accent5">
                  <a:lumMod val="75000"/>
                </a:schemeClr>
              </a:solidFill>
            </a:endParaRPr>
          </a:p>
          <a:p>
            <a:pPr marL="571500" indent="-571500">
              <a:buAutoNum type="romanUcPeriod"/>
            </a:pPr>
            <a:r>
              <a:rPr lang="nl-BE" dirty="0" err="1" smtClean="0">
                <a:solidFill>
                  <a:schemeClr val="accent5">
                    <a:lumMod val="75000"/>
                  </a:schemeClr>
                </a:solidFill>
              </a:rPr>
              <a:t>Conclusion</a:t>
            </a:r>
            <a:endParaRPr lang="nl-BE" dirty="0" smtClean="0">
              <a:solidFill>
                <a:schemeClr val="accent5">
                  <a:lumMod val="75000"/>
                </a:schemeClr>
              </a:solidFill>
            </a:endParaRPr>
          </a:p>
          <a:p>
            <a:pPr marL="571500" indent="-571500">
              <a:buAutoNum type="romanUcPeriod"/>
            </a:pPr>
            <a:r>
              <a:rPr lang="nl-BE" dirty="0" err="1" smtClean="0">
                <a:solidFill>
                  <a:schemeClr val="accent5">
                    <a:lumMod val="75000"/>
                  </a:schemeClr>
                </a:solidFill>
              </a:rPr>
              <a:t>Infos</a:t>
            </a:r>
            <a:r>
              <a:rPr lang="nl-BE" dirty="0" smtClean="0">
                <a:solidFill>
                  <a:schemeClr val="accent5">
                    <a:lumMod val="75000"/>
                  </a:schemeClr>
                </a:solidFill>
              </a:rPr>
              <a:t> </a:t>
            </a:r>
            <a:r>
              <a:rPr lang="nl-BE" dirty="0" err="1" smtClean="0">
                <a:solidFill>
                  <a:schemeClr val="accent5">
                    <a:lumMod val="75000"/>
                  </a:schemeClr>
                </a:solidFill>
              </a:rPr>
              <a:t>complémentaires</a:t>
            </a:r>
            <a:endParaRPr lang="nl-BE" dirty="0" smtClean="0">
              <a:solidFill>
                <a:schemeClr val="accent5">
                  <a:lumMod val="75000"/>
                </a:schemeClr>
              </a:solidFill>
            </a:endParaRPr>
          </a:p>
          <a:p>
            <a:pPr marL="571500" indent="-571500">
              <a:buAutoNum type="romanUcPeriod"/>
            </a:pPr>
            <a:endParaRPr lang="nl-BE" dirty="0">
              <a:solidFill>
                <a:schemeClr val="accent5">
                  <a:lumMod val="75000"/>
                </a:schemeClr>
              </a:solidFill>
            </a:endParaRPr>
          </a:p>
          <a:p>
            <a:pPr marL="571500" indent="-571500">
              <a:buFont typeface="+mj-lt"/>
              <a:buAutoNum type="romanUcPeriod"/>
            </a:pPr>
            <a:endParaRPr lang="nl-BE" dirty="0"/>
          </a:p>
          <a:p>
            <a:pPr marL="971550" lvl="1" indent="-571500"/>
            <a:endParaRPr lang="nl-BE" dirty="0"/>
          </a:p>
          <a:p>
            <a:pPr marL="571500" indent="-571500">
              <a:buFont typeface="+mj-lt"/>
              <a:buAutoNum type="romanUcPeriod"/>
            </a:pPr>
            <a:endParaRPr lang="nl-BE" dirty="0"/>
          </a:p>
        </p:txBody>
      </p:sp>
    </p:spTree>
    <p:extLst>
      <p:ext uri="{BB962C8B-B14F-4D97-AF65-F5344CB8AC3E}">
        <p14:creationId xmlns:p14="http://schemas.microsoft.com/office/powerpoint/2010/main" val="273578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chemeClr val="accent5">
                    <a:lumMod val="50000"/>
                  </a:schemeClr>
                </a:solidFill>
              </a:rPr>
              <a:t>Infos</a:t>
            </a:r>
            <a:r>
              <a:rPr lang="nl-BE" dirty="0" smtClean="0">
                <a:solidFill>
                  <a:schemeClr val="accent5">
                    <a:lumMod val="50000"/>
                  </a:schemeClr>
                </a:solidFill>
              </a:rPr>
              <a:t> </a:t>
            </a:r>
            <a:r>
              <a:rPr lang="nl-BE" dirty="0" err="1" smtClean="0">
                <a:solidFill>
                  <a:schemeClr val="accent5">
                    <a:lumMod val="50000"/>
                  </a:schemeClr>
                </a:solidFill>
              </a:rPr>
              <a:t>complémentaires</a:t>
            </a:r>
            <a:endParaRPr lang="nl-BE" dirty="0">
              <a:solidFill>
                <a:schemeClr val="accent5">
                  <a:lumMod val="50000"/>
                </a:schemeClr>
              </a:solidFill>
            </a:endParaRPr>
          </a:p>
        </p:txBody>
      </p:sp>
      <p:sp>
        <p:nvSpPr>
          <p:cNvPr id="3" name="Tijdelijke aanduiding voor inhoud 2"/>
          <p:cNvSpPr>
            <a:spLocks noGrp="1"/>
          </p:cNvSpPr>
          <p:nvPr>
            <p:ph idx="1"/>
          </p:nvPr>
        </p:nvSpPr>
        <p:spPr>
          <a:xfrm>
            <a:off x="457200" y="1567333"/>
            <a:ext cx="3754760" cy="4525963"/>
          </a:xfrm>
        </p:spPr>
        <p:txBody>
          <a:bodyPr>
            <a:normAutofit fontScale="85000" lnSpcReduction="10000"/>
          </a:bodyPr>
          <a:lstStyle/>
          <a:p>
            <a:r>
              <a:rPr lang="fr-BE" sz="2000" dirty="0" smtClean="0">
                <a:solidFill>
                  <a:schemeClr val="accent5">
                    <a:lumMod val="75000"/>
                  </a:schemeClr>
                </a:solidFill>
              </a:rPr>
              <a:t>Site Internet CARVE – guide pratique pour les entreprises : </a:t>
            </a:r>
            <a:r>
              <a:rPr lang="fr-BE" sz="2000" dirty="0" smtClean="0">
                <a:solidFill>
                  <a:schemeClr val="accent5">
                    <a:lumMod val="75000"/>
                  </a:schemeClr>
                </a:solidFill>
                <a:hlinkClick r:id="rId3"/>
              </a:rPr>
              <a:t>http://carve-daphne.eu/</a:t>
            </a:r>
            <a:endParaRPr lang="fr-BE" sz="2000" dirty="0" smtClean="0">
              <a:solidFill>
                <a:schemeClr val="accent5">
                  <a:lumMod val="75000"/>
                </a:schemeClr>
              </a:solidFill>
            </a:endParaRPr>
          </a:p>
          <a:p>
            <a:r>
              <a:rPr lang="fr-BE" sz="2000" dirty="0" smtClean="0">
                <a:solidFill>
                  <a:schemeClr val="accent5">
                    <a:lumMod val="75000"/>
                  </a:schemeClr>
                </a:solidFill>
              </a:rPr>
              <a:t>Étude belge : </a:t>
            </a:r>
            <a:r>
              <a:rPr lang="fr-BE" sz="2000" dirty="0" smtClean="0">
                <a:solidFill>
                  <a:schemeClr val="accent5">
                    <a:lumMod val="75000"/>
                  </a:schemeClr>
                </a:solidFill>
                <a:hlinkClick r:id="rId4"/>
              </a:rPr>
              <a:t>http://www.pourlasolidarite.eu/sites/default/files/publications/files/ed-2015-carve-violences-be-frvf_0.pdf</a:t>
            </a:r>
            <a:endParaRPr lang="fr-BE" sz="2000" dirty="0" smtClean="0">
              <a:solidFill>
                <a:schemeClr val="accent5">
                  <a:lumMod val="75000"/>
                </a:schemeClr>
              </a:solidFill>
            </a:endParaRPr>
          </a:p>
          <a:p>
            <a:r>
              <a:rPr lang="fr-BE" sz="2000" dirty="0" smtClean="0">
                <a:solidFill>
                  <a:schemeClr val="accent5">
                    <a:lumMod val="75000"/>
                  </a:schemeClr>
                </a:solidFill>
              </a:rPr>
              <a:t>Réseau </a:t>
            </a:r>
            <a:r>
              <a:rPr lang="fr-BE" sz="2000" dirty="0" err="1" smtClean="0">
                <a:solidFill>
                  <a:schemeClr val="accent5">
                    <a:lumMod val="75000"/>
                  </a:schemeClr>
                </a:solidFill>
              </a:rPr>
              <a:t>Domestic</a:t>
            </a:r>
            <a:r>
              <a:rPr lang="fr-BE" sz="2000" dirty="0" smtClean="0">
                <a:solidFill>
                  <a:schemeClr val="accent5">
                    <a:lumMod val="75000"/>
                  </a:schemeClr>
                </a:solidFill>
              </a:rPr>
              <a:t> </a:t>
            </a:r>
            <a:r>
              <a:rPr lang="fr-BE" sz="2000" dirty="0" err="1" smtClean="0">
                <a:solidFill>
                  <a:schemeClr val="accent5">
                    <a:lumMod val="75000"/>
                  </a:schemeClr>
                </a:solidFill>
              </a:rPr>
              <a:t>violence@work</a:t>
            </a:r>
            <a:r>
              <a:rPr lang="fr-BE" sz="2000" dirty="0">
                <a:solidFill>
                  <a:schemeClr val="accent5">
                    <a:lumMod val="75000"/>
                  </a:schemeClr>
                </a:solidFill>
              </a:rPr>
              <a:t> </a:t>
            </a:r>
            <a:r>
              <a:rPr lang="fr-BE" sz="2000" dirty="0" smtClean="0">
                <a:solidFill>
                  <a:schemeClr val="accent5">
                    <a:lumMod val="75000"/>
                  </a:schemeClr>
                </a:solidFill>
              </a:rPr>
              <a:t>: </a:t>
            </a:r>
            <a:r>
              <a:rPr lang="fr-BE" sz="2000" dirty="0" smtClean="0">
                <a:solidFill>
                  <a:schemeClr val="accent5">
                    <a:lumMod val="75000"/>
                  </a:schemeClr>
                </a:solidFill>
                <a:hlinkClick r:id="rId5"/>
              </a:rPr>
              <a:t>http://dvatworknet.org/</a:t>
            </a:r>
            <a:endParaRPr lang="fr-BE" sz="2000" dirty="0">
              <a:solidFill>
                <a:schemeClr val="accent5">
                  <a:lumMod val="75000"/>
                </a:schemeClr>
              </a:solidFill>
            </a:endParaRPr>
          </a:p>
          <a:p>
            <a:r>
              <a:rPr lang="fr-BE" sz="2000" dirty="0">
                <a:solidFill>
                  <a:schemeClr val="accent5">
                    <a:lumMod val="75000"/>
                  </a:schemeClr>
                </a:solidFill>
              </a:rPr>
              <a:t>FPS 2011 - Quand les violences domestiques s’invitent sur le lieu de travail ou dans le processus d’insertion </a:t>
            </a:r>
            <a:r>
              <a:rPr lang="fr-BE" sz="2000" dirty="0" smtClean="0">
                <a:solidFill>
                  <a:schemeClr val="accent5">
                    <a:lumMod val="75000"/>
                  </a:schemeClr>
                </a:solidFill>
              </a:rPr>
              <a:t>professionnelle : </a:t>
            </a:r>
            <a:r>
              <a:rPr lang="fr-BE" sz="2000" dirty="0">
                <a:solidFill>
                  <a:schemeClr val="accent5">
                    <a:lumMod val="75000"/>
                  </a:schemeClr>
                </a:solidFill>
                <a:hlinkClick r:id="rId6"/>
              </a:rPr>
              <a:t>http://</a:t>
            </a:r>
            <a:r>
              <a:rPr lang="fr-BE" sz="2000" dirty="0" smtClean="0">
                <a:solidFill>
                  <a:schemeClr val="accent5">
                    <a:lumMod val="75000"/>
                  </a:schemeClr>
                </a:solidFill>
                <a:hlinkClick r:id="rId6"/>
              </a:rPr>
              <a:t>www.brudoc.be/opac_css/doc_num.php?explnum_id=680</a:t>
            </a:r>
            <a:endParaRPr lang="fr-BE" sz="2000" dirty="0">
              <a:solidFill>
                <a:schemeClr val="accent5">
                  <a:lumMod val="75000"/>
                </a:schemeClr>
              </a:solidFill>
            </a:endParaRPr>
          </a:p>
          <a:p>
            <a:r>
              <a:rPr lang="fr-BE" sz="2000" dirty="0" smtClean="0">
                <a:solidFill>
                  <a:schemeClr val="accent5">
                    <a:lumMod val="75000"/>
                  </a:schemeClr>
                </a:solidFill>
              </a:rPr>
              <a:t>Brochures  de l’IEFH </a:t>
            </a:r>
            <a:r>
              <a:rPr lang="fr-BE" sz="2000" dirty="0" smtClean="0">
                <a:solidFill>
                  <a:schemeClr val="accent5">
                    <a:lumMod val="75000"/>
                  </a:schemeClr>
                </a:solidFill>
                <a:hlinkClick r:id="rId7"/>
              </a:rPr>
              <a:t>http://igvm-iefh.belgium.be/fr/publications</a:t>
            </a:r>
            <a:endParaRPr lang="fr-BE" sz="2000" dirty="0" smtClean="0">
              <a:solidFill>
                <a:schemeClr val="accent5">
                  <a:lumMod val="75000"/>
                </a:schemeClr>
              </a:solidFill>
            </a:endParaRPr>
          </a:p>
          <a:p>
            <a:endParaRPr lang="nl-BE" sz="2000" dirty="0" smtClean="0"/>
          </a:p>
          <a:p>
            <a:pPr marL="0" indent="0">
              <a:buNone/>
            </a:pPr>
            <a:endParaRPr lang="nl-BE" dirty="0" smtClean="0"/>
          </a:p>
          <a:p>
            <a:pPr marL="0" indent="0">
              <a:buNone/>
            </a:pPr>
            <a:endParaRPr lang="nl-BE" dirty="0"/>
          </a:p>
        </p:txBody>
      </p:sp>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93987" y="5651276"/>
            <a:ext cx="2850764" cy="281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6542" y="4549611"/>
            <a:ext cx="1521309" cy="21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8502" r="9314"/>
          <a:stretch/>
        </p:blipFill>
        <p:spPr bwMode="auto">
          <a:xfrm>
            <a:off x="6572618" y="1369345"/>
            <a:ext cx="2286000" cy="334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2759" t="17242" r="47112" b="6437"/>
          <a:stretch/>
        </p:blipFill>
        <p:spPr bwMode="auto">
          <a:xfrm>
            <a:off x="4466542" y="1595267"/>
            <a:ext cx="1905658" cy="2715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703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smtClean="0">
                <a:solidFill>
                  <a:schemeClr val="accent5">
                    <a:lumMod val="50000"/>
                  </a:schemeClr>
                </a:solidFill>
              </a:rPr>
              <a:t>Merci pour votre attention !</a:t>
            </a:r>
            <a:endParaRPr lang="fr-BE" dirty="0">
              <a:solidFill>
                <a:schemeClr val="accent5">
                  <a:lumMod val="50000"/>
                </a:schemeClr>
              </a:solidFill>
            </a:endParaRPr>
          </a:p>
        </p:txBody>
      </p:sp>
      <p:sp>
        <p:nvSpPr>
          <p:cNvPr id="3" name="Sous-titre 2"/>
          <p:cNvSpPr>
            <a:spLocks noGrp="1"/>
          </p:cNvSpPr>
          <p:nvPr>
            <p:ph type="subTitle" idx="1"/>
          </p:nvPr>
        </p:nvSpPr>
        <p:spPr/>
        <p:txBody>
          <a:bodyPr>
            <a:normAutofit fontScale="85000" lnSpcReduction="20000"/>
          </a:bodyPr>
          <a:lstStyle/>
          <a:p>
            <a:pPr>
              <a:defRPr/>
            </a:pPr>
            <a:r>
              <a:rPr lang="fr-BE" dirty="0">
                <a:solidFill>
                  <a:schemeClr val="tx1">
                    <a:lumMod val="75000"/>
                    <a:lumOff val="25000"/>
                  </a:schemeClr>
                </a:solidFill>
              </a:rPr>
              <a:t>http//igvm-iefh.belgium.be </a:t>
            </a:r>
          </a:p>
          <a:p>
            <a:pPr>
              <a:defRPr/>
            </a:pPr>
            <a:endParaRPr lang="fr-BE" dirty="0">
              <a:solidFill>
                <a:schemeClr val="tx1">
                  <a:lumMod val="75000"/>
                  <a:lumOff val="25000"/>
                </a:schemeClr>
              </a:solidFill>
            </a:endParaRPr>
          </a:p>
          <a:p>
            <a:pPr>
              <a:defRPr/>
            </a:pPr>
            <a:r>
              <a:rPr lang="fr-BE" dirty="0" smtClean="0">
                <a:solidFill>
                  <a:schemeClr val="tx1">
                    <a:lumMod val="75000"/>
                    <a:lumOff val="25000"/>
                  </a:schemeClr>
                </a:solidFill>
              </a:rPr>
              <a:t>Des questions ? </a:t>
            </a:r>
            <a:endParaRPr lang="fr-BE" dirty="0">
              <a:solidFill>
                <a:schemeClr val="tx1">
                  <a:lumMod val="75000"/>
                  <a:lumOff val="25000"/>
                </a:schemeClr>
              </a:solidFill>
            </a:endParaRPr>
          </a:p>
          <a:p>
            <a:pPr>
              <a:defRPr/>
            </a:pPr>
            <a:r>
              <a:rPr lang="fr-BE" dirty="0">
                <a:solidFill>
                  <a:schemeClr val="tx1">
                    <a:lumMod val="75000"/>
                    <a:lumOff val="25000"/>
                  </a:schemeClr>
                </a:solidFill>
              </a:rPr>
              <a:t>m</a:t>
            </a:r>
            <a:r>
              <a:rPr lang="fr-BE" dirty="0" smtClean="0">
                <a:solidFill>
                  <a:schemeClr val="tx1">
                    <a:lumMod val="75000"/>
                    <a:lumOff val="25000"/>
                  </a:schemeClr>
                </a:solidFill>
              </a:rPr>
              <a:t>arijke.weewauters@igvm.belgie.be</a:t>
            </a:r>
            <a:endParaRPr lang="fr-BE" dirty="0">
              <a:solidFill>
                <a:schemeClr val="tx1">
                  <a:lumMod val="75000"/>
                  <a:lumOff val="25000"/>
                </a:schemeClr>
              </a:solidFill>
            </a:endParaRPr>
          </a:p>
        </p:txBody>
      </p:sp>
    </p:spTree>
    <p:extLst>
      <p:ext uri="{BB962C8B-B14F-4D97-AF65-F5344CB8AC3E}">
        <p14:creationId xmlns:p14="http://schemas.microsoft.com/office/powerpoint/2010/main" val="504923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576064"/>
          </a:xfrm>
        </p:spPr>
        <p:txBody>
          <a:bodyPr>
            <a:normAutofit/>
          </a:bodyPr>
          <a:lstStyle/>
          <a:p>
            <a:pPr algn="l"/>
            <a:r>
              <a:rPr lang="nl-BE" sz="2400" dirty="0" smtClean="0"/>
              <a:t>Sources </a:t>
            </a:r>
            <a:r>
              <a:rPr lang="nl-BE" sz="2400" dirty="0"/>
              <a:t>:</a:t>
            </a:r>
          </a:p>
        </p:txBody>
      </p:sp>
      <p:sp>
        <p:nvSpPr>
          <p:cNvPr id="3" name="Tijdelijke aanduiding voor inhoud 2"/>
          <p:cNvSpPr>
            <a:spLocks noGrp="1"/>
          </p:cNvSpPr>
          <p:nvPr>
            <p:ph idx="1"/>
          </p:nvPr>
        </p:nvSpPr>
        <p:spPr>
          <a:xfrm>
            <a:off x="457200" y="1268760"/>
            <a:ext cx="8229600" cy="5184575"/>
          </a:xfrm>
        </p:spPr>
        <p:txBody>
          <a:bodyPr>
            <a:normAutofit fontScale="47500" lnSpcReduction="20000"/>
          </a:bodyPr>
          <a:lstStyle/>
          <a:p>
            <a:pPr marL="0" indent="0" algn="just">
              <a:buNone/>
            </a:pPr>
            <a:r>
              <a:rPr lang="en-US" dirty="0" err="1" smtClean="0">
                <a:solidFill>
                  <a:schemeClr val="accent5">
                    <a:lumMod val="75000"/>
                  </a:schemeClr>
                </a:solidFill>
              </a:rPr>
              <a:t>Confédération</a:t>
            </a:r>
            <a:r>
              <a:rPr lang="en-US" dirty="0" smtClean="0">
                <a:solidFill>
                  <a:schemeClr val="accent5">
                    <a:lumMod val="75000"/>
                  </a:schemeClr>
                </a:solidFill>
              </a:rPr>
              <a:t> </a:t>
            </a:r>
            <a:r>
              <a:rPr lang="en-US" dirty="0" err="1" smtClean="0">
                <a:solidFill>
                  <a:schemeClr val="accent5">
                    <a:lumMod val="75000"/>
                  </a:schemeClr>
                </a:solidFill>
              </a:rPr>
              <a:t>européenne</a:t>
            </a:r>
            <a:r>
              <a:rPr lang="en-US" dirty="0" smtClean="0">
                <a:solidFill>
                  <a:schemeClr val="accent5">
                    <a:lumMod val="75000"/>
                  </a:schemeClr>
                </a:solidFill>
              </a:rPr>
              <a:t> des </a:t>
            </a:r>
            <a:r>
              <a:rPr lang="en-US" dirty="0" err="1" smtClean="0">
                <a:solidFill>
                  <a:schemeClr val="accent5">
                    <a:lumMod val="75000"/>
                  </a:schemeClr>
                </a:solidFill>
              </a:rPr>
              <a:t>syndicats</a:t>
            </a:r>
            <a:r>
              <a:rPr lang="en-US" dirty="0" smtClean="0">
                <a:solidFill>
                  <a:schemeClr val="accent5">
                    <a:lumMod val="75000"/>
                  </a:schemeClr>
                </a:solidFill>
              </a:rPr>
              <a:t>, 2017. SAFE </a:t>
            </a:r>
            <a:r>
              <a:rPr lang="en-US" dirty="0">
                <a:solidFill>
                  <a:schemeClr val="accent5">
                    <a:lumMod val="75000"/>
                  </a:schemeClr>
                </a:solidFill>
              </a:rPr>
              <a:t>AT </a:t>
            </a:r>
            <a:r>
              <a:rPr lang="en-US" dirty="0" smtClean="0">
                <a:solidFill>
                  <a:schemeClr val="accent5">
                    <a:lumMod val="75000"/>
                  </a:schemeClr>
                </a:solidFill>
              </a:rPr>
              <a:t>HOME, SAFE </a:t>
            </a:r>
            <a:r>
              <a:rPr lang="en-US" dirty="0">
                <a:solidFill>
                  <a:schemeClr val="accent5">
                    <a:lumMod val="75000"/>
                  </a:schemeClr>
                </a:solidFill>
              </a:rPr>
              <a:t>AT </a:t>
            </a:r>
            <a:r>
              <a:rPr lang="en-US" dirty="0" smtClean="0">
                <a:solidFill>
                  <a:schemeClr val="accent5">
                    <a:lumMod val="75000"/>
                  </a:schemeClr>
                </a:solidFill>
              </a:rPr>
              <a:t>WORK. </a:t>
            </a:r>
            <a:r>
              <a:rPr lang="fr-BE" dirty="0">
                <a:solidFill>
                  <a:schemeClr val="accent5">
                    <a:lumMod val="75000"/>
                  </a:schemeClr>
                </a:solidFill>
              </a:rPr>
              <a:t>Les stratégies syndicales pour prévenir, gérer et éliminer le harcèlement au travail et les violences faites aux </a:t>
            </a:r>
            <a:r>
              <a:rPr lang="fr-BE" dirty="0" smtClean="0">
                <a:solidFill>
                  <a:schemeClr val="accent5">
                    <a:lumMod val="75000"/>
                  </a:schemeClr>
                </a:solidFill>
              </a:rPr>
              <a:t>femmes</a:t>
            </a:r>
            <a:r>
              <a:rPr lang="en-US" dirty="0" smtClean="0">
                <a:solidFill>
                  <a:schemeClr val="accent5">
                    <a:lumMod val="75000"/>
                  </a:schemeClr>
                </a:solidFill>
              </a:rPr>
              <a:t>, consultation </a:t>
            </a:r>
            <a:r>
              <a:rPr lang="en-US" dirty="0" err="1" smtClean="0">
                <a:solidFill>
                  <a:schemeClr val="accent5">
                    <a:lumMod val="75000"/>
                  </a:schemeClr>
                </a:solidFill>
              </a:rPr>
              <a:t>en</a:t>
            </a:r>
            <a:r>
              <a:rPr lang="en-US" dirty="0" smtClean="0">
                <a:solidFill>
                  <a:schemeClr val="accent5">
                    <a:lumMod val="75000"/>
                  </a:schemeClr>
                </a:solidFill>
              </a:rPr>
              <a:t> </a:t>
            </a:r>
            <a:r>
              <a:rPr lang="en-US" dirty="0" err="1" smtClean="0">
                <a:solidFill>
                  <a:schemeClr val="accent5">
                    <a:lumMod val="75000"/>
                  </a:schemeClr>
                </a:solidFill>
              </a:rPr>
              <a:t>ligne</a:t>
            </a:r>
            <a:r>
              <a:rPr lang="en-US" dirty="0" smtClean="0">
                <a:solidFill>
                  <a:schemeClr val="accent5">
                    <a:lumMod val="75000"/>
                  </a:schemeClr>
                </a:solidFill>
              </a:rPr>
              <a:t> (</a:t>
            </a:r>
            <a:r>
              <a:rPr lang="en-US" dirty="0" smtClean="0">
                <a:solidFill>
                  <a:schemeClr val="accent5">
                    <a:lumMod val="75000"/>
                  </a:schemeClr>
                </a:solidFill>
                <a:hlinkClick r:id="rId3"/>
              </a:rPr>
              <a:t>https</a:t>
            </a:r>
            <a:r>
              <a:rPr lang="en-US" dirty="0">
                <a:solidFill>
                  <a:schemeClr val="accent5">
                    <a:lumMod val="75000"/>
                  </a:schemeClr>
                </a:solidFill>
                <a:hlinkClick r:id="rId3"/>
              </a:rPr>
              <a:t>://www.etuc.org/sites/www.etuc.org/files/document/files/brochure_-_safe_at_home_-_</a:t>
            </a:r>
            <a:r>
              <a:rPr lang="en-US" dirty="0" smtClean="0">
                <a:solidFill>
                  <a:schemeClr val="accent5">
                    <a:lumMod val="75000"/>
                  </a:schemeClr>
                </a:solidFill>
                <a:hlinkClick r:id="rId3"/>
              </a:rPr>
              <a:t>fr_2_0.pdf</a:t>
            </a:r>
            <a:r>
              <a:rPr lang="en-US" dirty="0" smtClean="0">
                <a:solidFill>
                  <a:schemeClr val="accent5">
                    <a:lumMod val="75000"/>
                  </a:schemeClr>
                </a:solidFill>
              </a:rPr>
              <a:t>). </a:t>
            </a:r>
          </a:p>
          <a:p>
            <a:pPr marL="0" indent="0" algn="just">
              <a:buNone/>
            </a:pPr>
            <a:endParaRPr lang="en-US" dirty="0" smtClean="0">
              <a:solidFill>
                <a:schemeClr val="accent5">
                  <a:lumMod val="75000"/>
                </a:schemeClr>
              </a:solidFill>
            </a:endParaRPr>
          </a:p>
          <a:p>
            <a:pPr marL="0" indent="0">
              <a:buNone/>
            </a:pPr>
            <a:r>
              <a:rPr lang="nl-BE" dirty="0" err="1" smtClean="0">
                <a:solidFill>
                  <a:schemeClr val="accent5">
                    <a:lumMod val="75000"/>
                  </a:schemeClr>
                </a:solidFill>
              </a:rPr>
              <a:t>Australian</a:t>
            </a:r>
            <a:r>
              <a:rPr lang="nl-BE" dirty="0" smtClean="0">
                <a:solidFill>
                  <a:schemeClr val="accent5">
                    <a:lumMod val="75000"/>
                  </a:schemeClr>
                </a:solidFill>
              </a:rPr>
              <a:t> </a:t>
            </a:r>
            <a:r>
              <a:rPr lang="en-GB" dirty="0">
                <a:solidFill>
                  <a:schemeClr val="accent5">
                    <a:lumMod val="75000"/>
                  </a:schemeClr>
                </a:solidFill>
              </a:rPr>
              <a:t>Bureau of Statistics (2012). </a:t>
            </a:r>
            <a:r>
              <a:rPr lang="en-GB" dirty="0" smtClean="0">
                <a:solidFill>
                  <a:schemeClr val="accent5">
                    <a:lumMod val="75000"/>
                  </a:schemeClr>
                </a:solidFill>
              </a:rPr>
              <a:t>Personal </a:t>
            </a:r>
            <a:r>
              <a:rPr lang="en-GB" dirty="0">
                <a:solidFill>
                  <a:schemeClr val="accent5">
                    <a:lumMod val="75000"/>
                  </a:schemeClr>
                </a:solidFill>
              </a:rPr>
              <a:t>safety survey, Australia, </a:t>
            </a:r>
            <a:r>
              <a:rPr lang="en-GB" dirty="0" smtClean="0">
                <a:solidFill>
                  <a:schemeClr val="accent5">
                    <a:lumMod val="75000"/>
                  </a:schemeClr>
                </a:solidFill>
              </a:rPr>
              <a:t>consultation </a:t>
            </a:r>
            <a:r>
              <a:rPr lang="en-GB" dirty="0" err="1" smtClean="0">
                <a:solidFill>
                  <a:schemeClr val="accent5">
                    <a:lumMod val="75000"/>
                  </a:schemeClr>
                </a:solidFill>
              </a:rPr>
              <a:t>en</a:t>
            </a:r>
            <a:r>
              <a:rPr lang="en-GB" dirty="0" smtClean="0">
                <a:solidFill>
                  <a:schemeClr val="accent5">
                    <a:lumMod val="75000"/>
                  </a:schemeClr>
                </a:solidFill>
              </a:rPr>
              <a:t> </a:t>
            </a:r>
            <a:r>
              <a:rPr lang="en-GB" dirty="0" err="1" smtClean="0">
                <a:solidFill>
                  <a:schemeClr val="accent5">
                    <a:lumMod val="75000"/>
                  </a:schemeClr>
                </a:solidFill>
              </a:rPr>
              <a:t>ligne</a:t>
            </a:r>
            <a:r>
              <a:rPr lang="en-GB" dirty="0" smtClean="0">
                <a:solidFill>
                  <a:schemeClr val="accent5">
                    <a:lumMod val="75000"/>
                  </a:schemeClr>
                </a:solidFill>
              </a:rPr>
              <a:t> (</a:t>
            </a:r>
            <a:r>
              <a:rPr lang="nl-BE" dirty="0" smtClean="0">
                <a:solidFill>
                  <a:schemeClr val="accent5">
                    <a:lumMod val="75000"/>
                  </a:schemeClr>
                </a:solidFill>
                <a:hlinkClick r:id="rId4"/>
              </a:rPr>
              <a:t>http</a:t>
            </a:r>
            <a:r>
              <a:rPr lang="nl-BE" dirty="0">
                <a:solidFill>
                  <a:schemeClr val="accent5">
                    <a:lumMod val="75000"/>
                  </a:schemeClr>
                </a:solidFill>
                <a:hlinkClick r:id="rId4"/>
              </a:rPr>
              <a:t>://www.abs.gov.au/ausstats/abs@.</a:t>
            </a:r>
            <a:r>
              <a:rPr lang="nl-BE" dirty="0" smtClean="0">
                <a:solidFill>
                  <a:schemeClr val="accent5">
                    <a:lumMod val="75000"/>
                  </a:schemeClr>
                </a:solidFill>
                <a:hlinkClick r:id="rId4"/>
              </a:rPr>
              <a:t>nsf/Lookup/4906.0Chapter7002012</a:t>
            </a:r>
            <a:r>
              <a:rPr lang="nl-BE" dirty="0" smtClean="0">
                <a:solidFill>
                  <a:schemeClr val="accent5">
                    <a:lumMod val="75000"/>
                  </a:schemeClr>
                </a:solidFill>
              </a:rPr>
              <a:t>).</a:t>
            </a:r>
          </a:p>
          <a:p>
            <a:pPr marL="0" indent="0">
              <a:buNone/>
            </a:pPr>
            <a:endParaRPr lang="nl-BE" dirty="0">
              <a:solidFill>
                <a:schemeClr val="accent5">
                  <a:lumMod val="75000"/>
                </a:schemeClr>
              </a:solidFill>
            </a:endParaRPr>
          </a:p>
          <a:p>
            <a:pPr marL="0" indent="0">
              <a:buNone/>
            </a:pPr>
            <a:r>
              <a:rPr lang="nl-BE" dirty="0" err="1" smtClean="0">
                <a:solidFill>
                  <a:schemeClr val="accent5">
                    <a:lumMod val="75000"/>
                  </a:schemeClr>
                </a:solidFill>
              </a:rPr>
              <a:t>Conseil</a:t>
            </a:r>
            <a:r>
              <a:rPr lang="nl-BE" dirty="0" smtClean="0">
                <a:solidFill>
                  <a:schemeClr val="accent5">
                    <a:lumMod val="75000"/>
                  </a:schemeClr>
                </a:solidFill>
              </a:rPr>
              <a:t> de </a:t>
            </a:r>
            <a:r>
              <a:rPr lang="nl-BE" dirty="0" err="1" smtClean="0">
                <a:solidFill>
                  <a:schemeClr val="accent5">
                    <a:lumMod val="75000"/>
                  </a:schemeClr>
                </a:solidFill>
              </a:rPr>
              <a:t>l’Europe</a:t>
            </a:r>
            <a:r>
              <a:rPr lang="nl-BE" dirty="0" smtClean="0">
                <a:solidFill>
                  <a:schemeClr val="accent5">
                    <a:lumMod val="75000"/>
                  </a:schemeClr>
                </a:solidFill>
              </a:rPr>
              <a:t> </a:t>
            </a:r>
            <a:r>
              <a:rPr lang="nl-BE" dirty="0">
                <a:solidFill>
                  <a:schemeClr val="accent5">
                    <a:lumMod val="75000"/>
                  </a:schemeClr>
                </a:solidFill>
              </a:rPr>
              <a:t>(2016). </a:t>
            </a:r>
            <a:r>
              <a:rPr lang="fr-BE" dirty="0">
                <a:solidFill>
                  <a:schemeClr val="accent5">
                    <a:lumMod val="75000"/>
                  </a:schemeClr>
                </a:solidFill>
              </a:rPr>
              <a:t>Encourager la participation du secteur privé et des médias à la prévention de la violence à l'égard des femmes et de la violence </a:t>
            </a:r>
            <a:r>
              <a:rPr lang="fr-BE" dirty="0" smtClean="0">
                <a:solidFill>
                  <a:schemeClr val="accent5">
                    <a:lumMod val="75000"/>
                  </a:schemeClr>
                </a:solidFill>
              </a:rPr>
              <a:t>domestique : </a:t>
            </a:r>
            <a:r>
              <a:rPr lang="fr-BE" dirty="0">
                <a:solidFill>
                  <a:schemeClr val="accent5">
                    <a:lumMod val="75000"/>
                  </a:schemeClr>
                </a:solidFill>
              </a:rPr>
              <a:t>Article 17 de la Convention </a:t>
            </a:r>
            <a:r>
              <a:rPr lang="fr-BE" dirty="0" smtClean="0">
                <a:solidFill>
                  <a:schemeClr val="accent5">
                    <a:lumMod val="75000"/>
                  </a:schemeClr>
                </a:solidFill>
              </a:rPr>
              <a:t>d'Istanbul</a:t>
            </a:r>
            <a:r>
              <a:rPr lang="en-GB" dirty="0" smtClean="0">
                <a:solidFill>
                  <a:schemeClr val="accent5">
                    <a:lumMod val="75000"/>
                  </a:schemeClr>
                </a:solidFill>
              </a:rPr>
              <a:t>, </a:t>
            </a:r>
            <a:r>
              <a:rPr lang="en-GB" dirty="0" err="1" smtClean="0">
                <a:solidFill>
                  <a:schemeClr val="accent5">
                    <a:lumMod val="75000"/>
                  </a:schemeClr>
                </a:solidFill>
              </a:rPr>
              <a:t>Bruxelles</a:t>
            </a:r>
            <a:r>
              <a:rPr lang="en-GB" dirty="0" smtClean="0">
                <a:solidFill>
                  <a:schemeClr val="accent5">
                    <a:lumMod val="75000"/>
                  </a:schemeClr>
                </a:solidFill>
              </a:rPr>
              <a:t>: </a:t>
            </a:r>
            <a:r>
              <a:rPr lang="en-GB" dirty="0" err="1" smtClean="0">
                <a:solidFill>
                  <a:schemeClr val="accent5">
                    <a:lumMod val="75000"/>
                  </a:schemeClr>
                </a:solidFill>
              </a:rPr>
              <a:t>Conseil</a:t>
            </a:r>
            <a:r>
              <a:rPr lang="en-GB" dirty="0" smtClean="0">
                <a:solidFill>
                  <a:schemeClr val="accent5">
                    <a:lumMod val="75000"/>
                  </a:schemeClr>
                </a:solidFill>
              </a:rPr>
              <a:t> de l’</a:t>
            </a:r>
            <a:r>
              <a:rPr lang="nl-BE" dirty="0" smtClean="0">
                <a:solidFill>
                  <a:schemeClr val="accent5">
                    <a:lumMod val="75000"/>
                  </a:schemeClr>
                </a:solidFill>
              </a:rPr>
              <a:t>Europe.</a:t>
            </a:r>
          </a:p>
          <a:p>
            <a:pPr marL="0" indent="0">
              <a:buNone/>
            </a:pPr>
            <a:endParaRPr lang="nl-BE" dirty="0">
              <a:solidFill>
                <a:schemeClr val="accent5">
                  <a:lumMod val="75000"/>
                </a:schemeClr>
              </a:solidFill>
            </a:endParaRPr>
          </a:p>
          <a:p>
            <a:pPr marL="0" indent="0">
              <a:buNone/>
            </a:pPr>
            <a:r>
              <a:rPr lang="nl-BE" dirty="0" err="1">
                <a:solidFill>
                  <a:schemeClr val="accent5">
                    <a:lumMod val="75000"/>
                  </a:schemeClr>
                </a:solidFill>
              </a:rPr>
              <a:t>Walby</a:t>
            </a:r>
            <a:r>
              <a:rPr lang="nl-BE" dirty="0">
                <a:solidFill>
                  <a:schemeClr val="accent5">
                    <a:lumMod val="75000"/>
                  </a:schemeClr>
                </a:solidFill>
              </a:rPr>
              <a:t> S., Allen J., </a:t>
            </a:r>
            <a:r>
              <a:rPr lang="nl-BE" dirty="0" err="1">
                <a:solidFill>
                  <a:schemeClr val="accent5">
                    <a:lumMod val="75000"/>
                  </a:schemeClr>
                </a:solidFill>
              </a:rPr>
              <a:t>Simmons</a:t>
            </a:r>
            <a:r>
              <a:rPr lang="nl-BE" dirty="0">
                <a:solidFill>
                  <a:schemeClr val="accent5">
                    <a:lumMod val="75000"/>
                  </a:schemeClr>
                </a:solidFill>
              </a:rPr>
              <a:t> J., (2004). </a:t>
            </a:r>
            <a:r>
              <a:rPr lang="en-GB" dirty="0">
                <a:solidFill>
                  <a:schemeClr val="accent5">
                    <a:lumMod val="75000"/>
                  </a:schemeClr>
                </a:solidFill>
              </a:rPr>
              <a:t>Domestic violence, sexual assault and </a:t>
            </a:r>
            <a:r>
              <a:rPr lang="en-GB" dirty="0" smtClean="0">
                <a:solidFill>
                  <a:schemeClr val="accent5">
                    <a:lumMod val="75000"/>
                  </a:schemeClr>
                </a:solidFill>
              </a:rPr>
              <a:t>stalking: findings </a:t>
            </a:r>
            <a:r>
              <a:rPr lang="en-GB" dirty="0">
                <a:solidFill>
                  <a:schemeClr val="accent5">
                    <a:lumMod val="75000"/>
                  </a:schemeClr>
                </a:solidFill>
              </a:rPr>
              <a:t>from the British Crime Survey, London: Home Office </a:t>
            </a:r>
            <a:r>
              <a:rPr lang="en-GB" dirty="0" smtClean="0">
                <a:solidFill>
                  <a:schemeClr val="accent5">
                    <a:lumMod val="75000"/>
                  </a:schemeClr>
                </a:solidFill>
              </a:rPr>
              <a:t>Research, Development </a:t>
            </a:r>
            <a:r>
              <a:rPr lang="en-GB" dirty="0">
                <a:solidFill>
                  <a:schemeClr val="accent5">
                    <a:lumMod val="75000"/>
                  </a:schemeClr>
                </a:solidFill>
              </a:rPr>
              <a:t>and Statistics Directorate. </a:t>
            </a:r>
            <a:endParaRPr lang="en-GB" dirty="0" smtClean="0">
              <a:solidFill>
                <a:schemeClr val="accent5">
                  <a:lumMod val="75000"/>
                </a:schemeClr>
              </a:solidFill>
            </a:endParaRPr>
          </a:p>
          <a:p>
            <a:pPr marL="0" indent="0">
              <a:buNone/>
            </a:pPr>
            <a:endParaRPr lang="en-GB" dirty="0">
              <a:solidFill>
                <a:schemeClr val="accent5">
                  <a:lumMod val="75000"/>
                </a:schemeClr>
              </a:solidFill>
            </a:endParaRPr>
          </a:p>
          <a:p>
            <a:pPr marL="0" indent="0">
              <a:buNone/>
            </a:pPr>
            <a:r>
              <a:rPr lang="nl-BE" dirty="0" err="1">
                <a:solidFill>
                  <a:schemeClr val="accent5">
                    <a:lumMod val="75000"/>
                  </a:schemeClr>
                </a:solidFill>
              </a:rPr>
              <a:t>Wathen</a:t>
            </a:r>
            <a:r>
              <a:rPr lang="nl-BE" dirty="0">
                <a:solidFill>
                  <a:schemeClr val="accent5">
                    <a:lumMod val="75000"/>
                  </a:schemeClr>
                </a:solidFill>
              </a:rPr>
              <a:t> C. </a:t>
            </a:r>
            <a:r>
              <a:rPr lang="en-GB" dirty="0">
                <a:solidFill>
                  <a:schemeClr val="accent5">
                    <a:lumMod val="75000"/>
                  </a:schemeClr>
                </a:solidFill>
              </a:rPr>
              <a:t>N., MacGregor J.C.D., </a:t>
            </a:r>
            <a:r>
              <a:rPr lang="en-GB" dirty="0" err="1">
                <a:solidFill>
                  <a:schemeClr val="accent5">
                    <a:lumMod val="75000"/>
                  </a:schemeClr>
                </a:solidFill>
              </a:rPr>
              <a:t>MacQuarrie</a:t>
            </a:r>
            <a:r>
              <a:rPr lang="en-GB" dirty="0">
                <a:solidFill>
                  <a:schemeClr val="accent5">
                    <a:lumMod val="75000"/>
                  </a:schemeClr>
                </a:solidFill>
              </a:rPr>
              <a:t>, B. J., Canadian Labour Congress (2014). </a:t>
            </a:r>
            <a:r>
              <a:rPr lang="en-GB" dirty="0" smtClean="0">
                <a:solidFill>
                  <a:schemeClr val="accent5">
                    <a:lumMod val="75000"/>
                  </a:schemeClr>
                </a:solidFill>
              </a:rPr>
              <a:t>Can </a:t>
            </a:r>
            <a:r>
              <a:rPr lang="en-GB" dirty="0">
                <a:solidFill>
                  <a:schemeClr val="accent5">
                    <a:lumMod val="75000"/>
                  </a:schemeClr>
                </a:solidFill>
              </a:rPr>
              <a:t>Work be Safe, When Home Isn’t? Initial Findings of a Pan-Canadian </a:t>
            </a:r>
            <a:r>
              <a:rPr lang="en-GB" dirty="0" smtClean="0">
                <a:solidFill>
                  <a:schemeClr val="accent5">
                    <a:lumMod val="75000"/>
                  </a:schemeClr>
                </a:solidFill>
              </a:rPr>
              <a:t>Survey </a:t>
            </a:r>
            <a:r>
              <a:rPr lang="en-GB" dirty="0">
                <a:solidFill>
                  <a:schemeClr val="accent5">
                    <a:lumMod val="75000"/>
                  </a:schemeClr>
                </a:solidFill>
              </a:rPr>
              <a:t>on Domestic Violence and the Workplace. Ontario: Centre of </a:t>
            </a:r>
            <a:r>
              <a:rPr lang="en-GB" dirty="0" smtClean="0">
                <a:solidFill>
                  <a:schemeClr val="accent5">
                    <a:lumMod val="75000"/>
                  </a:schemeClr>
                </a:solidFill>
              </a:rPr>
              <a:t>Research </a:t>
            </a:r>
            <a:r>
              <a:rPr lang="en-GB" dirty="0">
                <a:solidFill>
                  <a:schemeClr val="accent5">
                    <a:lumMod val="75000"/>
                  </a:schemeClr>
                </a:solidFill>
              </a:rPr>
              <a:t>&amp; Education on Violence Against Women and Children</a:t>
            </a:r>
            <a:r>
              <a:rPr lang="en-GB" dirty="0" smtClean="0">
                <a:solidFill>
                  <a:schemeClr val="accent5">
                    <a:lumMod val="75000"/>
                  </a:schemeClr>
                </a:solidFill>
              </a:rPr>
              <a:t>.</a:t>
            </a:r>
          </a:p>
          <a:p>
            <a:pPr marL="0" indent="0">
              <a:buNone/>
            </a:pPr>
            <a:endParaRPr lang="en-GB" dirty="0">
              <a:solidFill>
                <a:schemeClr val="accent5">
                  <a:lumMod val="75000"/>
                </a:schemeClr>
              </a:solidFill>
            </a:endParaRPr>
          </a:p>
          <a:p>
            <a:pPr marL="0" indent="0">
              <a:buNone/>
            </a:pPr>
            <a:r>
              <a:rPr lang="nl-BE" dirty="0" err="1">
                <a:solidFill>
                  <a:schemeClr val="accent5">
                    <a:lumMod val="75000"/>
                  </a:schemeClr>
                </a:solidFill>
              </a:rPr>
              <a:t>Psytel</a:t>
            </a:r>
            <a:r>
              <a:rPr lang="nl-BE" dirty="0">
                <a:solidFill>
                  <a:schemeClr val="accent5">
                    <a:lumMod val="75000"/>
                  </a:schemeClr>
                </a:solidFill>
              </a:rPr>
              <a:t> (2009). </a:t>
            </a:r>
            <a:r>
              <a:rPr lang="fr-BE" dirty="0">
                <a:solidFill>
                  <a:schemeClr val="accent5">
                    <a:lumMod val="75000"/>
                  </a:schemeClr>
                </a:solidFill>
              </a:rPr>
              <a:t>Estimation du </a:t>
            </a:r>
            <a:r>
              <a:rPr lang="fr-BE" dirty="0" smtClean="0">
                <a:solidFill>
                  <a:schemeClr val="accent5">
                    <a:lumMod val="75000"/>
                  </a:schemeClr>
                </a:solidFill>
              </a:rPr>
              <a:t>coût des </a:t>
            </a:r>
            <a:r>
              <a:rPr lang="fr-BE" dirty="0">
                <a:solidFill>
                  <a:schemeClr val="accent5">
                    <a:lumMod val="75000"/>
                  </a:schemeClr>
                </a:solidFill>
              </a:rPr>
              <a:t>violences conjugales en Europe,</a:t>
            </a:r>
            <a:r>
              <a:rPr lang="nl-BE" dirty="0">
                <a:solidFill>
                  <a:schemeClr val="accent5">
                    <a:lumMod val="75000"/>
                  </a:schemeClr>
                </a:solidFill>
              </a:rPr>
              <a:t>  </a:t>
            </a:r>
            <a:r>
              <a:rPr lang="nl-BE" dirty="0" err="1" smtClean="0">
                <a:solidFill>
                  <a:schemeClr val="accent5">
                    <a:lumMod val="75000"/>
                  </a:schemeClr>
                </a:solidFill>
              </a:rPr>
              <a:t>consultation</a:t>
            </a:r>
            <a:r>
              <a:rPr lang="nl-BE" dirty="0" smtClean="0">
                <a:solidFill>
                  <a:schemeClr val="accent5">
                    <a:lumMod val="75000"/>
                  </a:schemeClr>
                </a:solidFill>
              </a:rPr>
              <a:t> en </a:t>
            </a:r>
            <a:r>
              <a:rPr lang="nl-BE" dirty="0" err="1" smtClean="0">
                <a:solidFill>
                  <a:schemeClr val="accent5">
                    <a:lumMod val="75000"/>
                  </a:schemeClr>
                </a:solidFill>
              </a:rPr>
              <a:t>ligne</a:t>
            </a:r>
            <a:r>
              <a:rPr lang="nl-BE" dirty="0" smtClean="0">
                <a:solidFill>
                  <a:schemeClr val="accent5">
                    <a:lumMod val="75000"/>
                  </a:schemeClr>
                </a:solidFill>
              </a:rPr>
              <a:t> (</a:t>
            </a:r>
            <a:r>
              <a:rPr lang="nl-BE" dirty="0" smtClean="0">
                <a:solidFill>
                  <a:schemeClr val="accent5">
                    <a:lumMod val="75000"/>
                  </a:schemeClr>
                </a:solidFill>
                <a:hlinkClick r:id="rId5"/>
              </a:rPr>
              <a:t>http</a:t>
            </a:r>
            <a:r>
              <a:rPr lang="nl-BE" dirty="0">
                <a:solidFill>
                  <a:schemeClr val="accent5">
                    <a:lumMod val="75000"/>
                  </a:schemeClr>
                </a:solidFill>
                <a:hlinkClick r:id="rId5"/>
              </a:rPr>
              <a:t>://</a:t>
            </a:r>
            <a:r>
              <a:rPr lang="nl-BE" dirty="0" smtClean="0">
                <a:solidFill>
                  <a:schemeClr val="accent5">
                    <a:lumMod val="75000"/>
                  </a:schemeClr>
                </a:solidFill>
                <a:hlinkClick r:id="rId5"/>
              </a:rPr>
              <a:t>www.psytel.eu/</a:t>
            </a:r>
            <a:r>
              <a:rPr lang="nl-BE" dirty="0" err="1" smtClean="0">
                <a:solidFill>
                  <a:schemeClr val="accent5">
                    <a:lumMod val="75000"/>
                  </a:schemeClr>
                </a:solidFill>
                <a:hlinkClick r:id="rId5"/>
              </a:rPr>
              <a:t>violences.php</a:t>
            </a:r>
            <a:r>
              <a:rPr lang="nl-BE" dirty="0" smtClean="0">
                <a:solidFill>
                  <a:schemeClr val="accent5">
                    <a:lumMod val="75000"/>
                  </a:schemeClr>
                </a:solidFill>
              </a:rPr>
              <a:t>).</a:t>
            </a:r>
          </a:p>
          <a:p>
            <a:pPr marL="0" indent="0">
              <a:buNone/>
            </a:pPr>
            <a:endParaRPr lang="nl-BE" dirty="0">
              <a:solidFill>
                <a:schemeClr val="accent5">
                  <a:lumMod val="75000"/>
                </a:schemeClr>
              </a:solidFill>
            </a:endParaRPr>
          </a:p>
          <a:p>
            <a:pPr marL="0" indent="0">
              <a:buNone/>
            </a:pPr>
            <a:r>
              <a:rPr lang="en-US" dirty="0" smtClean="0">
                <a:solidFill>
                  <a:schemeClr val="accent5">
                    <a:lumMod val="75000"/>
                  </a:schemeClr>
                </a:solidFill>
              </a:rPr>
              <a:t>ILO(</a:t>
            </a:r>
            <a:r>
              <a:rPr lang="en-US" dirty="0" err="1" smtClean="0">
                <a:solidFill>
                  <a:schemeClr val="accent5">
                    <a:lumMod val="75000"/>
                  </a:schemeClr>
                </a:solidFill>
              </a:rPr>
              <a:t>mai</a:t>
            </a:r>
            <a:r>
              <a:rPr lang="en-US" dirty="0" smtClean="0">
                <a:solidFill>
                  <a:schemeClr val="accent5">
                    <a:lumMod val="75000"/>
                  </a:schemeClr>
                </a:solidFill>
              </a:rPr>
              <a:t> </a:t>
            </a:r>
            <a:r>
              <a:rPr lang="en-US" dirty="0">
                <a:solidFill>
                  <a:schemeClr val="accent5">
                    <a:lumMod val="75000"/>
                  </a:schemeClr>
                </a:solidFill>
              </a:rPr>
              <a:t>2017 ): conference paper. http://www.ilo.org/ilc/ILCSessions/107/reports/reports-to-the-conference/WCMS_553577/lang--en/index.htm</a:t>
            </a:r>
          </a:p>
          <a:p>
            <a:pPr marL="0" indent="0">
              <a:buNone/>
            </a:pPr>
            <a:endParaRPr lang="nl-BE" dirty="0"/>
          </a:p>
        </p:txBody>
      </p:sp>
    </p:spTree>
    <p:extLst>
      <p:ext uri="{BB962C8B-B14F-4D97-AF65-F5344CB8AC3E}">
        <p14:creationId xmlns:p14="http://schemas.microsoft.com/office/powerpoint/2010/main" val="2258609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229600" cy="720080"/>
          </a:xfrm>
        </p:spPr>
        <p:txBody>
          <a:bodyPr>
            <a:normAutofit/>
          </a:bodyPr>
          <a:lstStyle/>
          <a:p>
            <a:r>
              <a:rPr lang="fr-BE" sz="3600" dirty="0">
                <a:solidFill>
                  <a:schemeClr val="accent5">
                    <a:lumMod val="50000"/>
                  </a:schemeClr>
                </a:solidFill>
              </a:rPr>
              <a:t>La violence entre partenaires </a:t>
            </a:r>
            <a:r>
              <a:rPr lang="fr-BE" sz="3600" dirty="0" smtClean="0">
                <a:solidFill>
                  <a:schemeClr val="accent5">
                    <a:lumMod val="50000"/>
                  </a:schemeClr>
                </a:solidFill>
              </a:rPr>
              <a:t>en chiffres</a:t>
            </a:r>
            <a:endParaRPr lang="nl-BE" sz="3600" dirty="0">
              <a:solidFill>
                <a:schemeClr val="accent5">
                  <a:lumMod val="50000"/>
                </a:schemeClr>
              </a:solidFill>
            </a:endParaRPr>
          </a:p>
        </p:txBody>
      </p:sp>
      <p:sp>
        <p:nvSpPr>
          <p:cNvPr id="3" name="Tijdelijke aanduiding voor inhoud 2"/>
          <p:cNvSpPr>
            <a:spLocks noGrp="1"/>
          </p:cNvSpPr>
          <p:nvPr>
            <p:ph idx="1"/>
          </p:nvPr>
        </p:nvSpPr>
        <p:spPr>
          <a:xfrm>
            <a:off x="323528" y="1556792"/>
            <a:ext cx="8229600" cy="4752528"/>
          </a:xfrm>
        </p:spPr>
        <p:txBody>
          <a:bodyPr>
            <a:normAutofit fontScale="85000" lnSpcReduction="10000"/>
          </a:bodyPr>
          <a:lstStyle/>
          <a:p>
            <a:r>
              <a:rPr lang="nl-BE" dirty="0" smtClean="0">
                <a:solidFill>
                  <a:schemeClr val="accent5">
                    <a:lumMod val="75000"/>
                  </a:schemeClr>
                </a:solidFill>
              </a:rPr>
              <a:t>1/7 ♀ et  1/10 ♂ </a:t>
            </a:r>
            <a:r>
              <a:rPr lang="nl-BE" dirty="0" err="1" smtClean="0">
                <a:solidFill>
                  <a:schemeClr val="accent5">
                    <a:lumMod val="75000"/>
                  </a:schemeClr>
                </a:solidFill>
              </a:rPr>
              <a:t>sont</a:t>
            </a:r>
            <a:r>
              <a:rPr lang="nl-BE" dirty="0" smtClean="0">
                <a:solidFill>
                  <a:schemeClr val="accent5">
                    <a:lumMod val="75000"/>
                  </a:schemeClr>
                </a:solidFill>
              </a:rPr>
              <a:t> </a:t>
            </a:r>
            <a:r>
              <a:rPr lang="nl-BE" dirty="0" err="1" smtClean="0">
                <a:solidFill>
                  <a:schemeClr val="accent5">
                    <a:lumMod val="75000"/>
                  </a:schemeClr>
                </a:solidFill>
              </a:rPr>
              <a:t>victimes</a:t>
            </a:r>
            <a:r>
              <a:rPr lang="nl-BE" dirty="0" smtClean="0">
                <a:solidFill>
                  <a:schemeClr val="accent5">
                    <a:lumMod val="75000"/>
                  </a:schemeClr>
                </a:solidFill>
              </a:rPr>
              <a:t> (12 </a:t>
            </a:r>
            <a:r>
              <a:rPr lang="nl-BE" dirty="0" err="1" smtClean="0">
                <a:solidFill>
                  <a:schemeClr val="accent5">
                    <a:lumMod val="75000"/>
                  </a:schemeClr>
                </a:solidFill>
              </a:rPr>
              <a:t>mois</a:t>
            </a:r>
            <a:r>
              <a:rPr lang="nl-BE" dirty="0" smtClean="0">
                <a:solidFill>
                  <a:schemeClr val="accent5">
                    <a:lumMod val="75000"/>
                  </a:schemeClr>
                </a:solidFill>
              </a:rPr>
              <a:t>)</a:t>
            </a:r>
          </a:p>
          <a:p>
            <a:r>
              <a:rPr lang="nl-BE" dirty="0" smtClean="0">
                <a:solidFill>
                  <a:schemeClr val="accent5">
                    <a:lumMod val="75000"/>
                  </a:schemeClr>
                </a:solidFill>
              </a:rPr>
              <a:t>37.989 = </a:t>
            </a:r>
            <a:r>
              <a:rPr lang="nl-BE" dirty="0" err="1" smtClean="0">
                <a:solidFill>
                  <a:schemeClr val="accent5">
                    <a:lumMod val="75000"/>
                  </a:schemeClr>
                </a:solidFill>
              </a:rPr>
              <a:t>faits</a:t>
            </a:r>
            <a:r>
              <a:rPr lang="nl-BE" dirty="0" smtClean="0">
                <a:solidFill>
                  <a:schemeClr val="accent5">
                    <a:lumMod val="75000"/>
                  </a:schemeClr>
                </a:solidFill>
              </a:rPr>
              <a:t> </a:t>
            </a:r>
            <a:r>
              <a:rPr lang="nl-BE" dirty="0" err="1" smtClean="0">
                <a:solidFill>
                  <a:schemeClr val="accent5">
                    <a:lumMod val="75000"/>
                  </a:schemeClr>
                </a:solidFill>
              </a:rPr>
              <a:t>enregistrés</a:t>
            </a:r>
            <a:r>
              <a:rPr lang="nl-BE" dirty="0" smtClean="0">
                <a:solidFill>
                  <a:schemeClr val="accent5">
                    <a:lumMod val="75000"/>
                  </a:schemeClr>
                </a:solidFill>
              </a:rPr>
              <a:t> </a:t>
            </a:r>
            <a:r>
              <a:rPr lang="nl-BE" dirty="0" err="1" smtClean="0">
                <a:solidFill>
                  <a:schemeClr val="accent5">
                    <a:lumMod val="75000"/>
                  </a:schemeClr>
                </a:solidFill>
              </a:rPr>
              <a:t>auprès</a:t>
            </a:r>
            <a:r>
              <a:rPr lang="nl-BE" dirty="0" smtClean="0">
                <a:solidFill>
                  <a:schemeClr val="accent5">
                    <a:lumMod val="75000"/>
                  </a:schemeClr>
                </a:solidFill>
              </a:rPr>
              <a:t> de la </a:t>
            </a:r>
            <a:r>
              <a:rPr lang="nl-BE" dirty="0" err="1" smtClean="0">
                <a:solidFill>
                  <a:schemeClr val="accent5">
                    <a:lumMod val="75000"/>
                  </a:schemeClr>
                </a:solidFill>
              </a:rPr>
              <a:t>police</a:t>
            </a:r>
            <a:r>
              <a:rPr lang="nl-BE" dirty="0" smtClean="0">
                <a:solidFill>
                  <a:schemeClr val="accent5">
                    <a:lumMod val="75000"/>
                  </a:schemeClr>
                </a:solidFill>
              </a:rPr>
              <a:t> en 2016</a:t>
            </a:r>
          </a:p>
          <a:p>
            <a:r>
              <a:rPr lang="nl-BE" dirty="0" smtClean="0">
                <a:solidFill>
                  <a:schemeClr val="accent5">
                    <a:lumMod val="75000"/>
                  </a:schemeClr>
                </a:solidFill>
              </a:rPr>
              <a:t>153 meurtres, </a:t>
            </a:r>
            <a:r>
              <a:rPr lang="nl-BE" dirty="0" err="1" smtClean="0">
                <a:solidFill>
                  <a:schemeClr val="accent5">
                    <a:lumMod val="75000"/>
                  </a:schemeClr>
                </a:solidFill>
              </a:rPr>
              <a:t>homicides</a:t>
            </a:r>
            <a:r>
              <a:rPr lang="nl-BE" dirty="0" smtClean="0">
                <a:solidFill>
                  <a:schemeClr val="accent5">
                    <a:lumMod val="75000"/>
                  </a:schemeClr>
                </a:solidFill>
              </a:rPr>
              <a:t> </a:t>
            </a:r>
            <a:r>
              <a:rPr lang="nl-BE" dirty="0" err="1" smtClean="0">
                <a:solidFill>
                  <a:schemeClr val="accent5">
                    <a:lumMod val="75000"/>
                  </a:schemeClr>
                </a:solidFill>
              </a:rPr>
              <a:t>ou</a:t>
            </a:r>
            <a:r>
              <a:rPr lang="nl-BE" dirty="0" smtClean="0">
                <a:solidFill>
                  <a:schemeClr val="accent5">
                    <a:lumMod val="75000"/>
                  </a:schemeClr>
                </a:solidFill>
              </a:rPr>
              <a:t> </a:t>
            </a:r>
            <a:r>
              <a:rPr lang="nl-BE" dirty="0" err="1" smtClean="0">
                <a:solidFill>
                  <a:schemeClr val="accent5">
                    <a:lumMod val="75000"/>
                  </a:schemeClr>
                </a:solidFill>
              </a:rPr>
              <a:t>tentatives</a:t>
            </a:r>
            <a:r>
              <a:rPr lang="nl-BE" dirty="0" smtClean="0">
                <a:solidFill>
                  <a:schemeClr val="accent5">
                    <a:lumMod val="75000"/>
                  </a:schemeClr>
                </a:solidFill>
              </a:rPr>
              <a:t> par </a:t>
            </a:r>
            <a:r>
              <a:rPr lang="nl-BE" dirty="0" err="1" smtClean="0">
                <a:solidFill>
                  <a:schemeClr val="accent5">
                    <a:lumMod val="75000"/>
                  </a:schemeClr>
                </a:solidFill>
              </a:rPr>
              <a:t>an</a:t>
            </a:r>
            <a:endParaRPr lang="nl-BE" dirty="0" smtClean="0">
              <a:solidFill>
                <a:schemeClr val="accent5">
                  <a:lumMod val="75000"/>
                </a:schemeClr>
              </a:solidFill>
            </a:endParaRPr>
          </a:p>
          <a:p>
            <a:r>
              <a:rPr lang="nl-BE" dirty="0" smtClean="0">
                <a:solidFill>
                  <a:schemeClr val="accent5">
                    <a:lumMod val="75000"/>
                  </a:schemeClr>
                </a:solidFill>
              </a:rPr>
              <a:t>Lien </a:t>
            </a:r>
            <a:r>
              <a:rPr lang="nl-BE" dirty="0" err="1" smtClean="0">
                <a:solidFill>
                  <a:schemeClr val="accent5">
                    <a:lumMod val="75000"/>
                  </a:schemeClr>
                </a:solidFill>
              </a:rPr>
              <a:t>entre</a:t>
            </a:r>
            <a:r>
              <a:rPr lang="nl-BE" dirty="0" smtClean="0">
                <a:solidFill>
                  <a:schemeClr val="accent5">
                    <a:lumMod val="75000"/>
                  </a:schemeClr>
                </a:solidFill>
              </a:rPr>
              <a:t> </a:t>
            </a:r>
            <a:r>
              <a:rPr lang="nl-BE" dirty="0" err="1" smtClean="0">
                <a:solidFill>
                  <a:schemeClr val="accent5">
                    <a:lumMod val="75000"/>
                  </a:schemeClr>
                </a:solidFill>
              </a:rPr>
              <a:t>suicide</a:t>
            </a:r>
            <a:r>
              <a:rPr lang="nl-BE" dirty="0" smtClean="0">
                <a:solidFill>
                  <a:schemeClr val="accent5">
                    <a:lumMod val="75000"/>
                  </a:schemeClr>
                </a:solidFill>
              </a:rPr>
              <a:t> et </a:t>
            </a:r>
            <a:r>
              <a:rPr lang="nl-BE" dirty="0" err="1" smtClean="0">
                <a:solidFill>
                  <a:schemeClr val="accent5">
                    <a:lumMod val="75000"/>
                  </a:schemeClr>
                </a:solidFill>
              </a:rPr>
              <a:t>VeP</a:t>
            </a:r>
            <a:r>
              <a:rPr lang="nl-BE" dirty="0" smtClean="0">
                <a:solidFill>
                  <a:schemeClr val="accent5">
                    <a:lumMod val="75000"/>
                  </a:schemeClr>
                </a:solidFill>
              </a:rPr>
              <a:t> ? </a:t>
            </a:r>
            <a:endParaRPr lang="nl-BE" dirty="0">
              <a:solidFill>
                <a:schemeClr val="accent5">
                  <a:lumMod val="75000"/>
                </a:schemeClr>
              </a:solidFill>
            </a:endParaRPr>
          </a:p>
          <a:p>
            <a:r>
              <a:rPr lang="nl-BE" dirty="0" smtClean="0">
                <a:solidFill>
                  <a:schemeClr val="accent5">
                    <a:lumMod val="75000"/>
                  </a:schemeClr>
                </a:solidFill>
              </a:rPr>
              <a:t>10-12% de </a:t>
            </a:r>
            <a:r>
              <a:rPr lang="nl-BE" dirty="0" err="1" smtClean="0">
                <a:solidFill>
                  <a:schemeClr val="accent5">
                    <a:lumMod val="75000"/>
                  </a:schemeClr>
                </a:solidFill>
              </a:rPr>
              <a:t>toutes</a:t>
            </a:r>
            <a:r>
              <a:rPr lang="nl-BE" dirty="0" smtClean="0">
                <a:solidFill>
                  <a:schemeClr val="accent5">
                    <a:lumMod val="75000"/>
                  </a:schemeClr>
                </a:solidFill>
              </a:rPr>
              <a:t> les </a:t>
            </a:r>
            <a:r>
              <a:rPr lang="nl-BE" dirty="0" err="1" smtClean="0">
                <a:solidFill>
                  <a:schemeClr val="accent5">
                    <a:lumMod val="75000"/>
                  </a:schemeClr>
                </a:solidFill>
              </a:rPr>
              <a:t>femmes</a:t>
            </a:r>
            <a:r>
              <a:rPr lang="nl-BE" dirty="0" smtClean="0">
                <a:solidFill>
                  <a:schemeClr val="accent5">
                    <a:lumMod val="75000"/>
                  </a:schemeClr>
                </a:solidFill>
              </a:rPr>
              <a:t> </a:t>
            </a:r>
            <a:r>
              <a:rPr lang="nl-BE" dirty="0" err="1" smtClean="0">
                <a:solidFill>
                  <a:schemeClr val="accent5">
                    <a:lumMod val="75000"/>
                  </a:schemeClr>
                </a:solidFill>
              </a:rPr>
              <a:t>enceintes</a:t>
            </a:r>
            <a:r>
              <a:rPr lang="nl-BE" dirty="0" smtClean="0">
                <a:solidFill>
                  <a:schemeClr val="accent5">
                    <a:lumMod val="75000"/>
                  </a:schemeClr>
                </a:solidFill>
              </a:rPr>
              <a:t> </a:t>
            </a:r>
            <a:r>
              <a:rPr lang="nl-BE" dirty="0" err="1" smtClean="0">
                <a:solidFill>
                  <a:schemeClr val="accent5">
                    <a:lumMod val="75000"/>
                  </a:schemeClr>
                </a:solidFill>
              </a:rPr>
              <a:t>sont</a:t>
            </a:r>
            <a:r>
              <a:rPr lang="nl-BE" dirty="0" smtClean="0">
                <a:solidFill>
                  <a:schemeClr val="accent5">
                    <a:lumMod val="75000"/>
                  </a:schemeClr>
                </a:solidFill>
              </a:rPr>
              <a:t> </a:t>
            </a:r>
            <a:r>
              <a:rPr lang="nl-BE" dirty="0" err="1" smtClean="0">
                <a:solidFill>
                  <a:schemeClr val="accent5">
                    <a:lumMod val="75000"/>
                  </a:schemeClr>
                </a:solidFill>
              </a:rPr>
              <a:t>victimes</a:t>
            </a:r>
            <a:endParaRPr lang="nl-BE" dirty="0" smtClean="0">
              <a:solidFill>
                <a:schemeClr val="accent5">
                  <a:lumMod val="75000"/>
                </a:schemeClr>
              </a:solidFill>
            </a:endParaRPr>
          </a:p>
          <a:p>
            <a:r>
              <a:rPr lang="nl-BE" dirty="0" smtClean="0">
                <a:solidFill>
                  <a:schemeClr val="accent5">
                    <a:lumMod val="75000"/>
                  </a:schemeClr>
                </a:solidFill>
              </a:rPr>
              <a:t>En </a:t>
            </a:r>
            <a:r>
              <a:rPr lang="nl-BE" dirty="0" err="1" smtClean="0">
                <a:solidFill>
                  <a:schemeClr val="accent5">
                    <a:lumMod val="75000"/>
                  </a:schemeClr>
                </a:solidFill>
              </a:rPr>
              <a:t>Belgique</a:t>
            </a:r>
            <a:r>
              <a:rPr lang="nl-BE" dirty="0" smtClean="0">
                <a:solidFill>
                  <a:schemeClr val="accent5">
                    <a:lumMod val="75000"/>
                  </a:schemeClr>
                </a:solidFill>
              </a:rPr>
              <a:t>, 42% et 21% des </a:t>
            </a:r>
            <a:r>
              <a:rPr lang="nl-BE" dirty="0" err="1" smtClean="0">
                <a:solidFill>
                  <a:schemeClr val="accent5">
                    <a:lumMod val="75000"/>
                  </a:schemeClr>
                </a:solidFill>
              </a:rPr>
              <a:t>femmes</a:t>
            </a:r>
            <a:r>
              <a:rPr lang="nl-BE" dirty="0" smtClean="0">
                <a:solidFill>
                  <a:schemeClr val="accent5">
                    <a:lumMod val="75000"/>
                  </a:schemeClr>
                </a:solidFill>
              </a:rPr>
              <a:t> </a:t>
            </a:r>
            <a:r>
              <a:rPr lang="nl-BE" dirty="0" err="1" smtClean="0">
                <a:solidFill>
                  <a:schemeClr val="accent5">
                    <a:lumMod val="75000"/>
                  </a:schemeClr>
                </a:solidFill>
              </a:rPr>
              <a:t>actives</a:t>
            </a:r>
            <a:r>
              <a:rPr lang="nl-BE" dirty="0" smtClean="0">
                <a:solidFill>
                  <a:schemeClr val="accent5">
                    <a:lumMod val="75000"/>
                  </a:schemeClr>
                </a:solidFill>
              </a:rPr>
              <a:t> </a:t>
            </a:r>
            <a:r>
              <a:rPr lang="nl-BE" dirty="0" err="1" smtClean="0">
                <a:solidFill>
                  <a:schemeClr val="accent5">
                    <a:lumMod val="75000"/>
                  </a:schemeClr>
                </a:solidFill>
              </a:rPr>
              <a:t>victimes</a:t>
            </a:r>
            <a:r>
              <a:rPr lang="nl-BE" dirty="0" smtClean="0">
                <a:solidFill>
                  <a:schemeClr val="accent5">
                    <a:lumMod val="75000"/>
                  </a:schemeClr>
                </a:solidFill>
              </a:rPr>
              <a:t> (</a:t>
            </a:r>
            <a:r>
              <a:rPr lang="nl-BE" dirty="0" err="1" smtClean="0">
                <a:solidFill>
                  <a:schemeClr val="accent5">
                    <a:lumMod val="75000"/>
                  </a:schemeClr>
                </a:solidFill>
              </a:rPr>
              <a:t>depuis</a:t>
            </a:r>
            <a:r>
              <a:rPr lang="nl-BE" dirty="0" smtClean="0">
                <a:solidFill>
                  <a:schemeClr val="accent5">
                    <a:lumMod val="75000"/>
                  </a:schemeClr>
                </a:solidFill>
              </a:rPr>
              <a:t> 15 </a:t>
            </a:r>
            <a:r>
              <a:rPr lang="nl-BE" dirty="0" err="1" smtClean="0">
                <a:solidFill>
                  <a:schemeClr val="accent5">
                    <a:lumMod val="75000"/>
                  </a:schemeClr>
                </a:solidFill>
              </a:rPr>
              <a:t>ans</a:t>
            </a:r>
            <a:r>
              <a:rPr lang="nl-BE" dirty="0" smtClean="0">
                <a:solidFill>
                  <a:schemeClr val="accent5">
                    <a:lumMod val="75000"/>
                  </a:schemeClr>
                </a:solidFill>
              </a:rPr>
              <a:t>)</a:t>
            </a:r>
          </a:p>
          <a:p>
            <a:pPr marL="0" indent="0">
              <a:buNone/>
            </a:pPr>
            <a:endParaRPr lang="nl-BE" dirty="0" smtClean="0">
              <a:solidFill>
                <a:schemeClr val="accent5">
                  <a:lumMod val="75000"/>
                </a:schemeClr>
              </a:solidFill>
              <a:sym typeface="Wingdings" panose="05000000000000000000" pitchFamily="2" charset="2"/>
            </a:endParaRPr>
          </a:p>
          <a:p>
            <a:pPr marL="0" indent="0">
              <a:buNone/>
            </a:pPr>
            <a:r>
              <a:rPr lang="nl-BE" sz="3600" dirty="0" smtClean="0">
                <a:solidFill>
                  <a:schemeClr val="accent5">
                    <a:lumMod val="75000"/>
                  </a:schemeClr>
                </a:solidFill>
                <a:sym typeface="Wingdings" panose="05000000000000000000" pitchFamily="2" charset="2"/>
              </a:rPr>
              <a:t>  </a:t>
            </a:r>
            <a:r>
              <a:rPr lang="nl-BE" sz="3600" b="1" dirty="0" smtClean="0">
                <a:solidFill>
                  <a:schemeClr val="accent5">
                    <a:lumMod val="75000"/>
                  </a:schemeClr>
                </a:solidFill>
                <a:sym typeface="Wingdings" panose="05000000000000000000" pitchFamily="2" charset="2"/>
              </a:rPr>
              <a:t> 13,9 % des </a:t>
            </a:r>
            <a:r>
              <a:rPr lang="nl-BE" sz="3600" b="1" dirty="0" err="1" smtClean="0">
                <a:solidFill>
                  <a:schemeClr val="accent5">
                    <a:lumMod val="75000"/>
                  </a:schemeClr>
                </a:solidFill>
                <a:sym typeface="Wingdings" panose="05000000000000000000" pitchFamily="2" charset="2"/>
              </a:rPr>
              <a:t>victimes</a:t>
            </a:r>
            <a:r>
              <a:rPr lang="nl-BE" sz="3600" b="1" dirty="0" smtClean="0">
                <a:solidFill>
                  <a:schemeClr val="accent5">
                    <a:lumMod val="75000"/>
                  </a:schemeClr>
                </a:solidFill>
                <a:sym typeface="Wingdings" panose="05000000000000000000" pitchFamily="2" charset="2"/>
              </a:rPr>
              <a:t> </a:t>
            </a:r>
            <a:r>
              <a:rPr lang="nl-BE" sz="3600" b="1" dirty="0" err="1" smtClean="0">
                <a:solidFill>
                  <a:schemeClr val="accent5">
                    <a:lumMod val="75000"/>
                  </a:schemeClr>
                </a:solidFill>
                <a:sym typeface="Wingdings" panose="05000000000000000000" pitchFamily="2" charset="2"/>
              </a:rPr>
              <a:t>seulement</a:t>
            </a:r>
            <a:r>
              <a:rPr lang="nl-BE" sz="3600" b="1" dirty="0" smtClean="0">
                <a:solidFill>
                  <a:schemeClr val="accent5">
                    <a:lumMod val="75000"/>
                  </a:schemeClr>
                </a:solidFill>
                <a:sym typeface="Wingdings" panose="05000000000000000000" pitchFamily="2" charset="2"/>
              </a:rPr>
              <a:t> </a:t>
            </a:r>
            <a:r>
              <a:rPr lang="nl-BE" sz="3600" b="1" dirty="0" err="1" smtClean="0">
                <a:solidFill>
                  <a:schemeClr val="accent5">
                    <a:lumMod val="75000"/>
                  </a:schemeClr>
                </a:solidFill>
                <a:sym typeface="Wingdings" panose="05000000000000000000" pitchFamily="2" charset="2"/>
              </a:rPr>
              <a:t>signalent</a:t>
            </a:r>
            <a:r>
              <a:rPr lang="nl-BE" sz="3600" b="1" dirty="0" smtClean="0">
                <a:solidFill>
                  <a:schemeClr val="accent5">
                    <a:lumMod val="75000"/>
                  </a:schemeClr>
                </a:solidFill>
                <a:sym typeface="Wingdings" panose="05000000000000000000" pitchFamily="2" charset="2"/>
              </a:rPr>
              <a:t> la </a:t>
            </a:r>
            <a:r>
              <a:rPr lang="nl-BE" sz="3600" b="1" dirty="0" err="1" smtClean="0">
                <a:solidFill>
                  <a:schemeClr val="accent5">
                    <a:lumMod val="75000"/>
                  </a:schemeClr>
                </a:solidFill>
                <a:sym typeface="Wingdings" panose="05000000000000000000" pitchFamily="2" charset="2"/>
              </a:rPr>
              <a:t>violence</a:t>
            </a:r>
            <a:endParaRPr lang="nl-BE" sz="3600" b="1" dirty="0" smtClean="0">
              <a:solidFill>
                <a:schemeClr val="accent5">
                  <a:lumMod val="75000"/>
                </a:schemeClr>
              </a:solidFill>
              <a:sym typeface="Wingdings" panose="05000000000000000000" pitchFamily="2" charset="2"/>
            </a:endParaRPr>
          </a:p>
          <a:p>
            <a:pPr marL="0" indent="0">
              <a:buNone/>
            </a:pPr>
            <a:endParaRPr lang="fr-BE" b="1" dirty="0">
              <a:solidFill>
                <a:schemeClr val="accent5">
                  <a:lumMod val="75000"/>
                </a:schemeClr>
              </a:solidFill>
            </a:endParaRPr>
          </a:p>
        </p:txBody>
      </p:sp>
    </p:spTree>
    <p:extLst>
      <p:ext uri="{BB962C8B-B14F-4D97-AF65-F5344CB8AC3E}">
        <p14:creationId xmlns:p14="http://schemas.microsoft.com/office/powerpoint/2010/main" val="3149877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08720"/>
            <a:ext cx="8229600" cy="796950"/>
          </a:xfrm>
        </p:spPr>
        <p:txBody>
          <a:bodyPr>
            <a:noAutofit/>
          </a:bodyPr>
          <a:lstStyle/>
          <a:p>
            <a:r>
              <a:rPr lang="nl-BE" sz="3600" dirty="0" smtClean="0">
                <a:solidFill>
                  <a:schemeClr val="accent5">
                    <a:lumMod val="50000"/>
                  </a:schemeClr>
                </a:solidFill>
              </a:rPr>
              <a:t>La </a:t>
            </a:r>
            <a:r>
              <a:rPr lang="nl-BE" sz="3600" dirty="0" err="1" smtClean="0">
                <a:solidFill>
                  <a:schemeClr val="accent5">
                    <a:lumMod val="50000"/>
                  </a:schemeClr>
                </a:solidFill>
              </a:rPr>
              <a:t>VeP</a:t>
            </a:r>
            <a:r>
              <a:rPr lang="nl-BE" sz="3600" dirty="0" smtClean="0">
                <a:solidFill>
                  <a:schemeClr val="accent5">
                    <a:lumMod val="50000"/>
                  </a:schemeClr>
                </a:solidFill>
              </a:rPr>
              <a:t> = important </a:t>
            </a:r>
            <a:r>
              <a:rPr lang="nl-BE" sz="3600" dirty="0" err="1" smtClean="0">
                <a:solidFill>
                  <a:schemeClr val="accent5">
                    <a:lumMod val="50000"/>
                  </a:schemeClr>
                </a:solidFill>
              </a:rPr>
              <a:t>problème</a:t>
            </a:r>
            <a:r>
              <a:rPr lang="nl-BE" sz="3600" dirty="0" smtClean="0">
                <a:solidFill>
                  <a:schemeClr val="accent5">
                    <a:lumMod val="50000"/>
                  </a:schemeClr>
                </a:solidFill>
              </a:rPr>
              <a:t> de </a:t>
            </a:r>
            <a:r>
              <a:rPr lang="nl-BE" sz="3600" dirty="0" err="1" smtClean="0">
                <a:solidFill>
                  <a:schemeClr val="accent5">
                    <a:lumMod val="50000"/>
                  </a:schemeClr>
                </a:solidFill>
              </a:rPr>
              <a:t>société</a:t>
            </a:r>
            <a:endParaRPr lang="nl-BE" sz="3600" dirty="0">
              <a:solidFill>
                <a:schemeClr val="accent5">
                  <a:lumMod val="50000"/>
                </a:schemeClr>
              </a:solidFill>
            </a:endParaRPr>
          </a:p>
        </p:txBody>
      </p:sp>
      <p:sp>
        <p:nvSpPr>
          <p:cNvPr id="3" name="Tijdelijke aanduiding voor inhoud 2"/>
          <p:cNvSpPr>
            <a:spLocks noGrp="1"/>
          </p:cNvSpPr>
          <p:nvPr>
            <p:ph idx="1"/>
          </p:nvPr>
        </p:nvSpPr>
        <p:spPr>
          <a:xfrm>
            <a:off x="457200" y="1844824"/>
            <a:ext cx="8229600" cy="4392488"/>
          </a:xfrm>
        </p:spPr>
        <p:txBody>
          <a:bodyPr>
            <a:normAutofit fontScale="92500" lnSpcReduction="10000"/>
          </a:bodyPr>
          <a:lstStyle/>
          <a:p>
            <a:r>
              <a:rPr lang="nl-BE" dirty="0" err="1" smtClean="0">
                <a:solidFill>
                  <a:schemeClr val="accent5">
                    <a:lumMod val="75000"/>
                  </a:schemeClr>
                </a:solidFill>
              </a:rPr>
              <a:t>Tabou</a:t>
            </a:r>
            <a:endParaRPr lang="nl-BE" dirty="0" smtClean="0">
              <a:solidFill>
                <a:schemeClr val="accent5">
                  <a:lumMod val="75000"/>
                </a:schemeClr>
              </a:solidFill>
            </a:endParaRPr>
          </a:p>
          <a:p>
            <a:r>
              <a:rPr lang="nl-BE" dirty="0" smtClean="0">
                <a:solidFill>
                  <a:schemeClr val="accent5">
                    <a:lumMod val="75000"/>
                  </a:schemeClr>
                </a:solidFill>
              </a:rPr>
              <a:t>Terreur </a:t>
            </a:r>
            <a:r>
              <a:rPr lang="nl-BE" dirty="0" err="1" smtClean="0">
                <a:solidFill>
                  <a:schemeClr val="accent5">
                    <a:lumMod val="75000"/>
                  </a:schemeClr>
                </a:solidFill>
              </a:rPr>
              <a:t>quotidienne</a:t>
            </a:r>
            <a:r>
              <a:rPr lang="nl-BE" dirty="0" smtClean="0">
                <a:solidFill>
                  <a:schemeClr val="accent5">
                    <a:lumMod val="75000"/>
                  </a:schemeClr>
                </a:solidFill>
              </a:rPr>
              <a:t> </a:t>
            </a:r>
            <a:r>
              <a:rPr lang="nl-BE" dirty="0" err="1" smtClean="0">
                <a:solidFill>
                  <a:schemeClr val="accent5">
                    <a:lumMod val="75000"/>
                  </a:schemeClr>
                </a:solidFill>
              </a:rPr>
              <a:t>vécue</a:t>
            </a:r>
            <a:r>
              <a:rPr lang="nl-BE" dirty="0" smtClean="0">
                <a:solidFill>
                  <a:schemeClr val="accent5">
                    <a:lumMod val="75000"/>
                  </a:schemeClr>
                </a:solidFill>
              </a:rPr>
              <a:t> en </a:t>
            </a:r>
            <a:r>
              <a:rPr lang="nl-BE" dirty="0" err="1" smtClean="0">
                <a:solidFill>
                  <a:schemeClr val="accent5">
                    <a:lumMod val="75000"/>
                  </a:schemeClr>
                </a:solidFill>
              </a:rPr>
              <a:t>silence</a:t>
            </a:r>
            <a:endParaRPr lang="nl-BE" dirty="0">
              <a:solidFill>
                <a:schemeClr val="accent5">
                  <a:lumMod val="75000"/>
                </a:schemeClr>
              </a:solidFill>
            </a:endParaRPr>
          </a:p>
          <a:p>
            <a:r>
              <a:rPr lang="nl-BE" dirty="0" smtClean="0">
                <a:solidFill>
                  <a:schemeClr val="accent5">
                    <a:lumMod val="75000"/>
                  </a:schemeClr>
                </a:solidFill>
              </a:rPr>
              <a:t>Ne </a:t>
            </a:r>
            <a:r>
              <a:rPr lang="nl-BE" dirty="0" err="1" smtClean="0">
                <a:solidFill>
                  <a:schemeClr val="accent5">
                    <a:lumMod val="75000"/>
                  </a:schemeClr>
                </a:solidFill>
              </a:rPr>
              <a:t>s’arrête</a:t>
            </a:r>
            <a:r>
              <a:rPr lang="nl-BE" dirty="0" smtClean="0">
                <a:solidFill>
                  <a:schemeClr val="accent5">
                    <a:lumMod val="75000"/>
                  </a:schemeClr>
                </a:solidFill>
              </a:rPr>
              <a:t> pas </a:t>
            </a:r>
            <a:r>
              <a:rPr lang="nl-BE" dirty="0" err="1" smtClean="0">
                <a:solidFill>
                  <a:schemeClr val="accent5">
                    <a:lumMod val="75000"/>
                  </a:schemeClr>
                </a:solidFill>
              </a:rPr>
              <a:t>d’elle-même</a:t>
            </a:r>
            <a:r>
              <a:rPr lang="nl-BE" dirty="0" smtClean="0">
                <a:solidFill>
                  <a:schemeClr val="accent5">
                    <a:lumMod val="75000"/>
                  </a:schemeClr>
                </a:solidFill>
              </a:rPr>
              <a:t> : </a:t>
            </a:r>
            <a:r>
              <a:rPr lang="nl-BE" dirty="0" err="1" smtClean="0">
                <a:solidFill>
                  <a:schemeClr val="accent5">
                    <a:lumMod val="75000"/>
                  </a:schemeClr>
                </a:solidFill>
              </a:rPr>
              <a:t>cycle</a:t>
            </a:r>
            <a:r>
              <a:rPr lang="nl-BE" dirty="0" smtClean="0">
                <a:solidFill>
                  <a:schemeClr val="accent5">
                    <a:lumMod val="75000"/>
                  </a:schemeClr>
                </a:solidFill>
              </a:rPr>
              <a:t> de la </a:t>
            </a:r>
            <a:r>
              <a:rPr lang="nl-BE" dirty="0" err="1" smtClean="0">
                <a:solidFill>
                  <a:schemeClr val="accent5">
                    <a:lumMod val="75000"/>
                  </a:schemeClr>
                </a:solidFill>
              </a:rPr>
              <a:t>violence</a:t>
            </a:r>
            <a:endParaRPr lang="nl-BE" dirty="0" smtClean="0">
              <a:solidFill>
                <a:schemeClr val="accent5">
                  <a:lumMod val="75000"/>
                </a:schemeClr>
              </a:solidFill>
            </a:endParaRPr>
          </a:p>
          <a:p>
            <a:r>
              <a:rPr lang="nl-BE" dirty="0" err="1" smtClean="0">
                <a:solidFill>
                  <a:schemeClr val="accent5">
                    <a:lumMod val="75000"/>
                  </a:schemeClr>
                </a:solidFill>
              </a:rPr>
              <a:t>Nous</a:t>
            </a:r>
            <a:r>
              <a:rPr lang="nl-BE" dirty="0" smtClean="0">
                <a:solidFill>
                  <a:schemeClr val="accent5">
                    <a:lumMod val="75000"/>
                  </a:schemeClr>
                </a:solidFill>
              </a:rPr>
              <a:t> </a:t>
            </a:r>
            <a:r>
              <a:rPr lang="nl-BE" dirty="0" err="1" smtClean="0">
                <a:solidFill>
                  <a:schemeClr val="accent5">
                    <a:lumMod val="75000"/>
                  </a:schemeClr>
                </a:solidFill>
              </a:rPr>
              <a:t>entoure</a:t>
            </a:r>
            <a:endParaRPr lang="nl-BE" dirty="0" smtClean="0">
              <a:solidFill>
                <a:schemeClr val="accent5">
                  <a:lumMod val="75000"/>
                </a:schemeClr>
              </a:solidFill>
            </a:endParaRPr>
          </a:p>
          <a:p>
            <a:r>
              <a:rPr lang="nl-BE" dirty="0" smtClean="0">
                <a:solidFill>
                  <a:schemeClr val="accent5">
                    <a:lumMod val="75000"/>
                  </a:schemeClr>
                </a:solidFill>
              </a:rPr>
              <a:t>Pandémie (</a:t>
            </a:r>
            <a:r>
              <a:rPr lang="nl-BE" dirty="0" err="1" smtClean="0">
                <a:solidFill>
                  <a:schemeClr val="accent5">
                    <a:lumMod val="75000"/>
                  </a:schemeClr>
                </a:solidFill>
              </a:rPr>
              <a:t>enfants</a:t>
            </a:r>
            <a:r>
              <a:rPr lang="nl-BE" dirty="0" smtClean="0">
                <a:solidFill>
                  <a:schemeClr val="accent5">
                    <a:lumMod val="75000"/>
                  </a:schemeClr>
                </a:solidFill>
              </a:rPr>
              <a:t> </a:t>
            </a:r>
            <a:r>
              <a:rPr lang="nl-BE" dirty="0" err="1" smtClean="0">
                <a:solidFill>
                  <a:schemeClr val="accent5">
                    <a:lumMod val="75000"/>
                  </a:schemeClr>
                </a:solidFill>
              </a:rPr>
              <a:t>témoins</a:t>
            </a:r>
            <a:r>
              <a:rPr lang="nl-BE" dirty="0" smtClean="0">
                <a:solidFill>
                  <a:schemeClr val="accent5">
                    <a:lumMod val="75000"/>
                  </a:schemeClr>
                </a:solidFill>
              </a:rPr>
              <a:t>)</a:t>
            </a:r>
            <a:endParaRPr lang="nl-BE" dirty="0">
              <a:solidFill>
                <a:schemeClr val="accent5">
                  <a:lumMod val="75000"/>
                </a:schemeClr>
              </a:solidFill>
            </a:endParaRPr>
          </a:p>
          <a:p>
            <a:r>
              <a:rPr lang="nl-BE" dirty="0" err="1" smtClean="0">
                <a:solidFill>
                  <a:schemeClr val="accent5">
                    <a:lumMod val="75000"/>
                  </a:schemeClr>
                </a:solidFill>
              </a:rPr>
              <a:t>Conséquences</a:t>
            </a:r>
            <a:r>
              <a:rPr lang="nl-BE" dirty="0" smtClean="0">
                <a:solidFill>
                  <a:schemeClr val="accent5">
                    <a:lumMod val="75000"/>
                  </a:schemeClr>
                </a:solidFill>
              </a:rPr>
              <a:t> non </a:t>
            </a:r>
            <a:r>
              <a:rPr lang="nl-BE" dirty="0" err="1" smtClean="0">
                <a:solidFill>
                  <a:schemeClr val="accent5">
                    <a:lumMod val="75000"/>
                  </a:schemeClr>
                </a:solidFill>
              </a:rPr>
              <a:t>seulement</a:t>
            </a:r>
            <a:r>
              <a:rPr lang="nl-BE" dirty="0" smtClean="0">
                <a:solidFill>
                  <a:schemeClr val="accent5">
                    <a:lumMod val="75000"/>
                  </a:schemeClr>
                </a:solidFill>
              </a:rPr>
              <a:t> pour la </a:t>
            </a:r>
            <a:r>
              <a:rPr lang="nl-BE" dirty="0" err="1" smtClean="0">
                <a:solidFill>
                  <a:schemeClr val="accent5">
                    <a:lumMod val="75000"/>
                  </a:schemeClr>
                </a:solidFill>
              </a:rPr>
              <a:t>victime</a:t>
            </a:r>
            <a:r>
              <a:rPr lang="nl-BE" dirty="0" smtClean="0">
                <a:solidFill>
                  <a:schemeClr val="accent5">
                    <a:lumMod val="75000"/>
                  </a:schemeClr>
                </a:solidFill>
              </a:rPr>
              <a:t> mais </a:t>
            </a:r>
            <a:r>
              <a:rPr lang="nl-BE" dirty="0" err="1" smtClean="0">
                <a:solidFill>
                  <a:schemeClr val="accent5">
                    <a:lumMod val="75000"/>
                  </a:schemeClr>
                </a:solidFill>
              </a:rPr>
              <a:t>aussi</a:t>
            </a:r>
            <a:r>
              <a:rPr lang="nl-BE" dirty="0" smtClean="0">
                <a:solidFill>
                  <a:schemeClr val="accent5">
                    <a:lumMod val="75000"/>
                  </a:schemeClr>
                </a:solidFill>
              </a:rPr>
              <a:t> pour la </a:t>
            </a:r>
            <a:r>
              <a:rPr lang="nl-BE" dirty="0" err="1" smtClean="0">
                <a:solidFill>
                  <a:schemeClr val="accent5">
                    <a:lumMod val="75000"/>
                  </a:schemeClr>
                </a:solidFill>
              </a:rPr>
              <a:t>société</a:t>
            </a:r>
            <a:endParaRPr lang="nl-BE" dirty="0" smtClean="0">
              <a:solidFill>
                <a:schemeClr val="accent5">
                  <a:lumMod val="75000"/>
                </a:schemeClr>
              </a:solidFill>
            </a:endParaRPr>
          </a:p>
          <a:p>
            <a:pPr marL="0" indent="0">
              <a:buNone/>
            </a:pPr>
            <a:r>
              <a:rPr lang="nl-BE" dirty="0" smtClean="0">
                <a:solidFill>
                  <a:schemeClr val="accent5">
                    <a:lumMod val="75000"/>
                  </a:schemeClr>
                </a:solidFill>
                <a:sym typeface="Wingdings" panose="05000000000000000000" pitchFamily="2" charset="2"/>
              </a:rPr>
              <a:t>	 </a:t>
            </a:r>
            <a:r>
              <a:rPr lang="nl-BE" dirty="0" err="1" smtClean="0">
                <a:solidFill>
                  <a:schemeClr val="accent5">
                    <a:lumMod val="75000"/>
                  </a:schemeClr>
                </a:solidFill>
                <a:sym typeface="Wingdings" panose="05000000000000000000" pitchFamily="2" charset="2"/>
              </a:rPr>
              <a:t>donc</a:t>
            </a:r>
            <a:r>
              <a:rPr lang="nl-BE" dirty="0" smtClean="0">
                <a:solidFill>
                  <a:schemeClr val="accent5">
                    <a:lumMod val="75000"/>
                  </a:schemeClr>
                </a:solidFill>
                <a:sym typeface="Wingdings" panose="05000000000000000000" pitchFamily="2" charset="2"/>
              </a:rPr>
              <a:t> </a:t>
            </a:r>
            <a:r>
              <a:rPr lang="nl-BE" dirty="0" err="1" smtClean="0">
                <a:solidFill>
                  <a:schemeClr val="accent5">
                    <a:lumMod val="75000"/>
                  </a:schemeClr>
                </a:solidFill>
                <a:sym typeface="Wingdings" panose="05000000000000000000" pitchFamily="2" charset="2"/>
              </a:rPr>
              <a:t>également</a:t>
            </a:r>
            <a:r>
              <a:rPr lang="nl-BE" dirty="0" smtClean="0">
                <a:solidFill>
                  <a:schemeClr val="accent5">
                    <a:lumMod val="75000"/>
                  </a:schemeClr>
                </a:solidFill>
                <a:sym typeface="Wingdings" panose="05000000000000000000" pitchFamily="2" charset="2"/>
              </a:rPr>
              <a:t> pour </a:t>
            </a:r>
            <a:r>
              <a:rPr lang="nl-BE" dirty="0" err="1" smtClean="0">
                <a:solidFill>
                  <a:schemeClr val="accent5">
                    <a:lumMod val="75000"/>
                  </a:schemeClr>
                </a:solidFill>
                <a:sym typeface="Wingdings" panose="05000000000000000000" pitchFamily="2" charset="2"/>
              </a:rPr>
              <a:t>l’environnement</a:t>
            </a:r>
            <a:r>
              <a:rPr lang="nl-BE" dirty="0" smtClean="0">
                <a:solidFill>
                  <a:schemeClr val="accent5">
                    <a:lumMod val="75000"/>
                  </a:schemeClr>
                </a:solidFill>
                <a:sym typeface="Wingdings" panose="05000000000000000000" pitchFamily="2" charset="2"/>
              </a:rPr>
              <a:t> de 	</a:t>
            </a:r>
            <a:r>
              <a:rPr lang="nl-BE" dirty="0" err="1" smtClean="0">
                <a:solidFill>
                  <a:schemeClr val="accent5">
                    <a:lumMod val="75000"/>
                  </a:schemeClr>
                </a:solidFill>
                <a:sym typeface="Wingdings" panose="05000000000000000000" pitchFamily="2" charset="2"/>
              </a:rPr>
              <a:t>travail</a:t>
            </a:r>
            <a:endParaRPr lang="nl-BE" dirty="0"/>
          </a:p>
        </p:txBody>
      </p:sp>
    </p:spTree>
    <p:extLst>
      <p:ext uri="{BB962C8B-B14F-4D97-AF65-F5344CB8AC3E}">
        <p14:creationId xmlns:p14="http://schemas.microsoft.com/office/powerpoint/2010/main" val="3689001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796950"/>
          </a:xfrm>
        </p:spPr>
        <p:txBody>
          <a:bodyPr>
            <a:normAutofit/>
          </a:bodyPr>
          <a:lstStyle/>
          <a:p>
            <a:r>
              <a:rPr lang="nl-BE" dirty="0" err="1" smtClean="0">
                <a:solidFill>
                  <a:schemeClr val="accent5">
                    <a:lumMod val="50000"/>
                  </a:schemeClr>
                </a:solidFill>
              </a:rPr>
              <a:t>VeP</a:t>
            </a:r>
            <a:r>
              <a:rPr lang="nl-BE" dirty="0" smtClean="0">
                <a:solidFill>
                  <a:schemeClr val="accent5">
                    <a:lumMod val="50000"/>
                  </a:schemeClr>
                </a:solidFill>
              </a:rPr>
              <a:t> et </a:t>
            </a:r>
            <a:r>
              <a:rPr lang="nl-BE" dirty="0" err="1" smtClean="0">
                <a:solidFill>
                  <a:schemeClr val="accent5">
                    <a:lumMod val="50000"/>
                  </a:schemeClr>
                </a:solidFill>
              </a:rPr>
              <a:t>environnement</a:t>
            </a:r>
            <a:r>
              <a:rPr lang="nl-BE" dirty="0" smtClean="0">
                <a:solidFill>
                  <a:schemeClr val="accent5">
                    <a:lumMod val="50000"/>
                  </a:schemeClr>
                </a:solidFill>
              </a:rPr>
              <a:t> de </a:t>
            </a:r>
            <a:r>
              <a:rPr lang="nl-BE" dirty="0" err="1" smtClean="0">
                <a:solidFill>
                  <a:schemeClr val="accent5">
                    <a:lumMod val="50000"/>
                  </a:schemeClr>
                </a:solidFill>
              </a:rPr>
              <a:t>travail</a:t>
            </a:r>
            <a:endParaRPr lang="nl-BE" dirty="0">
              <a:solidFill>
                <a:schemeClr val="accent5">
                  <a:lumMod val="50000"/>
                </a:schemeClr>
              </a:solidFill>
            </a:endParaRPr>
          </a:p>
        </p:txBody>
      </p:sp>
      <p:sp>
        <p:nvSpPr>
          <p:cNvPr id="3" name="Tijdelijke aanduiding voor inhoud 2"/>
          <p:cNvSpPr>
            <a:spLocks noGrp="1"/>
          </p:cNvSpPr>
          <p:nvPr>
            <p:ph idx="1"/>
          </p:nvPr>
        </p:nvSpPr>
        <p:spPr>
          <a:xfrm>
            <a:off x="395536" y="1988840"/>
            <a:ext cx="8229600" cy="4525963"/>
          </a:xfrm>
        </p:spPr>
        <p:txBody>
          <a:bodyPr>
            <a:normAutofit fontScale="92500" lnSpcReduction="10000"/>
          </a:bodyPr>
          <a:lstStyle/>
          <a:p>
            <a:r>
              <a:rPr lang="nl-BE" dirty="0" err="1" smtClean="0">
                <a:solidFill>
                  <a:schemeClr val="accent5">
                    <a:lumMod val="75000"/>
                  </a:schemeClr>
                </a:solidFill>
              </a:rPr>
              <a:t>Conséquences</a:t>
            </a:r>
            <a:r>
              <a:rPr lang="nl-BE" dirty="0" smtClean="0">
                <a:solidFill>
                  <a:schemeClr val="accent5">
                    <a:lumMod val="75000"/>
                  </a:schemeClr>
                </a:solidFill>
              </a:rPr>
              <a:t> pour les </a:t>
            </a:r>
            <a:r>
              <a:rPr lang="nl-BE" dirty="0" err="1" smtClean="0">
                <a:solidFill>
                  <a:schemeClr val="accent5">
                    <a:lumMod val="75000"/>
                  </a:schemeClr>
                </a:solidFill>
              </a:rPr>
              <a:t>victimes</a:t>
            </a:r>
            <a:r>
              <a:rPr lang="nl-BE" dirty="0" smtClean="0">
                <a:solidFill>
                  <a:schemeClr val="accent5">
                    <a:lumMod val="75000"/>
                  </a:schemeClr>
                </a:solidFill>
              </a:rPr>
              <a:t>, les auteurs et les </a:t>
            </a:r>
            <a:r>
              <a:rPr lang="nl-BE" dirty="0" err="1" smtClean="0">
                <a:solidFill>
                  <a:schemeClr val="accent5">
                    <a:lumMod val="75000"/>
                  </a:schemeClr>
                </a:solidFill>
              </a:rPr>
              <a:t>collègues</a:t>
            </a:r>
            <a:endParaRPr lang="nl-BE" dirty="0" smtClean="0">
              <a:solidFill>
                <a:schemeClr val="accent5">
                  <a:lumMod val="75000"/>
                </a:schemeClr>
              </a:solidFill>
            </a:endParaRPr>
          </a:p>
          <a:p>
            <a:r>
              <a:rPr lang="nl-BE" dirty="0" smtClean="0">
                <a:solidFill>
                  <a:schemeClr val="accent5">
                    <a:lumMod val="75000"/>
                  </a:schemeClr>
                </a:solidFill>
                <a:sym typeface="Wingdings" panose="05000000000000000000" pitchFamily="2" charset="2"/>
              </a:rPr>
              <a:t>Les </a:t>
            </a:r>
            <a:r>
              <a:rPr lang="nl-BE" dirty="0" err="1" smtClean="0">
                <a:solidFill>
                  <a:schemeClr val="accent5">
                    <a:lumMod val="75000"/>
                  </a:schemeClr>
                </a:solidFill>
                <a:sym typeface="Wingdings" panose="05000000000000000000" pitchFamily="2" charset="2"/>
              </a:rPr>
              <a:t>employeurs</a:t>
            </a:r>
            <a:r>
              <a:rPr lang="nl-BE" dirty="0" smtClean="0">
                <a:solidFill>
                  <a:schemeClr val="accent5">
                    <a:lumMod val="75000"/>
                  </a:schemeClr>
                </a:solidFill>
                <a:sym typeface="Wingdings" panose="05000000000000000000" pitchFamily="2" charset="2"/>
              </a:rPr>
              <a:t> (</a:t>
            </a:r>
            <a:r>
              <a:rPr lang="nl-BE" dirty="0" err="1" smtClean="0">
                <a:solidFill>
                  <a:schemeClr val="accent5">
                    <a:lumMod val="75000"/>
                  </a:schemeClr>
                </a:solidFill>
                <a:sym typeface="Wingdings" panose="05000000000000000000" pitchFamily="2" charset="2"/>
              </a:rPr>
              <a:t>publics</a:t>
            </a:r>
            <a:r>
              <a:rPr lang="nl-BE" dirty="0" smtClean="0">
                <a:solidFill>
                  <a:schemeClr val="accent5">
                    <a:lumMod val="75000"/>
                  </a:schemeClr>
                </a:solidFill>
                <a:sym typeface="Wingdings" panose="05000000000000000000" pitchFamily="2" charset="2"/>
              </a:rPr>
              <a:t> et privés) </a:t>
            </a:r>
            <a:r>
              <a:rPr lang="nl-BE" dirty="0" err="1" smtClean="0">
                <a:solidFill>
                  <a:schemeClr val="accent5">
                    <a:lumMod val="75000"/>
                  </a:schemeClr>
                </a:solidFill>
                <a:sym typeface="Wingdings" panose="05000000000000000000" pitchFamily="2" charset="2"/>
              </a:rPr>
              <a:t>perdent</a:t>
            </a:r>
            <a:r>
              <a:rPr lang="nl-BE" dirty="0" smtClean="0">
                <a:solidFill>
                  <a:schemeClr val="accent5">
                    <a:lumMod val="75000"/>
                  </a:schemeClr>
                </a:solidFill>
                <a:sym typeface="Wingdings" panose="05000000000000000000" pitchFamily="2" charset="2"/>
              </a:rPr>
              <a:t> </a:t>
            </a:r>
            <a:r>
              <a:rPr lang="nl-BE" dirty="0" err="1" smtClean="0">
                <a:solidFill>
                  <a:schemeClr val="accent5">
                    <a:lumMod val="75000"/>
                  </a:schemeClr>
                </a:solidFill>
                <a:sym typeface="Wingdings" panose="05000000000000000000" pitchFamily="2" charset="2"/>
              </a:rPr>
              <a:t>leurs</a:t>
            </a:r>
            <a:r>
              <a:rPr lang="nl-BE" dirty="0" smtClean="0">
                <a:solidFill>
                  <a:schemeClr val="accent5">
                    <a:lumMod val="75000"/>
                  </a:schemeClr>
                </a:solidFill>
                <a:sym typeface="Wingdings" panose="05000000000000000000" pitchFamily="2" charset="2"/>
              </a:rPr>
              <a:t> </a:t>
            </a:r>
            <a:r>
              <a:rPr lang="nl-BE" dirty="0" err="1" smtClean="0">
                <a:solidFill>
                  <a:schemeClr val="accent5">
                    <a:lumMod val="75000"/>
                  </a:schemeClr>
                </a:solidFill>
                <a:sym typeface="Wingdings" panose="05000000000000000000" pitchFamily="2" charset="2"/>
              </a:rPr>
              <a:t>travailleurs</a:t>
            </a:r>
            <a:r>
              <a:rPr lang="nl-BE" dirty="0" smtClean="0">
                <a:solidFill>
                  <a:schemeClr val="accent5">
                    <a:lumMod val="75000"/>
                  </a:schemeClr>
                </a:solidFill>
                <a:sym typeface="Wingdings" panose="05000000000000000000" pitchFamily="2" charset="2"/>
              </a:rPr>
              <a:t>. = </a:t>
            </a:r>
            <a:r>
              <a:rPr lang="nl-BE" dirty="0" err="1">
                <a:solidFill>
                  <a:schemeClr val="accent5">
                    <a:lumMod val="75000"/>
                  </a:schemeClr>
                </a:solidFill>
                <a:sym typeface="Wingdings" panose="05000000000000000000" pitchFamily="2" charset="2"/>
              </a:rPr>
              <a:t>C</a:t>
            </a:r>
            <a:r>
              <a:rPr lang="nl-BE" dirty="0" err="1" smtClean="0">
                <a:solidFill>
                  <a:schemeClr val="accent5">
                    <a:lumMod val="75000"/>
                  </a:schemeClr>
                </a:solidFill>
                <a:sym typeface="Wingdings" panose="05000000000000000000" pitchFamily="2" charset="2"/>
              </a:rPr>
              <a:t>oût</a:t>
            </a:r>
            <a:endParaRPr lang="nl-BE" dirty="0" smtClean="0">
              <a:solidFill>
                <a:schemeClr val="accent5">
                  <a:lumMod val="75000"/>
                </a:schemeClr>
              </a:solidFill>
              <a:sym typeface="Wingdings" panose="05000000000000000000" pitchFamily="2" charset="2"/>
            </a:endParaRPr>
          </a:p>
          <a:p>
            <a:r>
              <a:rPr lang="nl-BE" dirty="0" err="1" smtClean="0">
                <a:solidFill>
                  <a:schemeClr val="accent5">
                    <a:lumMod val="75000"/>
                  </a:schemeClr>
                </a:solidFill>
                <a:sym typeface="Wingdings" panose="05000000000000000000" pitchFamily="2" charset="2"/>
              </a:rPr>
              <a:t>L’employeur</a:t>
            </a:r>
            <a:r>
              <a:rPr lang="nl-BE" dirty="0" smtClean="0">
                <a:solidFill>
                  <a:schemeClr val="accent5">
                    <a:lumMod val="75000"/>
                  </a:schemeClr>
                </a:solidFill>
                <a:sym typeface="Wingdings" panose="05000000000000000000" pitchFamily="2" charset="2"/>
              </a:rPr>
              <a:t> </a:t>
            </a:r>
            <a:r>
              <a:rPr lang="nl-BE" dirty="0" err="1" smtClean="0">
                <a:solidFill>
                  <a:schemeClr val="accent5">
                    <a:lumMod val="75000"/>
                  </a:schemeClr>
                </a:solidFill>
                <a:sym typeface="Wingdings" panose="05000000000000000000" pitchFamily="2" charset="2"/>
              </a:rPr>
              <a:t>n’est</a:t>
            </a:r>
            <a:r>
              <a:rPr lang="nl-BE" dirty="0" smtClean="0">
                <a:solidFill>
                  <a:schemeClr val="accent5">
                    <a:lumMod val="75000"/>
                  </a:schemeClr>
                </a:solidFill>
                <a:sym typeface="Wingdings" panose="05000000000000000000" pitchFamily="2" charset="2"/>
              </a:rPr>
              <a:t> pas </a:t>
            </a:r>
            <a:r>
              <a:rPr lang="nl-BE" dirty="0" err="1" smtClean="0">
                <a:solidFill>
                  <a:schemeClr val="accent5">
                    <a:lumMod val="75000"/>
                  </a:schemeClr>
                </a:solidFill>
                <a:sym typeface="Wingdings" panose="05000000000000000000" pitchFamily="2" charset="2"/>
              </a:rPr>
              <a:t>responsable</a:t>
            </a:r>
            <a:r>
              <a:rPr lang="nl-BE" dirty="0" smtClean="0">
                <a:solidFill>
                  <a:schemeClr val="accent5">
                    <a:lumMod val="75000"/>
                  </a:schemeClr>
                </a:solidFill>
                <a:sym typeface="Wingdings" panose="05000000000000000000" pitchFamily="2" charset="2"/>
              </a:rPr>
              <a:t>, mais peut </a:t>
            </a:r>
            <a:r>
              <a:rPr lang="nl-BE" dirty="0" err="1" smtClean="0">
                <a:solidFill>
                  <a:schemeClr val="accent5">
                    <a:lumMod val="75000"/>
                  </a:schemeClr>
                </a:solidFill>
                <a:sym typeface="Wingdings" panose="05000000000000000000" pitchFamily="2" charset="2"/>
              </a:rPr>
              <a:t>adoucir</a:t>
            </a:r>
            <a:r>
              <a:rPr lang="nl-BE" dirty="0" smtClean="0">
                <a:solidFill>
                  <a:schemeClr val="accent5">
                    <a:lumMod val="75000"/>
                  </a:schemeClr>
                </a:solidFill>
                <a:sym typeface="Wingdings" panose="05000000000000000000" pitchFamily="2" charset="2"/>
              </a:rPr>
              <a:t> les </a:t>
            </a:r>
            <a:r>
              <a:rPr lang="nl-BE" dirty="0" err="1" smtClean="0">
                <a:solidFill>
                  <a:schemeClr val="accent5">
                    <a:lumMod val="75000"/>
                  </a:schemeClr>
                </a:solidFill>
                <a:sym typeface="Wingdings" panose="05000000000000000000" pitchFamily="2" charset="2"/>
              </a:rPr>
              <a:t>effets</a:t>
            </a:r>
            <a:r>
              <a:rPr lang="nl-BE" dirty="0" smtClean="0">
                <a:solidFill>
                  <a:schemeClr val="accent5">
                    <a:lumMod val="75000"/>
                  </a:schemeClr>
                </a:solidFill>
                <a:sym typeface="Wingdings" panose="05000000000000000000" pitchFamily="2" charset="2"/>
              </a:rPr>
              <a:t>.</a:t>
            </a:r>
          </a:p>
          <a:p>
            <a:pPr marL="0" indent="0">
              <a:buNone/>
            </a:pPr>
            <a:endParaRPr lang="nl-BE" dirty="0" smtClean="0">
              <a:solidFill>
                <a:schemeClr val="accent5">
                  <a:lumMod val="75000"/>
                </a:schemeClr>
              </a:solidFill>
              <a:sym typeface="Wingdings" panose="05000000000000000000" pitchFamily="2" charset="2"/>
            </a:endParaRPr>
          </a:p>
          <a:p>
            <a:pPr marL="0" indent="0">
              <a:buNone/>
            </a:pPr>
            <a:r>
              <a:rPr lang="nl-BE" dirty="0" smtClean="0">
                <a:solidFill>
                  <a:schemeClr val="accent5">
                    <a:lumMod val="75000"/>
                  </a:schemeClr>
                </a:solidFill>
                <a:sym typeface="Wingdings" panose="05000000000000000000" pitchFamily="2" charset="2"/>
              </a:rPr>
              <a:t> </a:t>
            </a:r>
            <a:r>
              <a:rPr lang="nl-BE" dirty="0" err="1" smtClean="0">
                <a:solidFill>
                  <a:schemeClr val="accent5">
                    <a:lumMod val="75000"/>
                  </a:schemeClr>
                </a:solidFill>
                <a:sym typeface="Wingdings" panose="05000000000000000000" pitchFamily="2" charset="2"/>
              </a:rPr>
              <a:t>Employeur</a:t>
            </a:r>
            <a:r>
              <a:rPr lang="nl-BE" dirty="0" smtClean="0">
                <a:solidFill>
                  <a:schemeClr val="accent5">
                    <a:lumMod val="75000"/>
                  </a:schemeClr>
                </a:solidFill>
                <a:sym typeface="Wingdings" panose="05000000000000000000" pitchFamily="2" charset="2"/>
              </a:rPr>
              <a:t> (public et privé) = </a:t>
            </a:r>
            <a:r>
              <a:rPr lang="nl-BE" dirty="0" err="1" smtClean="0">
                <a:solidFill>
                  <a:schemeClr val="accent5">
                    <a:lumMod val="75000"/>
                  </a:schemeClr>
                </a:solidFill>
                <a:sym typeface="Wingdings" panose="05000000000000000000" pitchFamily="2" charset="2"/>
              </a:rPr>
              <a:t>allié</a:t>
            </a:r>
            <a:r>
              <a:rPr lang="nl-BE" dirty="0" smtClean="0">
                <a:solidFill>
                  <a:schemeClr val="accent5">
                    <a:lumMod val="75000"/>
                  </a:schemeClr>
                </a:solidFill>
                <a:sym typeface="Wingdings" panose="05000000000000000000" pitchFamily="2" charset="2"/>
              </a:rPr>
              <a:t> dans la </a:t>
            </a:r>
            <a:r>
              <a:rPr lang="nl-BE" dirty="0" err="1" smtClean="0">
                <a:solidFill>
                  <a:schemeClr val="accent5">
                    <a:lumMod val="75000"/>
                  </a:schemeClr>
                </a:solidFill>
                <a:sym typeface="Wingdings" panose="05000000000000000000" pitchFamily="2" charset="2"/>
              </a:rPr>
              <a:t>lutte</a:t>
            </a:r>
            <a:r>
              <a:rPr lang="nl-BE" dirty="0" smtClean="0">
                <a:solidFill>
                  <a:schemeClr val="accent5">
                    <a:lumMod val="75000"/>
                  </a:schemeClr>
                </a:solidFill>
                <a:sym typeface="Wingdings" panose="05000000000000000000" pitchFamily="2" charset="2"/>
              </a:rPr>
              <a:t> </a:t>
            </a:r>
            <a:r>
              <a:rPr lang="nl-BE" dirty="0" err="1" smtClean="0">
                <a:solidFill>
                  <a:schemeClr val="accent5">
                    <a:lumMod val="75000"/>
                  </a:schemeClr>
                </a:solidFill>
                <a:sym typeface="Wingdings" panose="05000000000000000000" pitchFamily="2" charset="2"/>
              </a:rPr>
              <a:t>contre</a:t>
            </a:r>
            <a:r>
              <a:rPr lang="nl-BE" dirty="0" smtClean="0">
                <a:solidFill>
                  <a:schemeClr val="accent5">
                    <a:lumMod val="75000"/>
                  </a:schemeClr>
                </a:solidFill>
                <a:sym typeface="Wingdings" panose="05000000000000000000" pitchFamily="2" charset="2"/>
              </a:rPr>
              <a:t> la </a:t>
            </a:r>
            <a:r>
              <a:rPr lang="nl-BE" dirty="0" err="1" smtClean="0">
                <a:solidFill>
                  <a:schemeClr val="accent5">
                    <a:lumMod val="75000"/>
                  </a:schemeClr>
                </a:solidFill>
                <a:sym typeface="Wingdings" panose="05000000000000000000" pitchFamily="2" charset="2"/>
              </a:rPr>
              <a:t>VeP</a:t>
            </a:r>
            <a:r>
              <a:rPr lang="nl-BE" dirty="0" smtClean="0">
                <a:solidFill>
                  <a:schemeClr val="accent5">
                    <a:lumMod val="75000"/>
                  </a:schemeClr>
                </a:solidFill>
                <a:sym typeface="Wingdings" panose="05000000000000000000" pitchFamily="2" charset="2"/>
              </a:rPr>
              <a:t> (</a:t>
            </a:r>
            <a:r>
              <a:rPr lang="nl-BE" dirty="0" err="1" smtClean="0">
                <a:solidFill>
                  <a:schemeClr val="accent5">
                    <a:lumMod val="75000"/>
                  </a:schemeClr>
                </a:solidFill>
                <a:sym typeface="Wingdings" panose="05000000000000000000" pitchFamily="2" charset="2"/>
              </a:rPr>
              <a:t>article</a:t>
            </a:r>
            <a:r>
              <a:rPr lang="nl-BE" dirty="0" smtClean="0">
                <a:solidFill>
                  <a:schemeClr val="accent5">
                    <a:lumMod val="75000"/>
                  </a:schemeClr>
                </a:solidFill>
                <a:sym typeface="Wingdings" panose="05000000000000000000" pitchFamily="2" charset="2"/>
              </a:rPr>
              <a:t> 17)</a:t>
            </a:r>
            <a:endParaRPr lang="nl-BE" dirty="0">
              <a:solidFill>
                <a:schemeClr val="accent5">
                  <a:lumMod val="75000"/>
                </a:schemeClr>
              </a:solidFill>
              <a:sym typeface="Wingdings" panose="05000000000000000000" pitchFamily="2" charset="2"/>
            </a:endParaRPr>
          </a:p>
          <a:p>
            <a:pPr>
              <a:buFont typeface="Wingdings"/>
              <a:buChar char="à"/>
            </a:pPr>
            <a:endParaRPr lang="nl-BE" dirty="0">
              <a:solidFill>
                <a:schemeClr val="accent5">
                  <a:lumMod val="50000"/>
                </a:schemeClr>
              </a:solidFill>
            </a:endParaRPr>
          </a:p>
        </p:txBody>
      </p:sp>
    </p:spTree>
    <p:extLst>
      <p:ext uri="{BB962C8B-B14F-4D97-AF65-F5344CB8AC3E}">
        <p14:creationId xmlns:p14="http://schemas.microsoft.com/office/powerpoint/2010/main" val="417597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chemeClr val="accent5">
                    <a:lumMod val="50000"/>
                  </a:schemeClr>
                </a:solidFill>
              </a:rPr>
              <a:t>Lancement</a:t>
            </a:r>
            <a:r>
              <a:rPr lang="nl-BE" dirty="0" smtClean="0">
                <a:solidFill>
                  <a:schemeClr val="accent5">
                    <a:lumMod val="50000"/>
                  </a:schemeClr>
                </a:solidFill>
              </a:rPr>
              <a:t> </a:t>
            </a:r>
            <a:r>
              <a:rPr lang="nl-BE" dirty="0" err="1" smtClean="0">
                <a:solidFill>
                  <a:schemeClr val="accent5">
                    <a:lumMod val="50000"/>
                  </a:schemeClr>
                </a:solidFill>
              </a:rPr>
              <a:t>politique</a:t>
            </a:r>
            <a:r>
              <a:rPr lang="nl-BE" dirty="0" smtClean="0">
                <a:solidFill>
                  <a:schemeClr val="accent5">
                    <a:lumMod val="50000"/>
                  </a:schemeClr>
                </a:solidFill>
              </a:rPr>
              <a:t> (1)</a:t>
            </a:r>
            <a:endParaRPr lang="nl-BE" dirty="0">
              <a:solidFill>
                <a:schemeClr val="accent5">
                  <a:lumMod val="50000"/>
                </a:schemeClr>
              </a:solidFill>
            </a:endParaRPr>
          </a:p>
        </p:txBody>
      </p:sp>
      <p:sp>
        <p:nvSpPr>
          <p:cNvPr id="3" name="Tijdelijke aanduiding voor inhoud 2"/>
          <p:cNvSpPr>
            <a:spLocks noGrp="1"/>
          </p:cNvSpPr>
          <p:nvPr>
            <p:ph idx="1"/>
          </p:nvPr>
        </p:nvSpPr>
        <p:spPr/>
        <p:txBody>
          <a:bodyPr>
            <a:normAutofit fontScale="92500" lnSpcReduction="10000"/>
          </a:bodyPr>
          <a:lstStyle/>
          <a:p>
            <a:r>
              <a:rPr lang="nl-BE" dirty="0" smtClean="0">
                <a:solidFill>
                  <a:schemeClr val="accent5">
                    <a:lumMod val="75000"/>
                  </a:schemeClr>
                </a:solidFill>
              </a:rPr>
              <a:t>Conférences </a:t>
            </a:r>
            <a:r>
              <a:rPr lang="nl-BE" dirty="0" err="1" smtClean="0">
                <a:solidFill>
                  <a:schemeClr val="accent5">
                    <a:lumMod val="75000"/>
                  </a:schemeClr>
                </a:solidFill>
              </a:rPr>
              <a:t>internationales</a:t>
            </a:r>
            <a:r>
              <a:rPr lang="nl-BE" dirty="0" smtClean="0">
                <a:solidFill>
                  <a:schemeClr val="accent5">
                    <a:lumMod val="75000"/>
                  </a:schemeClr>
                </a:solidFill>
              </a:rPr>
              <a:t> </a:t>
            </a:r>
            <a:r>
              <a:rPr lang="nl-BE" dirty="0">
                <a:solidFill>
                  <a:schemeClr val="accent5">
                    <a:lumMod val="75000"/>
                  </a:schemeClr>
                </a:solidFill>
              </a:rPr>
              <a:t>2015 </a:t>
            </a:r>
            <a:r>
              <a:rPr lang="nl-BE" dirty="0" smtClean="0">
                <a:solidFill>
                  <a:schemeClr val="accent5">
                    <a:lumMod val="75000"/>
                  </a:schemeClr>
                </a:solidFill>
              </a:rPr>
              <a:t>(USA et </a:t>
            </a:r>
            <a:r>
              <a:rPr lang="nl-BE" dirty="0" err="1" smtClean="0">
                <a:solidFill>
                  <a:schemeClr val="accent5">
                    <a:lumMod val="75000"/>
                  </a:schemeClr>
                </a:solidFill>
              </a:rPr>
              <a:t>Pays</a:t>
            </a:r>
            <a:r>
              <a:rPr lang="nl-BE" dirty="0" smtClean="0">
                <a:solidFill>
                  <a:schemeClr val="accent5">
                    <a:lumMod val="75000"/>
                  </a:schemeClr>
                </a:solidFill>
              </a:rPr>
              <a:t>-Bas) </a:t>
            </a:r>
          </a:p>
          <a:p>
            <a:pPr lvl="1"/>
            <a:r>
              <a:rPr lang="nl-BE" dirty="0" err="1" smtClean="0">
                <a:solidFill>
                  <a:schemeClr val="accent5">
                    <a:lumMod val="75000"/>
                  </a:schemeClr>
                </a:solidFill>
              </a:rPr>
              <a:t>VeP</a:t>
            </a:r>
            <a:r>
              <a:rPr lang="nl-BE" dirty="0" smtClean="0">
                <a:solidFill>
                  <a:schemeClr val="accent5">
                    <a:lumMod val="75000"/>
                  </a:schemeClr>
                </a:solidFill>
              </a:rPr>
              <a:t> dans </a:t>
            </a:r>
            <a:r>
              <a:rPr lang="nl-BE" dirty="0" err="1" smtClean="0">
                <a:solidFill>
                  <a:schemeClr val="accent5">
                    <a:lumMod val="75000"/>
                  </a:schemeClr>
                </a:solidFill>
              </a:rPr>
              <a:t>lois</a:t>
            </a:r>
            <a:r>
              <a:rPr lang="nl-BE" dirty="0" smtClean="0">
                <a:solidFill>
                  <a:schemeClr val="accent5">
                    <a:lumMod val="75000"/>
                  </a:schemeClr>
                </a:solidFill>
              </a:rPr>
              <a:t> anti-</a:t>
            </a:r>
            <a:r>
              <a:rPr lang="nl-BE" dirty="0" err="1" smtClean="0">
                <a:solidFill>
                  <a:schemeClr val="accent5">
                    <a:lumMod val="75000"/>
                  </a:schemeClr>
                </a:solidFill>
              </a:rPr>
              <a:t>discrimination</a:t>
            </a:r>
            <a:r>
              <a:rPr lang="nl-BE" dirty="0" smtClean="0">
                <a:solidFill>
                  <a:schemeClr val="accent5">
                    <a:lumMod val="75000"/>
                  </a:schemeClr>
                </a:solidFill>
              </a:rPr>
              <a:t> </a:t>
            </a:r>
            <a:r>
              <a:rPr lang="nl-BE" dirty="0" err="1" smtClean="0">
                <a:solidFill>
                  <a:schemeClr val="accent5">
                    <a:lumMod val="75000"/>
                  </a:schemeClr>
                </a:solidFill>
              </a:rPr>
              <a:t>aux</a:t>
            </a:r>
            <a:r>
              <a:rPr lang="nl-BE" dirty="0" smtClean="0">
                <a:solidFill>
                  <a:schemeClr val="accent5">
                    <a:lumMod val="75000"/>
                  </a:schemeClr>
                </a:solidFill>
              </a:rPr>
              <a:t> USA</a:t>
            </a:r>
          </a:p>
          <a:p>
            <a:pPr lvl="1"/>
            <a:r>
              <a:rPr lang="nl-BE" dirty="0" err="1" smtClean="0">
                <a:solidFill>
                  <a:schemeClr val="accent5">
                    <a:lumMod val="75000"/>
                  </a:schemeClr>
                </a:solidFill>
              </a:rPr>
              <a:t>Réseau</a:t>
            </a:r>
            <a:r>
              <a:rPr lang="nl-BE" dirty="0" smtClean="0">
                <a:solidFill>
                  <a:schemeClr val="accent5">
                    <a:lumMod val="75000"/>
                  </a:schemeClr>
                </a:solidFill>
              </a:rPr>
              <a:t> </a:t>
            </a:r>
            <a:r>
              <a:rPr lang="nl-BE" dirty="0" err="1" smtClean="0">
                <a:solidFill>
                  <a:schemeClr val="accent5">
                    <a:lumMod val="75000"/>
                  </a:schemeClr>
                </a:solidFill>
              </a:rPr>
              <a:t>DV@work</a:t>
            </a:r>
            <a:endParaRPr lang="nl-BE" dirty="0">
              <a:solidFill>
                <a:schemeClr val="accent5">
                  <a:lumMod val="75000"/>
                </a:schemeClr>
              </a:solidFill>
            </a:endParaRPr>
          </a:p>
          <a:p>
            <a:r>
              <a:rPr lang="nl-BE" dirty="0" smtClean="0">
                <a:solidFill>
                  <a:schemeClr val="accent5">
                    <a:lumMod val="75000"/>
                  </a:schemeClr>
                </a:solidFill>
              </a:rPr>
              <a:t>En 2015 : </a:t>
            </a:r>
            <a:r>
              <a:rPr lang="nl-BE" dirty="0" err="1" smtClean="0">
                <a:solidFill>
                  <a:schemeClr val="accent5">
                    <a:lumMod val="75000"/>
                  </a:schemeClr>
                </a:solidFill>
              </a:rPr>
              <a:t>intégration</a:t>
            </a:r>
            <a:r>
              <a:rPr lang="nl-BE" dirty="0" smtClean="0">
                <a:solidFill>
                  <a:schemeClr val="accent5">
                    <a:lumMod val="75000"/>
                  </a:schemeClr>
                </a:solidFill>
              </a:rPr>
              <a:t> dans PAN 2015-2019 (</a:t>
            </a:r>
            <a:r>
              <a:rPr lang="nl-BE" dirty="0" err="1" smtClean="0">
                <a:solidFill>
                  <a:schemeClr val="accent5">
                    <a:lumMod val="75000"/>
                  </a:schemeClr>
                </a:solidFill>
              </a:rPr>
              <a:t>sur</a:t>
            </a:r>
            <a:r>
              <a:rPr lang="nl-BE" dirty="0" smtClean="0">
                <a:solidFill>
                  <a:schemeClr val="accent5">
                    <a:lumMod val="75000"/>
                  </a:schemeClr>
                </a:solidFill>
              </a:rPr>
              <a:t> base de </a:t>
            </a:r>
            <a:r>
              <a:rPr lang="nl-BE" dirty="0" err="1" smtClean="0">
                <a:solidFill>
                  <a:schemeClr val="accent5">
                    <a:lumMod val="75000"/>
                  </a:schemeClr>
                </a:solidFill>
              </a:rPr>
              <a:t>l’article</a:t>
            </a:r>
            <a:r>
              <a:rPr lang="nl-BE" dirty="0" smtClean="0">
                <a:solidFill>
                  <a:schemeClr val="accent5">
                    <a:lumMod val="75000"/>
                  </a:schemeClr>
                </a:solidFill>
              </a:rPr>
              <a:t> 17, </a:t>
            </a:r>
            <a:r>
              <a:rPr lang="fr-BE" dirty="0">
                <a:solidFill>
                  <a:schemeClr val="accent5">
                    <a:lumMod val="75000"/>
                  </a:schemeClr>
                </a:solidFill>
              </a:rPr>
              <a:t>Convention du Conseil de l’Europe sur la prévention et la lutte contre la</a:t>
            </a:r>
            <a:br>
              <a:rPr lang="fr-BE" dirty="0">
                <a:solidFill>
                  <a:schemeClr val="accent5">
                    <a:lumMod val="75000"/>
                  </a:schemeClr>
                </a:solidFill>
              </a:rPr>
            </a:br>
            <a:r>
              <a:rPr lang="fr-BE" dirty="0">
                <a:solidFill>
                  <a:schemeClr val="accent5">
                    <a:lumMod val="75000"/>
                  </a:schemeClr>
                </a:solidFill>
              </a:rPr>
              <a:t>violence à l’égard des femmes et la violence </a:t>
            </a:r>
            <a:r>
              <a:rPr lang="fr-BE" dirty="0" smtClean="0">
                <a:solidFill>
                  <a:schemeClr val="accent5">
                    <a:lumMod val="75000"/>
                  </a:schemeClr>
                </a:solidFill>
              </a:rPr>
              <a:t>domestique </a:t>
            </a:r>
            <a:r>
              <a:rPr lang="nl-BE" dirty="0" smtClean="0">
                <a:solidFill>
                  <a:schemeClr val="accent5">
                    <a:lumMod val="75000"/>
                  </a:schemeClr>
                </a:solidFill>
              </a:rPr>
              <a:t>(</a:t>
            </a:r>
            <a:r>
              <a:rPr lang="nl-BE" dirty="0" err="1" smtClean="0">
                <a:solidFill>
                  <a:schemeClr val="accent5">
                    <a:lumMod val="75000"/>
                  </a:schemeClr>
                </a:solidFill>
              </a:rPr>
              <a:t>Convention</a:t>
            </a:r>
            <a:r>
              <a:rPr lang="nl-BE" dirty="0" smtClean="0">
                <a:solidFill>
                  <a:schemeClr val="accent5">
                    <a:lumMod val="75000"/>
                  </a:schemeClr>
                </a:solidFill>
              </a:rPr>
              <a:t> </a:t>
            </a:r>
            <a:r>
              <a:rPr lang="nl-BE" dirty="0" err="1" smtClean="0">
                <a:solidFill>
                  <a:schemeClr val="accent5">
                    <a:lumMod val="75000"/>
                  </a:schemeClr>
                </a:solidFill>
              </a:rPr>
              <a:t>d’Istanbul</a:t>
            </a:r>
            <a:r>
              <a:rPr lang="nl-BE" dirty="0" smtClean="0">
                <a:solidFill>
                  <a:schemeClr val="accent5">
                    <a:lumMod val="75000"/>
                  </a:schemeClr>
                </a:solidFill>
              </a:rPr>
              <a:t>)</a:t>
            </a:r>
            <a:endParaRPr lang="nl-BE" dirty="0">
              <a:solidFill>
                <a:schemeClr val="accent5">
                  <a:lumMod val="75000"/>
                </a:schemeClr>
              </a:solidFill>
            </a:endParaRPr>
          </a:p>
          <a:p>
            <a:r>
              <a:rPr lang="nl-BE" dirty="0" err="1" smtClean="0">
                <a:solidFill>
                  <a:schemeClr val="accent5">
                    <a:lumMod val="75000"/>
                  </a:schemeClr>
                </a:solidFill>
              </a:rPr>
              <a:t>Ratification</a:t>
            </a:r>
            <a:r>
              <a:rPr lang="nl-BE" dirty="0">
                <a:solidFill>
                  <a:schemeClr val="accent5">
                    <a:lumMod val="75000"/>
                  </a:schemeClr>
                </a:solidFill>
              </a:rPr>
              <a:t> </a:t>
            </a:r>
            <a:r>
              <a:rPr lang="nl-BE" dirty="0" err="1" smtClean="0">
                <a:solidFill>
                  <a:schemeClr val="accent5">
                    <a:lumMod val="75000"/>
                  </a:schemeClr>
                </a:solidFill>
              </a:rPr>
              <a:t>Convention</a:t>
            </a:r>
            <a:r>
              <a:rPr lang="nl-BE" dirty="0" smtClean="0">
                <a:solidFill>
                  <a:schemeClr val="accent5">
                    <a:lumMod val="75000"/>
                  </a:schemeClr>
                </a:solidFill>
              </a:rPr>
              <a:t> </a:t>
            </a:r>
            <a:r>
              <a:rPr lang="nl-BE" dirty="0" err="1" smtClean="0">
                <a:solidFill>
                  <a:schemeClr val="accent5">
                    <a:lumMod val="75000"/>
                  </a:schemeClr>
                </a:solidFill>
              </a:rPr>
              <a:t>d’Istanbul</a:t>
            </a:r>
            <a:r>
              <a:rPr lang="nl-BE" dirty="0" smtClean="0">
                <a:solidFill>
                  <a:schemeClr val="accent5">
                    <a:lumMod val="75000"/>
                  </a:schemeClr>
                </a:solidFill>
              </a:rPr>
              <a:t> </a:t>
            </a:r>
            <a:r>
              <a:rPr lang="nl-BE" dirty="0" err="1" smtClean="0">
                <a:solidFill>
                  <a:schemeClr val="accent5">
                    <a:lumMod val="75000"/>
                  </a:schemeClr>
                </a:solidFill>
              </a:rPr>
              <a:t>juillet</a:t>
            </a:r>
            <a:r>
              <a:rPr lang="nl-BE" dirty="0" smtClean="0">
                <a:solidFill>
                  <a:schemeClr val="accent5">
                    <a:lumMod val="75000"/>
                  </a:schemeClr>
                </a:solidFill>
              </a:rPr>
              <a:t> 2016</a:t>
            </a:r>
            <a:endParaRPr lang="nl-BE" dirty="0">
              <a:solidFill>
                <a:schemeClr val="accent5">
                  <a:lumMod val="75000"/>
                </a:schemeClr>
              </a:solidFill>
            </a:endParaRPr>
          </a:p>
          <a:p>
            <a:endParaRPr lang="nl-BE" dirty="0"/>
          </a:p>
        </p:txBody>
      </p:sp>
    </p:spTree>
    <p:extLst>
      <p:ext uri="{BB962C8B-B14F-4D97-AF65-F5344CB8AC3E}">
        <p14:creationId xmlns:p14="http://schemas.microsoft.com/office/powerpoint/2010/main" val="2189907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980728"/>
            <a:ext cx="8229600" cy="1584176"/>
          </a:xfrm>
        </p:spPr>
        <p:txBody>
          <a:bodyPr>
            <a:noAutofit/>
          </a:bodyPr>
          <a:lstStyle/>
          <a:p>
            <a:r>
              <a:rPr lang="fr-BE" sz="2800" b="1" dirty="0" smtClean="0">
                <a:solidFill>
                  <a:schemeClr val="accent5">
                    <a:lumMod val="50000"/>
                  </a:schemeClr>
                </a:solidFill>
              </a:rPr>
              <a:t>Article 17 </a:t>
            </a:r>
            <a:r>
              <a:rPr lang="fr-BE" sz="2800" b="1" dirty="0">
                <a:solidFill>
                  <a:schemeClr val="accent5">
                    <a:lumMod val="50000"/>
                  </a:schemeClr>
                </a:solidFill>
              </a:rPr>
              <a:t>de la Convention du Conseil de l’Europe sur la prévention et la lutte contre la</a:t>
            </a:r>
            <a:br>
              <a:rPr lang="fr-BE" sz="2800" b="1" dirty="0">
                <a:solidFill>
                  <a:schemeClr val="accent5">
                    <a:lumMod val="50000"/>
                  </a:schemeClr>
                </a:solidFill>
              </a:rPr>
            </a:br>
            <a:r>
              <a:rPr lang="fr-BE" sz="2800" b="1" dirty="0">
                <a:solidFill>
                  <a:schemeClr val="accent5">
                    <a:lumMod val="50000"/>
                  </a:schemeClr>
                </a:solidFill>
              </a:rPr>
              <a:t>violence à l’égard des femmes et la violence </a:t>
            </a:r>
            <a:r>
              <a:rPr lang="fr-BE" sz="2800" b="1" dirty="0" smtClean="0">
                <a:solidFill>
                  <a:schemeClr val="accent5">
                    <a:lumMod val="50000"/>
                  </a:schemeClr>
                </a:solidFill>
              </a:rPr>
              <a:t>domestique</a:t>
            </a:r>
            <a:r>
              <a:rPr lang="nl-BE" sz="2800" b="1" dirty="0" smtClean="0">
                <a:solidFill>
                  <a:schemeClr val="accent5">
                    <a:lumMod val="50000"/>
                  </a:schemeClr>
                </a:solidFill>
              </a:rPr>
              <a:t> </a:t>
            </a:r>
            <a:endParaRPr lang="fr-BE" sz="2800" dirty="0">
              <a:solidFill>
                <a:schemeClr val="accent5">
                  <a:lumMod val="50000"/>
                </a:schemeClr>
              </a:solidFill>
            </a:endParaRPr>
          </a:p>
        </p:txBody>
      </p:sp>
      <p:sp>
        <p:nvSpPr>
          <p:cNvPr id="3" name="Tijdelijke aanduiding voor inhoud 2"/>
          <p:cNvSpPr>
            <a:spLocks noGrp="1"/>
          </p:cNvSpPr>
          <p:nvPr>
            <p:ph idx="1"/>
          </p:nvPr>
        </p:nvSpPr>
        <p:spPr>
          <a:xfrm>
            <a:off x="457200" y="2564904"/>
            <a:ext cx="8229600" cy="3816424"/>
          </a:xfrm>
        </p:spPr>
        <p:txBody>
          <a:bodyPr>
            <a:normAutofit fontScale="85000" lnSpcReduction="20000"/>
          </a:bodyPr>
          <a:lstStyle/>
          <a:p>
            <a:pPr marL="0" indent="0" algn="just">
              <a:buNone/>
            </a:pPr>
            <a:r>
              <a:rPr lang="nl-BE" b="1" dirty="0" smtClean="0">
                <a:solidFill>
                  <a:schemeClr val="accent5">
                    <a:lumMod val="75000"/>
                  </a:schemeClr>
                </a:solidFill>
              </a:rPr>
              <a:t>1 </a:t>
            </a:r>
            <a:r>
              <a:rPr lang="fr-BE" b="1" dirty="0">
                <a:solidFill>
                  <a:schemeClr val="accent5">
                    <a:lumMod val="75000"/>
                  </a:schemeClr>
                </a:solidFill>
              </a:rPr>
              <a:t>Les Parties encouragent le secteur privé, le </a:t>
            </a:r>
            <a:r>
              <a:rPr lang="fr-BE" b="1" dirty="0" smtClean="0">
                <a:solidFill>
                  <a:schemeClr val="accent5">
                    <a:lumMod val="75000"/>
                  </a:schemeClr>
                </a:solidFill>
              </a:rPr>
              <a:t>secteur des </a:t>
            </a:r>
            <a:r>
              <a:rPr lang="fr-BE" b="1" dirty="0">
                <a:solidFill>
                  <a:schemeClr val="accent5">
                    <a:lumMod val="75000"/>
                  </a:schemeClr>
                </a:solidFill>
              </a:rPr>
              <a:t>technologies de l’information et de </a:t>
            </a:r>
            <a:r>
              <a:rPr lang="fr-BE" b="1" dirty="0" smtClean="0">
                <a:solidFill>
                  <a:schemeClr val="accent5">
                    <a:lumMod val="75000"/>
                  </a:schemeClr>
                </a:solidFill>
              </a:rPr>
              <a:t>la communication </a:t>
            </a:r>
            <a:r>
              <a:rPr lang="fr-BE" b="1" dirty="0">
                <a:solidFill>
                  <a:schemeClr val="accent5">
                    <a:lumMod val="75000"/>
                  </a:schemeClr>
                </a:solidFill>
              </a:rPr>
              <a:t>et les médias, dans le respect de </a:t>
            </a:r>
            <a:r>
              <a:rPr lang="fr-BE" b="1" dirty="0" smtClean="0">
                <a:solidFill>
                  <a:schemeClr val="accent5">
                    <a:lumMod val="75000"/>
                  </a:schemeClr>
                </a:solidFill>
              </a:rPr>
              <a:t>la liberté </a:t>
            </a:r>
            <a:r>
              <a:rPr lang="fr-BE" b="1" dirty="0">
                <a:solidFill>
                  <a:schemeClr val="accent5">
                    <a:lumMod val="75000"/>
                  </a:schemeClr>
                </a:solidFill>
              </a:rPr>
              <a:t>d’expression et de leur indépendance, </a:t>
            </a:r>
            <a:r>
              <a:rPr lang="fr-BE" b="1" dirty="0" smtClean="0">
                <a:solidFill>
                  <a:schemeClr val="accent5">
                    <a:lumMod val="75000"/>
                  </a:schemeClr>
                </a:solidFill>
              </a:rPr>
              <a:t>à participer </a:t>
            </a:r>
            <a:r>
              <a:rPr lang="fr-BE" b="1" dirty="0">
                <a:solidFill>
                  <a:schemeClr val="accent5">
                    <a:lumMod val="75000"/>
                  </a:schemeClr>
                </a:solidFill>
              </a:rPr>
              <a:t>à l’élaboration et à la mise en œuvre </a:t>
            </a:r>
            <a:r>
              <a:rPr lang="fr-BE" b="1" dirty="0" smtClean="0">
                <a:solidFill>
                  <a:schemeClr val="accent5">
                    <a:lumMod val="75000"/>
                  </a:schemeClr>
                </a:solidFill>
              </a:rPr>
              <a:t>des politiques</a:t>
            </a:r>
            <a:r>
              <a:rPr lang="fr-BE" b="1" dirty="0">
                <a:solidFill>
                  <a:schemeClr val="accent5">
                    <a:lumMod val="75000"/>
                  </a:schemeClr>
                </a:solidFill>
              </a:rPr>
              <a:t>, ainsi qu’à mettre en place des </a:t>
            </a:r>
            <a:r>
              <a:rPr lang="fr-BE" b="1" dirty="0" smtClean="0">
                <a:solidFill>
                  <a:schemeClr val="accent5">
                    <a:lumMod val="75000"/>
                  </a:schemeClr>
                </a:solidFill>
              </a:rPr>
              <a:t>lignes directrices </a:t>
            </a:r>
            <a:r>
              <a:rPr lang="fr-BE" b="1" dirty="0">
                <a:solidFill>
                  <a:schemeClr val="accent5">
                    <a:lumMod val="75000"/>
                  </a:schemeClr>
                </a:solidFill>
              </a:rPr>
              <a:t>et des normes d’autorégulation </a:t>
            </a:r>
            <a:r>
              <a:rPr lang="fr-BE" b="1" dirty="0" smtClean="0">
                <a:solidFill>
                  <a:schemeClr val="accent5">
                    <a:lumMod val="75000"/>
                  </a:schemeClr>
                </a:solidFill>
              </a:rPr>
              <a:t>pour prévenir </a:t>
            </a:r>
            <a:r>
              <a:rPr lang="fr-BE" b="1" dirty="0">
                <a:solidFill>
                  <a:schemeClr val="accent5">
                    <a:lumMod val="75000"/>
                  </a:schemeClr>
                </a:solidFill>
              </a:rPr>
              <a:t>la violence à l’égard des femmes </a:t>
            </a:r>
            <a:r>
              <a:rPr lang="fr-BE" b="1" dirty="0" smtClean="0">
                <a:solidFill>
                  <a:schemeClr val="accent5">
                    <a:lumMod val="75000"/>
                  </a:schemeClr>
                </a:solidFill>
              </a:rPr>
              <a:t>et renforcer </a:t>
            </a:r>
            <a:r>
              <a:rPr lang="fr-BE" b="1" dirty="0">
                <a:solidFill>
                  <a:schemeClr val="accent5">
                    <a:lumMod val="75000"/>
                  </a:schemeClr>
                </a:solidFill>
              </a:rPr>
              <a:t>le respect de leur dignité</a:t>
            </a:r>
            <a:r>
              <a:rPr lang="fr-BE" b="1" dirty="0" smtClean="0">
                <a:solidFill>
                  <a:schemeClr val="accent5">
                    <a:lumMod val="75000"/>
                  </a:schemeClr>
                </a:solidFill>
              </a:rPr>
              <a:t>.</a:t>
            </a:r>
            <a:endParaRPr lang="en-US" sz="1600" b="1" i="1" dirty="0" smtClean="0">
              <a:solidFill>
                <a:schemeClr val="accent5">
                  <a:lumMod val="75000"/>
                </a:schemeClr>
              </a:solidFill>
            </a:endParaRPr>
          </a:p>
          <a:p>
            <a:pPr marL="0" indent="0" algn="just">
              <a:buNone/>
            </a:pPr>
            <a:endParaRPr lang="en-US" sz="1600" b="1" i="1" dirty="0">
              <a:solidFill>
                <a:schemeClr val="accent5">
                  <a:lumMod val="75000"/>
                </a:schemeClr>
              </a:solidFill>
            </a:endParaRPr>
          </a:p>
          <a:p>
            <a:pPr marL="0" indent="0" algn="just">
              <a:buNone/>
            </a:pPr>
            <a:r>
              <a:rPr lang="fr-BE" sz="1400" b="1" i="1" dirty="0">
                <a:solidFill>
                  <a:schemeClr val="accent5">
                    <a:lumMod val="75000"/>
                  </a:schemeClr>
                </a:solidFill>
              </a:rPr>
              <a:t>Conseil de l’Europe (2016). Encourager la participation du secteur privé et des médias à la prévention de la violence à l'égard des femmes et de la violence domestique : Article 17 de la Convention d'Istanbul, Bruxelles: Conseil de l’Europe</a:t>
            </a:r>
            <a:r>
              <a:rPr lang="fr-BE" sz="1400" b="1" i="1" dirty="0" smtClean="0">
                <a:solidFill>
                  <a:schemeClr val="accent5">
                    <a:lumMod val="75000"/>
                  </a:schemeClr>
                </a:solidFill>
              </a:rPr>
              <a:t>.</a:t>
            </a:r>
          </a:p>
          <a:p>
            <a:pPr marL="0" indent="0" algn="just">
              <a:buNone/>
            </a:pPr>
            <a:endParaRPr lang="fr-BE" sz="1400" b="1" i="1" dirty="0">
              <a:solidFill>
                <a:schemeClr val="accent5">
                  <a:lumMod val="75000"/>
                </a:schemeClr>
              </a:solidFill>
            </a:endParaRPr>
          </a:p>
          <a:p>
            <a:pPr marL="0" indent="0" algn="just">
              <a:buNone/>
            </a:pPr>
            <a:r>
              <a:rPr lang="en-US" sz="1400" b="1" i="1" dirty="0">
                <a:solidFill>
                  <a:schemeClr val="accent5">
                    <a:lumMod val="75000"/>
                  </a:schemeClr>
                </a:solidFill>
              </a:rPr>
              <a:t>https://</a:t>
            </a:r>
            <a:r>
              <a:rPr lang="en-US" sz="1400" b="1" i="1" dirty="0" smtClean="0">
                <a:solidFill>
                  <a:schemeClr val="accent5">
                    <a:lumMod val="75000"/>
                  </a:schemeClr>
                </a:solidFill>
              </a:rPr>
              <a:t>edoc.coe.int/fr/violence-l-gard-des-femmes/6803-encourager-la-participation-du-secteur-prive-et-des-medias-a-la-prevention-de-la-violence-a-l-egard-des-femmes-et-de-la-violence-domestique-article-17-de-la-convention-d-istanbul.html</a:t>
            </a:r>
            <a:endParaRPr lang="en-US" sz="1400" b="1" i="1" dirty="0">
              <a:solidFill>
                <a:schemeClr val="accent5">
                  <a:lumMod val="75000"/>
                </a:schemeClr>
              </a:solidFill>
            </a:endParaRPr>
          </a:p>
        </p:txBody>
      </p:sp>
    </p:spTree>
    <p:extLst>
      <p:ext uri="{BB962C8B-B14F-4D97-AF65-F5344CB8AC3E}">
        <p14:creationId xmlns:p14="http://schemas.microsoft.com/office/powerpoint/2010/main" val="3764789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296144"/>
          </a:xfrm>
        </p:spPr>
        <p:txBody>
          <a:bodyPr>
            <a:normAutofit fontScale="90000"/>
          </a:bodyPr>
          <a:lstStyle/>
          <a:p>
            <a:r>
              <a:rPr lang="fr-BE" sz="4000" b="1" dirty="0">
                <a:solidFill>
                  <a:schemeClr val="accent5">
                    <a:lumMod val="50000"/>
                  </a:schemeClr>
                </a:solidFill>
              </a:rPr>
              <a:t>Plan d’action national de lutte contre </a:t>
            </a:r>
            <a:r>
              <a:rPr lang="fr-BE" sz="4000" b="1" dirty="0" smtClean="0">
                <a:solidFill>
                  <a:schemeClr val="accent5">
                    <a:lumMod val="50000"/>
                  </a:schemeClr>
                </a:solidFill>
              </a:rPr>
              <a:t>la violence </a:t>
            </a:r>
            <a:r>
              <a:rPr lang="fr-BE" sz="4000" b="1" dirty="0">
                <a:solidFill>
                  <a:schemeClr val="accent5">
                    <a:lumMod val="50000"/>
                  </a:schemeClr>
                </a:solidFill>
              </a:rPr>
              <a:t>basée sur le </a:t>
            </a:r>
            <a:r>
              <a:rPr lang="fr-BE" sz="4000" b="1" dirty="0" smtClean="0">
                <a:solidFill>
                  <a:schemeClr val="accent5">
                    <a:lumMod val="50000"/>
                  </a:schemeClr>
                </a:solidFill>
              </a:rPr>
              <a:t>genre </a:t>
            </a:r>
            <a:r>
              <a:rPr lang="nl-BE" sz="4000" b="1" dirty="0" smtClean="0">
                <a:solidFill>
                  <a:schemeClr val="accent5">
                    <a:lumMod val="50000"/>
                  </a:schemeClr>
                </a:solidFill>
              </a:rPr>
              <a:t>2015-2019</a:t>
            </a:r>
            <a:r>
              <a:rPr lang="fr-BE" b="1" dirty="0"/>
              <a:t/>
            </a:r>
            <a:br>
              <a:rPr lang="fr-BE" b="1" dirty="0"/>
            </a:br>
            <a:endParaRPr lang="fr-BE" dirty="0">
              <a:solidFill>
                <a:schemeClr val="accent5">
                  <a:lumMod val="50000"/>
                </a:schemeClr>
              </a:solidFill>
            </a:endParaRPr>
          </a:p>
        </p:txBody>
      </p:sp>
      <p:sp>
        <p:nvSpPr>
          <p:cNvPr id="3" name="Tijdelijke aanduiding voor inhoud 2"/>
          <p:cNvSpPr>
            <a:spLocks noGrp="1"/>
          </p:cNvSpPr>
          <p:nvPr>
            <p:ph idx="1"/>
          </p:nvPr>
        </p:nvSpPr>
        <p:spPr>
          <a:xfrm>
            <a:off x="457200" y="1988840"/>
            <a:ext cx="8229600" cy="4104456"/>
          </a:xfrm>
        </p:spPr>
        <p:txBody>
          <a:bodyPr>
            <a:normAutofit fontScale="70000" lnSpcReduction="20000"/>
          </a:bodyPr>
          <a:lstStyle/>
          <a:p>
            <a:pPr lvl="2" indent="-342900">
              <a:buFont typeface="Wingdings" panose="05000000000000000000" pitchFamily="2" charset="2"/>
              <a:buChar char="Ø"/>
            </a:pPr>
            <a:r>
              <a:rPr lang="nl-BE" b="1" dirty="0" smtClean="0"/>
              <a:t>17</a:t>
            </a:r>
            <a:r>
              <a:rPr lang="nl-BE" b="1" dirty="0"/>
              <a:t>. </a:t>
            </a:r>
            <a:r>
              <a:rPr lang="fr-BE" b="1" dirty="0"/>
              <a:t>Effectuer une étude sur le rôle que les entreprises elles-mêmes peuvent jouer dans l’approche de la violence entre partenaires. Il s’agit d’examiner quel rôle l’employeur peut jouer dans la prévention ou la sensibilisation à la violence entre partenaires ainsi que dans l’accompagnement des travailleurs qui se trouvent dans une telle situation. Il faut également étudier si cela peut être intégré dans des structures existantes telles que les conseillers en prévention, les médecins d’entreprises, les personnes de confiance, les délégués syndicaux et les services sociaux, en particulier, en les </a:t>
            </a:r>
            <a:r>
              <a:rPr lang="fr-BE" b="1" dirty="0" smtClean="0"/>
              <a:t>sensibilisant</a:t>
            </a:r>
            <a:r>
              <a:rPr lang="nl-BE" b="1" dirty="0"/>
              <a:t> </a:t>
            </a:r>
            <a:r>
              <a:rPr lang="nl-BE" b="1" dirty="0" smtClean="0"/>
              <a:t>(p</a:t>
            </a:r>
            <a:r>
              <a:rPr lang="nl-BE" b="1" dirty="0"/>
              <a:t>. </a:t>
            </a:r>
            <a:r>
              <a:rPr lang="nl-BE" b="1" dirty="0" smtClean="0"/>
              <a:t>25-26) </a:t>
            </a:r>
            <a:endParaRPr lang="nl-BE" b="1" dirty="0"/>
          </a:p>
          <a:p>
            <a:pPr lvl="2" indent="-342900">
              <a:buFont typeface="Wingdings" panose="05000000000000000000" pitchFamily="2" charset="2"/>
              <a:buChar char="Ø"/>
            </a:pPr>
            <a:r>
              <a:rPr lang="nl-BE" b="1" dirty="0"/>
              <a:t>104. </a:t>
            </a:r>
            <a:r>
              <a:rPr lang="fr-BE" b="1" dirty="0"/>
              <a:t>Inciter les employeurs à prévoir, au sein de leurs entreprises et au sein des structures existantes, un premier accueil et une réorientation adaptée pour les travailleurs confrontés à la violence entre partenaires. On peut pour ce faire sensibiliser, former et impliquer les partenaires existants au sein des entreprises, par exemple les conseillers en prévention, les personnes de confiance, les médecins d’entreprises, les délégués </a:t>
            </a:r>
            <a:r>
              <a:rPr lang="fr-BE" b="1" dirty="0" smtClean="0"/>
              <a:t>syndicaux</a:t>
            </a:r>
            <a:r>
              <a:rPr lang="fr-BE" b="1" dirty="0"/>
              <a:t> </a:t>
            </a:r>
            <a:r>
              <a:rPr lang="nl-BE" b="1" dirty="0" smtClean="0"/>
              <a:t>(p</a:t>
            </a:r>
            <a:r>
              <a:rPr lang="nl-BE" b="1" dirty="0"/>
              <a:t>. </a:t>
            </a:r>
            <a:r>
              <a:rPr lang="nl-BE" b="1" dirty="0" smtClean="0"/>
              <a:t>58)</a:t>
            </a:r>
            <a:endParaRPr lang="nl-BE" b="1" dirty="0"/>
          </a:p>
          <a:p>
            <a:pPr lvl="2" indent="-342900">
              <a:buFont typeface="Wingdings" panose="05000000000000000000" pitchFamily="2" charset="2"/>
              <a:buChar char="Ø"/>
            </a:pPr>
            <a:r>
              <a:rPr lang="nl-BE" b="1" dirty="0"/>
              <a:t>114. </a:t>
            </a:r>
            <a:r>
              <a:rPr lang="fr-BE" b="1" dirty="0"/>
              <a:t>114.Informer sur le lieu de travail les travailleurs confrontés à la violence entre partenaires dans leur vie privée au sujet des structures existantes auxquelles ils peuvent s’adresser pour cette </a:t>
            </a:r>
            <a:r>
              <a:rPr lang="fr-BE" b="1" dirty="0" smtClean="0"/>
              <a:t>problématique (p. 61)</a:t>
            </a:r>
            <a:endParaRPr lang="nl-BE" b="1" dirty="0"/>
          </a:p>
          <a:p>
            <a:pPr lvl="2" indent="-342900">
              <a:buFont typeface="Wingdings" panose="05000000000000000000" pitchFamily="2" charset="2"/>
              <a:buChar char="Ø"/>
            </a:pPr>
            <a:endParaRPr lang="nl-BE" b="1" dirty="0" smtClean="0"/>
          </a:p>
          <a:p>
            <a:pPr marL="0" indent="0">
              <a:buNone/>
            </a:pPr>
            <a:endParaRPr lang="nl-BE" dirty="0"/>
          </a:p>
        </p:txBody>
      </p:sp>
    </p:spTree>
    <p:extLst>
      <p:ext uri="{BB962C8B-B14F-4D97-AF65-F5344CB8AC3E}">
        <p14:creationId xmlns:p14="http://schemas.microsoft.com/office/powerpoint/2010/main" val="246632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chemeClr val="accent5">
                    <a:lumMod val="50000"/>
                  </a:schemeClr>
                </a:solidFill>
              </a:rPr>
              <a:t>Lancement</a:t>
            </a:r>
            <a:r>
              <a:rPr lang="nl-BE" dirty="0" smtClean="0">
                <a:solidFill>
                  <a:schemeClr val="accent5">
                    <a:lumMod val="50000"/>
                  </a:schemeClr>
                </a:solidFill>
              </a:rPr>
              <a:t> </a:t>
            </a:r>
            <a:r>
              <a:rPr lang="nl-BE" dirty="0" err="1" smtClean="0">
                <a:solidFill>
                  <a:schemeClr val="accent5">
                    <a:lumMod val="50000"/>
                  </a:schemeClr>
                </a:solidFill>
              </a:rPr>
              <a:t>politique</a:t>
            </a:r>
            <a:r>
              <a:rPr lang="nl-BE" dirty="0" smtClean="0">
                <a:solidFill>
                  <a:schemeClr val="accent5">
                    <a:lumMod val="50000"/>
                  </a:schemeClr>
                </a:solidFill>
              </a:rPr>
              <a:t> (2)</a:t>
            </a:r>
            <a:endParaRPr lang="nl-BE" dirty="0">
              <a:solidFill>
                <a:schemeClr val="accent5">
                  <a:lumMod val="50000"/>
                </a:schemeClr>
              </a:solidFill>
            </a:endParaRPr>
          </a:p>
        </p:txBody>
      </p:sp>
      <p:sp>
        <p:nvSpPr>
          <p:cNvPr id="3" name="Tijdelijke aanduiding voor inhoud 2"/>
          <p:cNvSpPr>
            <a:spLocks noGrp="1"/>
          </p:cNvSpPr>
          <p:nvPr>
            <p:ph idx="1"/>
          </p:nvPr>
        </p:nvSpPr>
        <p:spPr/>
        <p:txBody>
          <a:bodyPr>
            <a:normAutofit fontScale="85000" lnSpcReduction="20000"/>
          </a:bodyPr>
          <a:lstStyle/>
          <a:p>
            <a:r>
              <a:rPr lang="nl-BE" dirty="0" err="1" smtClean="0">
                <a:solidFill>
                  <a:schemeClr val="accent5">
                    <a:lumMod val="75000"/>
                  </a:schemeClr>
                </a:solidFill>
              </a:rPr>
              <a:t>Participation</a:t>
            </a:r>
            <a:r>
              <a:rPr lang="nl-BE" dirty="0" smtClean="0">
                <a:solidFill>
                  <a:schemeClr val="accent5">
                    <a:lumMod val="75000"/>
                  </a:schemeClr>
                </a:solidFill>
              </a:rPr>
              <a:t> étude et conférence CES en 2016</a:t>
            </a:r>
          </a:p>
          <a:p>
            <a:r>
              <a:rPr lang="nl-BE" dirty="0" err="1" smtClean="0">
                <a:solidFill>
                  <a:schemeClr val="accent5">
                    <a:lumMod val="75000"/>
                  </a:schemeClr>
                </a:solidFill>
              </a:rPr>
              <a:t>Participation</a:t>
            </a:r>
            <a:r>
              <a:rPr lang="nl-BE" dirty="0" smtClean="0">
                <a:solidFill>
                  <a:schemeClr val="accent5">
                    <a:lumMod val="75000"/>
                  </a:schemeClr>
                </a:solidFill>
              </a:rPr>
              <a:t> </a:t>
            </a:r>
            <a:r>
              <a:rPr lang="nl-BE" dirty="0" err="1" smtClean="0">
                <a:solidFill>
                  <a:schemeClr val="accent5">
                    <a:lumMod val="75000"/>
                  </a:schemeClr>
                </a:solidFill>
              </a:rPr>
              <a:t>réunion</a:t>
            </a:r>
            <a:r>
              <a:rPr lang="nl-BE" dirty="0" smtClean="0">
                <a:solidFill>
                  <a:schemeClr val="accent5">
                    <a:lumMod val="75000"/>
                  </a:schemeClr>
                </a:solidFill>
              </a:rPr>
              <a:t> tripartite </a:t>
            </a:r>
            <a:r>
              <a:rPr lang="nl-BE" dirty="0" err="1" smtClean="0">
                <a:solidFill>
                  <a:schemeClr val="accent5">
                    <a:lumMod val="75000"/>
                  </a:schemeClr>
                </a:solidFill>
              </a:rPr>
              <a:t>d’experts</a:t>
            </a:r>
            <a:r>
              <a:rPr lang="nl-BE" dirty="0" smtClean="0">
                <a:solidFill>
                  <a:schemeClr val="accent5">
                    <a:lumMod val="75000"/>
                  </a:schemeClr>
                </a:solidFill>
              </a:rPr>
              <a:t> de </a:t>
            </a:r>
            <a:r>
              <a:rPr lang="nl-BE" dirty="0" err="1" smtClean="0">
                <a:solidFill>
                  <a:schemeClr val="accent5">
                    <a:lumMod val="75000"/>
                  </a:schemeClr>
                </a:solidFill>
              </a:rPr>
              <a:t>l’OIT</a:t>
            </a:r>
            <a:r>
              <a:rPr lang="nl-BE" dirty="0" smtClean="0">
                <a:solidFill>
                  <a:schemeClr val="accent5">
                    <a:lumMod val="75000"/>
                  </a:schemeClr>
                </a:solidFill>
              </a:rPr>
              <a:t> en 2016</a:t>
            </a:r>
          </a:p>
          <a:p>
            <a:r>
              <a:rPr lang="nl-BE" dirty="0" err="1" smtClean="0">
                <a:solidFill>
                  <a:schemeClr val="accent5">
                    <a:lumMod val="75000"/>
                  </a:schemeClr>
                </a:solidFill>
              </a:rPr>
              <a:t>Entretiens</a:t>
            </a:r>
            <a:r>
              <a:rPr lang="nl-BE" dirty="0" smtClean="0">
                <a:solidFill>
                  <a:schemeClr val="accent5">
                    <a:lumMod val="75000"/>
                  </a:schemeClr>
                </a:solidFill>
              </a:rPr>
              <a:t> </a:t>
            </a:r>
            <a:r>
              <a:rPr lang="nl-BE" dirty="0" err="1" smtClean="0">
                <a:solidFill>
                  <a:schemeClr val="accent5">
                    <a:lumMod val="75000"/>
                  </a:schemeClr>
                </a:solidFill>
              </a:rPr>
              <a:t>avec</a:t>
            </a:r>
            <a:r>
              <a:rPr lang="nl-BE" dirty="0" smtClean="0">
                <a:solidFill>
                  <a:schemeClr val="accent5">
                    <a:lumMod val="75000"/>
                  </a:schemeClr>
                </a:solidFill>
              </a:rPr>
              <a:t> </a:t>
            </a:r>
            <a:r>
              <a:rPr lang="nl-BE" dirty="0" err="1" smtClean="0">
                <a:solidFill>
                  <a:schemeClr val="accent5">
                    <a:lumMod val="75000"/>
                  </a:schemeClr>
                </a:solidFill>
              </a:rPr>
              <a:t>personne</a:t>
            </a:r>
            <a:r>
              <a:rPr lang="nl-BE" dirty="0" smtClean="0">
                <a:solidFill>
                  <a:schemeClr val="accent5">
                    <a:lumMod val="75000"/>
                  </a:schemeClr>
                </a:solidFill>
              </a:rPr>
              <a:t> de </a:t>
            </a:r>
            <a:r>
              <a:rPr lang="nl-BE" dirty="0" err="1" smtClean="0">
                <a:solidFill>
                  <a:schemeClr val="accent5">
                    <a:lumMod val="75000"/>
                  </a:schemeClr>
                </a:solidFill>
              </a:rPr>
              <a:t>confiance</a:t>
            </a:r>
            <a:r>
              <a:rPr lang="nl-BE" dirty="0" smtClean="0">
                <a:solidFill>
                  <a:schemeClr val="accent5">
                    <a:lumMod val="75000"/>
                  </a:schemeClr>
                </a:solidFill>
              </a:rPr>
              <a:t>, service </a:t>
            </a:r>
            <a:r>
              <a:rPr lang="nl-BE" dirty="0" err="1" smtClean="0">
                <a:solidFill>
                  <a:schemeClr val="accent5">
                    <a:lumMod val="75000"/>
                  </a:schemeClr>
                </a:solidFill>
              </a:rPr>
              <a:t>social</a:t>
            </a:r>
            <a:r>
              <a:rPr lang="nl-BE" dirty="0" smtClean="0">
                <a:solidFill>
                  <a:schemeClr val="accent5">
                    <a:lumMod val="75000"/>
                  </a:schemeClr>
                </a:solidFill>
              </a:rPr>
              <a:t>, </a:t>
            </a:r>
            <a:r>
              <a:rPr lang="nl-BE" dirty="0" err="1" smtClean="0">
                <a:solidFill>
                  <a:schemeClr val="accent5">
                    <a:lumMod val="75000"/>
                  </a:schemeClr>
                </a:solidFill>
              </a:rPr>
              <a:t>syndicats</a:t>
            </a:r>
            <a:r>
              <a:rPr lang="nl-BE" dirty="0" smtClean="0">
                <a:solidFill>
                  <a:schemeClr val="accent5">
                    <a:lumMod val="75000"/>
                  </a:schemeClr>
                </a:solidFill>
              </a:rPr>
              <a:t>, … </a:t>
            </a:r>
            <a:r>
              <a:rPr lang="nl-BE" i="1" dirty="0" smtClean="0">
                <a:solidFill>
                  <a:schemeClr val="accent5">
                    <a:lumMod val="75000"/>
                  </a:schemeClr>
                </a:solidFill>
              </a:rPr>
              <a:t>(IEFH) </a:t>
            </a:r>
          </a:p>
          <a:p>
            <a:r>
              <a:rPr lang="nl-BE" dirty="0" err="1" smtClean="0">
                <a:solidFill>
                  <a:schemeClr val="accent5">
                    <a:lumMod val="75000"/>
                  </a:schemeClr>
                </a:solidFill>
              </a:rPr>
              <a:t>Formation</a:t>
            </a:r>
            <a:r>
              <a:rPr lang="nl-BE" dirty="0" smtClean="0">
                <a:solidFill>
                  <a:schemeClr val="accent5">
                    <a:lumMod val="75000"/>
                  </a:schemeClr>
                </a:solidFill>
              </a:rPr>
              <a:t> service </a:t>
            </a:r>
            <a:r>
              <a:rPr lang="nl-BE" dirty="0" err="1" smtClean="0">
                <a:solidFill>
                  <a:schemeClr val="accent5">
                    <a:lumMod val="75000"/>
                  </a:schemeClr>
                </a:solidFill>
              </a:rPr>
              <a:t>social</a:t>
            </a:r>
            <a:r>
              <a:rPr lang="nl-BE" dirty="0" smtClean="0">
                <a:solidFill>
                  <a:schemeClr val="accent5">
                    <a:lumMod val="75000"/>
                  </a:schemeClr>
                </a:solidFill>
              </a:rPr>
              <a:t> en 2016 </a:t>
            </a:r>
            <a:r>
              <a:rPr lang="nl-BE" i="1" dirty="0" smtClean="0">
                <a:solidFill>
                  <a:schemeClr val="accent5">
                    <a:lumMod val="75000"/>
                  </a:schemeClr>
                </a:solidFill>
              </a:rPr>
              <a:t>(IEFH) </a:t>
            </a:r>
            <a:endParaRPr lang="nl-BE" i="1" dirty="0">
              <a:solidFill>
                <a:schemeClr val="accent5">
                  <a:lumMod val="75000"/>
                </a:schemeClr>
              </a:solidFill>
            </a:endParaRPr>
          </a:p>
          <a:p>
            <a:r>
              <a:rPr lang="nl-BE" dirty="0" smtClean="0">
                <a:solidFill>
                  <a:schemeClr val="accent5">
                    <a:lumMod val="75000"/>
                  </a:schemeClr>
                </a:solidFill>
              </a:rPr>
              <a:t>Enquête : </a:t>
            </a:r>
            <a:r>
              <a:rPr lang="fr-BE" dirty="0" smtClean="0">
                <a:solidFill>
                  <a:schemeClr val="accent5">
                    <a:lumMod val="75000"/>
                  </a:schemeClr>
                </a:solidFill>
              </a:rPr>
              <a:t>« La </a:t>
            </a:r>
            <a:r>
              <a:rPr lang="fr-BE" dirty="0">
                <a:solidFill>
                  <a:schemeClr val="accent5">
                    <a:lumMod val="75000"/>
                  </a:schemeClr>
                </a:solidFill>
              </a:rPr>
              <a:t>violence entre partenaires vous suit-elle jusqu’au </a:t>
            </a:r>
            <a:r>
              <a:rPr lang="fr-BE" dirty="0" smtClean="0">
                <a:solidFill>
                  <a:schemeClr val="accent5">
                    <a:lumMod val="75000"/>
                  </a:schemeClr>
                </a:solidFill>
              </a:rPr>
              <a:t>travail ? » </a:t>
            </a:r>
            <a:r>
              <a:rPr lang="nl-BE" i="1" dirty="0" smtClean="0">
                <a:solidFill>
                  <a:schemeClr val="accent5">
                    <a:lumMod val="75000"/>
                  </a:schemeClr>
                </a:solidFill>
              </a:rPr>
              <a:t>(IEFH) </a:t>
            </a:r>
          </a:p>
          <a:p>
            <a:pPr lvl="1"/>
            <a:r>
              <a:rPr lang="nl-BE" dirty="0" err="1" smtClean="0">
                <a:solidFill>
                  <a:schemeClr val="tx1">
                    <a:lumMod val="95000"/>
                    <a:lumOff val="5000"/>
                  </a:schemeClr>
                </a:solidFill>
              </a:rPr>
              <a:t>Réseau</a:t>
            </a:r>
            <a:r>
              <a:rPr lang="nl-BE" dirty="0" smtClean="0">
                <a:solidFill>
                  <a:schemeClr val="tx1">
                    <a:lumMod val="95000"/>
                    <a:lumOff val="5000"/>
                  </a:schemeClr>
                </a:solidFill>
              </a:rPr>
              <a:t> </a:t>
            </a:r>
            <a:r>
              <a:rPr lang="nl-BE" dirty="0" err="1" smtClean="0">
                <a:solidFill>
                  <a:schemeClr val="tx1">
                    <a:lumMod val="95000"/>
                    <a:lumOff val="5000"/>
                  </a:schemeClr>
                </a:solidFill>
              </a:rPr>
              <a:t>international</a:t>
            </a:r>
            <a:r>
              <a:rPr lang="nl-BE" dirty="0" smtClean="0">
                <a:solidFill>
                  <a:schemeClr val="tx1">
                    <a:lumMod val="95000"/>
                    <a:lumOff val="5000"/>
                  </a:schemeClr>
                </a:solidFill>
              </a:rPr>
              <a:t> : </a:t>
            </a:r>
            <a:r>
              <a:rPr lang="nl-BE" dirty="0" err="1">
                <a:solidFill>
                  <a:schemeClr val="tx1">
                    <a:lumMod val="95000"/>
                    <a:lumOff val="5000"/>
                  </a:schemeClr>
                </a:solidFill>
              </a:rPr>
              <a:t>DV@work</a:t>
            </a:r>
            <a:endParaRPr lang="nl-BE" dirty="0">
              <a:solidFill>
                <a:schemeClr val="tx1">
                  <a:lumMod val="95000"/>
                  <a:lumOff val="5000"/>
                </a:schemeClr>
              </a:solidFill>
            </a:endParaRPr>
          </a:p>
          <a:p>
            <a:pPr lvl="1"/>
            <a:r>
              <a:rPr lang="nl-BE" dirty="0">
                <a:solidFill>
                  <a:schemeClr val="tx1">
                    <a:lumMod val="95000"/>
                    <a:lumOff val="5000"/>
                  </a:schemeClr>
                </a:solidFill>
              </a:rPr>
              <a:t>2000 </a:t>
            </a:r>
            <a:r>
              <a:rPr lang="nl-BE" dirty="0" err="1" smtClean="0">
                <a:solidFill>
                  <a:schemeClr val="tx1">
                    <a:lumMod val="95000"/>
                    <a:lumOff val="5000"/>
                  </a:schemeClr>
                </a:solidFill>
              </a:rPr>
              <a:t>réponses</a:t>
            </a:r>
            <a:r>
              <a:rPr lang="nl-BE" dirty="0" smtClean="0">
                <a:solidFill>
                  <a:schemeClr val="tx1">
                    <a:lumMod val="95000"/>
                    <a:lumOff val="5000"/>
                  </a:schemeClr>
                </a:solidFill>
              </a:rPr>
              <a:t> </a:t>
            </a:r>
            <a:r>
              <a:rPr lang="nl-BE" dirty="0">
                <a:solidFill>
                  <a:schemeClr val="tx1">
                    <a:lumMod val="95000"/>
                    <a:lumOff val="5000"/>
                  </a:schemeClr>
                </a:solidFill>
              </a:rPr>
              <a:t>– 6 </a:t>
            </a:r>
            <a:r>
              <a:rPr lang="nl-BE" dirty="0" err="1" smtClean="0">
                <a:solidFill>
                  <a:schemeClr val="tx1">
                    <a:lumMod val="95000"/>
                    <a:lumOff val="5000"/>
                  </a:schemeClr>
                </a:solidFill>
              </a:rPr>
              <a:t>semaines</a:t>
            </a:r>
            <a:endParaRPr lang="nl-BE" dirty="0" smtClean="0">
              <a:solidFill>
                <a:schemeClr val="tx1">
                  <a:lumMod val="95000"/>
                  <a:lumOff val="5000"/>
                </a:schemeClr>
              </a:solidFill>
            </a:endParaRPr>
          </a:p>
          <a:p>
            <a:pPr lvl="1"/>
            <a:r>
              <a:rPr lang="nl-BE" dirty="0" err="1" smtClean="0">
                <a:solidFill>
                  <a:schemeClr val="tx1">
                    <a:lumMod val="95000"/>
                    <a:lumOff val="5000"/>
                  </a:schemeClr>
                </a:solidFill>
              </a:rPr>
              <a:t>Résultats</a:t>
            </a:r>
            <a:r>
              <a:rPr lang="nl-BE" dirty="0" smtClean="0">
                <a:solidFill>
                  <a:schemeClr val="tx1">
                    <a:lumMod val="95000"/>
                    <a:lumOff val="5000"/>
                  </a:schemeClr>
                </a:solidFill>
              </a:rPr>
              <a:t> </a:t>
            </a:r>
            <a:r>
              <a:rPr lang="nl-BE" dirty="0" err="1" smtClean="0">
                <a:solidFill>
                  <a:schemeClr val="tx1">
                    <a:lumMod val="95000"/>
                    <a:lumOff val="5000"/>
                  </a:schemeClr>
                </a:solidFill>
              </a:rPr>
              <a:t>remarquables</a:t>
            </a:r>
            <a:endParaRPr lang="nl-BE" dirty="0" smtClean="0">
              <a:solidFill>
                <a:schemeClr val="tx1">
                  <a:lumMod val="95000"/>
                  <a:lumOff val="5000"/>
                </a:schemeClr>
              </a:solidFill>
            </a:endParaRPr>
          </a:p>
          <a:p>
            <a:pPr lvl="1"/>
            <a:r>
              <a:rPr lang="fr-BE" dirty="0" smtClean="0">
                <a:solidFill>
                  <a:schemeClr val="tx1">
                    <a:lumMod val="95000"/>
                    <a:lumOff val="5000"/>
                  </a:schemeClr>
                </a:solidFill>
              </a:rPr>
              <a:t>« Photo » de la problématique</a:t>
            </a:r>
            <a:endParaRPr lang="nl-BE" dirty="0" smtClean="0">
              <a:solidFill>
                <a:schemeClr val="tx1">
                  <a:lumMod val="95000"/>
                  <a:lumOff val="5000"/>
                </a:schemeClr>
              </a:solidFill>
            </a:endParaRPr>
          </a:p>
          <a:p>
            <a:pPr lvl="1"/>
            <a:endParaRPr lang="nl-BE" dirty="0">
              <a:solidFill>
                <a:schemeClr val="accent5">
                  <a:lumMod val="75000"/>
                </a:schemeClr>
              </a:solidFill>
            </a:endParaRPr>
          </a:p>
        </p:txBody>
      </p:sp>
    </p:spTree>
    <p:extLst>
      <p:ext uri="{BB962C8B-B14F-4D97-AF65-F5344CB8AC3E}">
        <p14:creationId xmlns:p14="http://schemas.microsoft.com/office/powerpoint/2010/main" val="13281473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6369</TotalTime>
  <Words>3050</Words>
  <Application>Microsoft Office PowerPoint</Application>
  <PresentationFormat>Diavoorstelling (4:3)</PresentationFormat>
  <Paragraphs>308</Paragraphs>
  <Slides>22</Slides>
  <Notes>22</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Thème Office</vt:lpstr>
      <vt:lpstr>La violence entre partenaires, un problème pour tout le monde</vt:lpstr>
      <vt:lpstr>Contenu</vt:lpstr>
      <vt:lpstr>La violence entre partenaires en chiffres</vt:lpstr>
      <vt:lpstr>La VeP = important problème de société</vt:lpstr>
      <vt:lpstr>VeP et environnement de travail</vt:lpstr>
      <vt:lpstr>Lancement politique (1)</vt:lpstr>
      <vt:lpstr>Article 17 de la Convention du Conseil de l’Europe sur la prévention et la lutte contre la violence à l’égard des femmes et la violence domestique </vt:lpstr>
      <vt:lpstr>Plan d’action national de lutte contre la violence basée sur le genre 2015-2019 </vt:lpstr>
      <vt:lpstr>Lancement politique (2)</vt:lpstr>
      <vt:lpstr>Propositions de recommandations de l’Institut</vt:lpstr>
      <vt:lpstr>PowerPoint-presentatie</vt:lpstr>
      <vt:lpstr>PowerPoint-presentatie</vt:lpstr>
      <vt:lpstr>Approche belge</vt:lpstr>
      <vt:lpstr>Approche pour les organisations/au niveau des entreprises</vt:lpstr>
      <vt:lpstr>PowerPoint-presentatie</vt:lpstr>
      <vt:lpstr>PowerPoint-presentatie</vt:lpstr>
      <vt:lpstr>PowerPoint-presentatie</vt:lpstr>
      <vt:lpstr>PowerPoint-presentatie</vt:lpstr>
      <vt:lpstr>CONCLUSION</vt:lpstr>
      <vt:lpstr>Infos complémentaires</vt:lpstr>
      <vt:lpstr>Merci pour votre attention !</vt:lpstr>
      <vt:lpstr>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 COCK Pauline</dc:creator>
  <cp:lastModifiedBy>WEEWAUTERS Marijke</cp:lastModifiedBy>
  <cp:revision>236</cp:revision>
  <cp:lastPrinted>2017-09-21T07:15:11Z</cp:lastPrinted>
  <dcterms:created xsi:type="dcterms:W3CDTF">2013-04-12T13:12:20Z</dcterms:created>
  <dcterms:modified xsi:type="dcterms:W3CDTF">2017-09-21T07:15:14Z</dcterms:modified>
</cp:coreProperties>
</file>