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9" r:id="rId3"/>
    <p:sldId id="274" r:id="rId4"/>
    <p:sldId id="261" r:id="rId5"/>
    <p:sldId id="281" r:id="rId6"/>
    <p:sldId id="265" r:id="rId7"/>
    <p:sldId id="266" r:id="rId8"/>
    <p:sldId id="279"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280" r:id="rId2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5" autoAdjust="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EF72B-4EFA-4CAD-BABF-A81F7D027E6A}"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fr-BE"/>
        </a:p>
      </dgm:t>
    </dgm:pt>
    <dgm:pt modelId="{E1285C06-0D94-4E7C-B332-68BA870F34BF}">
      <dgm:prSet phldrT="[Texte]" custT="1"/>
      <dgm:spPr>
        <a:solidFill>
          <a:schemeClr val="accent2"/>
        </a:solidFill>
      </dgm:spPr>
      <dgm:t>
        <a:bodyPr/>
        <a:lstStyle/>
        <a:p>
          <a:r>
            <a:rPr lang="nl-BE" sz="1800" noProof="0" dirty="0" err="1" smtClean="0"/>
            <a:t>Discrimination</a:t>
          </a:r>
          <a:r>
            <a:rPr lang="nl-BE" sz="1800" noProof="0" dirty="0" smtClean="0"/>
            <a:t> directe</a:t>
          </a:r>
          <a:endParaRPr lang="nl-BE" sz="1800" noProof="0" dirty="0"/>
        </a:p>
      </dgm:t>
    </dgm:pt>
    <dgm:pt modelId="{57343EC7-21B9-4B20-A759-52264D43FBB2}" type="parTrans" cxnId="{BA035E1C-381D-44AE-B651-513A18600CB3}">
      <dgm:prSet/>
      <dgm:spPr/>
      <dgm:t>
        <a:bodyPr/>
        <a:lstStyle/>
        <a:p>
          <a:endParaRPr lang="fr-BE"/>
        </a:p>
      </dgm:t>
    </dgm:pt>
    <dgm:pt modelId="{F4E8F8E3-2424-4601-A92B-54D4B843D70C}" type="sibTrans" cxnId="{BA035E1C-381D-44AE-B651-513A18600CB3}">
      <dgm:prSet/>
      <dgm:spPr/>
      <dgm:t>
        <a:bodyPr/>
        <a:lstStyle/>
        <a:p>
          <a:endParaRPr lang="fr-BE"/>
        </a:p>
      </dgm:t>
    </dgm:pt>
    <dgm:pt modelId="{E138F35A-372D-413E-A015-691208521817}">
      <dgm:prSet phldrT="[Texte]" custT="1"/>
      <dgm:spPr>
        <a:solidFill>
          <a:schemeClr val="accent2"/>
        </a:solidFill>
      </dgm:spPr>
      <dgm:t>
        <a:bodyPr/>
        <a:lstStyle/>
        <a:p>
          <a:r>
            <a:rPr lang="fr-BE" sz="1800" dirty="0" smtClean="0"/>
            <a:t>Discrimination indirecte </a:t>
          </a:r>
          <a:endParaRPr lang="nl-BE" sz="1800" noProof="0" dirty="0"/>
        </a:p>
      </dgm:t>
    </dgm:pt>
    <dgm:pt modelId="{9D80A248-BB74-4FC4-BB98-71247191BAC7}" type="parTrans" cxnId="{CD081DB9-FCCE-4F41-A431-F548A471D763}">
      <dgm:prSet/>
      <dgm:spPr/>
      <dgm:t>
        <a:bodyPr/>
        <a:lstStyle/>
        <a:p>
          <a:endParaRPr lang="fr-BE"/>
        </a:p>
      </dgm:t>
    </dgm:pt>
    <dgm:pt modelId="{5CCA6B59-C13B-4EC0-BF31-B0E176158FF7}" type="sibTrans" cxnId="{CD081DB9-FCCE-4F41-A431-F548A471D763}">
      <dgm:prSet/>
      <dgm:spPr/>
      <dgm:t>
        <a:bodyPr/>
        <a:lstStyle/>
        <a:p>
          <a:endParaRPr lang="fr-BE"/>
        </a:p>
      </dgm:t>
    </dgm:pt>
    <dgm:pt modelId="{0CC3AA58-B248-4D23-AD52-3D1690F54055}">
      <dgm:prSet phldrT="[Texte]" custT="1"/>
      <dgm:spPr>
        <a:solidFill>
          <a:schemeClr val="accent2"/>
        </a:solidFill>
      </dgm:spPr>
      <dgm:t>
        <a:bodyPr/>
        <a:lstStyle/>
        <a:p>
          <a:r>
            <a:rPr lang="nl-BE" sz="1800" noProof="0" dirty="0" err="1" smtClean="0"/>
            <a:t>Injonction</a:t>
          </a:r>
          <a:r>
            <a:rPr lang="nl-BE" sz="1800" noProof="0" dirty="0" smtClean="0"/>
            <a:t> </a:t>
          </a:r>
          <a:r>
            <a:rPr lang="nl-BE" sz="1800" noProof="0" smtClean="0"/>
            <a:t>de discriminer</a:t>
          </a:r>
          <a:endParaRPr lang="nl-BE" sz="1800" noProof="0" dirty="0"/>
        </a:p>
      </dgm:t>
    </dgm:pt>
    <dgm:pt modelId="{D0A8B230-36C4-41F5-A30E-0661F7E123C6}" type="parTrans" cxnId="{F847B88B-E62D-4D44-8EF1-28098F1C7E06}">
      <dgm:prSet/>
      <dgm:spPr/>
      <dgm:t>
        <a:bodyPr/>
        <a:lstStyle/>
        <a:p>
          <a:endParaRPr lang="fr-BE"/>
        </a:p>
      </dgm:t>
    </dgm:pt>
    <dgm:pt modelId="{D9719AE1-16B5-47E1-92CC-54EAA1C3A837}" type="sibTrans" cxnId="{F847B88B-E62D-4D44-8EF1-28098F1C7E06}">
      <dgm:prSet/>
      <dgm:spPr/>
      <dgm:t>
        <a:bodyPr/>
        <a:lstStyle/>
        <a:p>
          <a:endParaRPr lang="fr-BE"/>
        </a:p>
      </dgm:t>
    </dgm:pt>
    <dgm:pt modelId="{260E384B-8045-4C1D-ABB6-7A73B01C3830}">
      <dgm:prSet custT="1"/>
      <dgm:spPr>
        <a:ln>
          <a:solidFill>
            <a:schemeClr val="accent2"/>
          </a:solidFill>
        </a:ln>
      </dgm:spPr>
      <dgm:t>
        <a:bodyPr lIns="180000" rIns="180000"/>
        <a:lstStyle/>
        <a:p>
          <a:pPr algn="just"/>
          <a:r>
            <a:rPr lang="fr-BE" sz="1600" noProof="0" dirty="0" smtClean="0"/>
            <a:t>Distinction directe, fondée sur le sexe (ou un critère protégé), qui ne peut être justifiée</a:t>
          </a:r>
          <a:r>
            <a:rPr lang="nl-BE" sz="1600" baseline="0" noProof="0" dirty="0" smtClean="0"/>
            <a:t>. L</a:t>
          </a:r>
          <a:r>
            <a:rPr lang="fr-BE" sz="1600" baseline="0" noProof="0" dirty="0" smtClean="0"/>
            <a:t>a situation qui se produit lorsque, sur la base du sexe, une personne est traitée de manière moins favorable qu’une autre personne ne l’est, ne l’a été ou ne le serait dans une situation comparable.</a:t>
          </a:r>
          <a:endParaRPr lang="nl-BE" sz="1600" noProof="0" dirty="0"/>
        </a:p>
      </dgm:t>
    </dgm:pt>
    <dgm:pt modelId="{415FA12F-2C8C-41FF-9397-ED070478E2DE}" type="parTrans" cxnId="{558D9BB4-0CC1-4BF4-BAFB-30A567F5A781}">
      <dgm:prSet/>
      <dgm:spPr/>
      <dgm:t>
        <a:bodyPr/>
        <a:lstStyle/>
        <a:p>
          <a:endParaRPr lang="fr-BE"/>
        </a:p>
      </dgm:t>
    </dgm:pt>
    <dgm:pt modelId="{9FFB048A-ECC8-4D29-B15F-FBB2786C1D53}" type="sibTrans" cxnId="{558D9BB4-0CC1-4BF4-BAFB-30A567F5A781}">
      <dgm:prSet/>
      <dgm:spPr/>
      <dgm:t>
        <a:bodyPr/>
        <a:lstStyle/>
        <a:p>
          <a:endParaRPr lang="fr-BE"/>
        </a:p>
      </dgm:t>
    </dgm:pt>
    <dgm:pt modelId="{FDF2EF88-8721-4DEE-A721-4BE9E3CC3E22}">
      <dgm:prSet custT="1"/>
      <dgm:spPr>
        <a:ln>
          <a:solidFill>
            <a:schemeClr val="accent2"/>
          </a:solidFill>
        </a:ln>
      </dgm:spPr>
      <dgm:t>
        <a:bodyPr lIns="180000" rIns="180000"/>
        <a:lstStyle/>
        <a:p>
          <a:pPr algn="just"/>
          <a:r>
            <a:rPr lang="fr-BE" sz="1600" noProof="0" dirty="0" smtClean="0"/>
            <a:t>La discrimination indirecte se produit lorsqu’une disposition, un critère ou une pratique apparemment neutre est susceptible d’entraîner un désavantage particulier pour des personnes d’un sexe déterminé.</a:t>
          </a:r>
          <a:r>
            <a:rPr lang="nl-BE" sz="1600" noProof="0" dirty="0" smtClean="0"/>
            <a:t> </a:t>
          </a:r>
          <a:endParaRPr lang="nl-BE" sz="1600" noProof="0" dirty="0"/>
        </a:p>
      </dgm:t>
    </dgm:pt>
    <dgm:pt modelId="{2618B78C-FA6B-4E53-806F-F3FC201F6DCE}" type="sibTrans" cxnId="{4F4021DC-02E6-4F01-B2C6-192DC0E424B8}">
      <dgm:prSet/>
      <dgm:spPr/>
      <dgm:t>
        <a:bodyPr/>
        <a:lstStyle/>
        <a:p>
          <a:endParaRPr lang="fr-BE"/>
        </a:p>
      </dgm:t>
    </dgm:pt>
    <dgm:pt modelId="{E6D39E27-79F1-4414-BF0C-6713D2398B39}" type="parTrans" cxnId="{4F4021DC-02E6-4F01-B2C6-192DC0E424B8}">
      <dgm:prSet/>
      <dgm:spPr/>
      <dgm:t>
        <a:bodyPr/>
        <a:lstStyle/>
        <a:p>
          <a:endParaRPr lang="fr-BE"/>
        </a:p>
      </dgm:t>
    </dgm:pt>
    <dgm:pt modelId="{ED695D3E-E35F-4820-931F-0C7B52C57A03}">
      <dgm:prSet custT="1"/>
      <dgm:spPr>
        <a:ln>
          <a:solidFill>
            <a:schemeClr val="accent2"/>
          </a:solidFill>
        </a:ln>
      </dgm:spPr>
      <dgm:t>
        <a:bodyPr lIns="180000" rIns="180000"/>
        <a:lstStyle/>
        <a:p>
          <a:pPr algn="just"/>
          <a:r>
            <a:rPr lang="fr-BE" sz="1600" dirty="0" smtClean="0"/>
            <a:t>Tout comportement consistant à enjoindre à quiconque de pratiquer une discrimination, sur la base du sexe, à l’encontre d’une personne, d’un groupe, d’une communauté ou de l’un de leurs membres.</a:t>
          </a:r>
          <a:endParaRPr lang="fr-BE" sz="1600" dirty="0"/>
        </a:p>
      </dgm:t>
    </dgm:pt>
    <dgm:pt modelId="{2B0436B5-1278-4ED1-9F51-5FF7E84D51B9}" type="sibTrans" cxnId="{026A5DF1-37D1-4079-83FD-2D7703EE2913}">
      <dgm:prSet/>
      <dgm:spPr/>
      <dgm:t>
        <a:bodyPr/>
        <a:lstStyle/>
        <a:p>
          <a:endParaRPr lang="fr-BE"/>
        </a:p>
      </dgm:t>
    </dgm:pt>
    <dgm:pt modelId="{70BD11DE-49B4-4C56-88BD-4A5A5CB6DEB3}" type="parTrans" cxnId="{026A5DF1-37D1-4079-83FD-2D7703EE2913}">
      <dgm:prSet/>
      <dgm:spPr/>
      <dgm:t>
        <a:bodyPr/>
        <a:lstStyle/>
        <a:p>
          <a:endParaRPr lang="fr-BE"/>
        </a:p>
      </dgm:t>
    </dgm:pt>
    <dgm:pt modelId="{93B94E6E-6491-4819-A043-1E777D865E30}" type="pres">
      <dgm:prSet presAssocID="{8A0EF72B-4EFA-4CAD-BABF-A81F7D027E6A}" presName="linear" presStyleCnt="0">
        <dgm:presLayoutVars>
          <dgm:dir/>
          <dgm:animLvl val="lvl"/>
          <dgm:resizeHandles val="exact"/>
        </dgm:presLayoutVars>
      </dgm:prSet>
      <dgm:spPr/>
      <dgm:t>
        <a:bodyPr/>
        <a:lstStyle/>
        <a:p>
          <a:endParaRPr lang="fr-BE"/>
        </a:p>
      </dgm:t>
    </dgm:pt>
    <dgm:pt modelId="{75501479-5D58-492D-B37F-4A70DA0D61D4}" type="pres">
      <dgm:prSet presAssocID="{E1285C06-0D94-4E7C-B332-68BA870F34BF}" presName="parentLin" presStyleCnt="0"/>
      <dgm:spPr/>
    </dgm:pt>
    <dgm:pt modelId="{E15CB3F4-DD08-412A-BCA7-65DCD840EC39}" type="pres">
      <dgm:prSet presAssocID="{E1285C06-0D94-4E7C-B332-68BA870F34BF}" presName="parentLeftMargin" presStyleLbl="node1" presStyleIdx="0" presStyleCnt="3"/>
      <dgm:spPr/>
      <dgm:t>
        <a:bodyPr/>
        <a:lstStyle/>
        <a:p>
          <a:endParaRPr lang="fr-BE"/>
        </a:p>
      </dgm:t>
    </dgm:pt>
    <dgm:pt modelId="{291CBB1A-B9FB-4B3C-BA2A-523155965642}" type="pres">
      <dgm:prSet presAssocID="{E1285C06-0D94-4E7C-B332-68BA870F34BF}" presName="parentText" presStyleLbl="node1" presStyleIdx="0" presStyleCnt="3" custLinFactNeighborX="7512" custLinFactNeighborY="-776">
        <dgm:presLayoutVars>
          <dgm:chMax val="0"/>
          <dgm:bulletEnabled val="1"/>
        </dgm:presLayoutVars>
      </dgm:prSet>
      <dgm:spPr/>
      <dgm:t>
        <a:bodyPr/>
        <a:lstStyle/>
        <a:p>
          <a:endParaRPr lang="fr-BE"/>
        </a:p>
      </dgm:t>
    </dgm:pt>
    <dgm:pt modelId="{0E2F5362-D953-4306-B5F8-CD3CBA24A247}" type="pres">
      <dgm:prSet presAssocID="{E1285C06-0D94-4E7C-B332-68BA870F34BF}" presName="negativeSpace" presStyleCnt="0"/>
      <dgm:spPr/>
    </dgm:pt>
    <dgm:pt modelId="{AE651D2E-2775-428D-89F3-A37EA4C32FC0}" type="pres">
      <dgm:prSet presAssocID="{E1285C06-0D94-4E7C-B332-68BA870F34BF}" presName="childText" presStyleLbl="conFgAcc1" presStyleIdx="0" presStyleCnt="3">
        <dgm:presLayoutVars>
          <dgm:bulletEnabled val="1"/>
        </dgm:presLayoutVars>
      </dgm:prSet>
      <dgm:spPr/>
      <dgm:t>
        <a:bodyPr/>
        <a:lstStyle/>
        <a:p>
          <a:endParaRPr lang="fr-BE"/>
        </a:p>
      </dgm:t>
    </dgm:pt>
    <dgm:pt modelId="{55828F06-425A-4D68-9795-3BA23DC6CEC2}" type="pres">
      <dgm:prSet presAssocID="{F4E8F8E3-2424-4601-A92B-54D4B843D70C}" presName="spaceBetweenRectangles" presStyleCnt="0"/>
      <dgm:spPr/>
    </dgm:pt>
    <dgm:pt modelId="{B763D062-C90D-4C72-8A32-EC537993885D}" type="pres">
      <dgm:prSet presAssocID="{E138F35A-372D-413E-A015-691208521817}" presName="parentLin" presStyleCnt="0"/>
      <dgm:spPr/>
    </dgm:pt>
    <dgm:pt modelId="{95F6A20A-9C43-464C-8718-7F00758FB64C}" type="pres">
      <dgm:prSet presAssocID="{E138F35A-372D-413E-A015-691208521817}" presName="parentLeftMargin" presStyleLbl="node1" presStyleIdx="0" presStyleCnt="3"/>
      <dgm:spPr/>
      <dgm:t>
        <a:bodyPr/>
        <a:lstStyle/>
        <a:p>
          <a:endParaRPr lang="fr-BE"/>
        </a:p>
      </dgm:t>
    </dgm:pt>
    <dgm:pt modelId="{1F8EEC9E-3E6D-4868-B68A-85C9AEDA2289}" type="pres">
      <dgm:prSet presAssocID="{E138F35A-372D-413E-A015-691208521817}" presName="parentText" presStyleLbl="node1" presStyleIdx="1" presStyleCnt="3">
        <dgm:presLayoutVars>
          <dgm:chMax val="0"/>
          <dgm:bulletEnabled val="1"/>
        </dgm:presLayoutVars>
      </dgm:prSet>
      <dgm:spPr/>
      <dgm:t>
        <a:bodyPr/>
        <a:lstStyle/>
        <a:p>
          <a:endParaRPr lang="fr-BE"/>
        </a:p>
      </dgm:t>
    </dgm:pt>
    <dgm:pt modelId="{BDA22B52-80A1-4F96-B9D7-2928FEAE11B1}" type="pres">
      <dgm:prSet presAssocID="{E138F35A-372D-413E-A015-691208521817}" presName="negativeSpace" presStyleCnt="0"/>
      <dgm:spPr/>
    </dgm:pt>
    <dgm:pt modelId="{DE5A9A07-10C7-4C4A-B965-8A3CFCB07CB8}" type="pres">
      <dgm:prSet presAssocID="{E138F35A-372D-413E-A015-691208521817}" presName="childText" presStyleLbl="conFgAcc1" presStyleIdx="1" presStyleCnt="3" custLinFactNeighborX="126" custLinFactNeighborY="37875">
        <dgm:presLayoutVars>
          <dgm:bulletEnabled val="1"/>
        </dgm:presLayoutVars>
      </dgm:prSet>
      <dgm:spPr/>
      <dgm:t>
        <a:bodyPr/>
        <a:lstStyle/>
        <a:p>
          <a:endParaRPr lang="fr-BE"/>
        </a:p>
      </dgm:t>
    </dgm:pt>
    <dgm:pt modelId="{A246B848-627C-40A2-9094-73BA973DC987}" type="pres">
      <dgm:prSet presAssocID="{5CCA6B59-C13B-4EC0-BF31-B0E176158FF7}" presName="spaceBetweenRectangles" presStyleCnt="0"/>
      <dgm:spPr/>
    </dgm:pt>
    <dgm:pt modelId="{7D6A3C1C-00EC-453F-8B5D-B15D5F97076B}" type="pres">
      <dgm:prSet presAssocID="{0CC3AA58-B248-4D23-AD52-3D1690F54055}" presName="parentLin" presStyleCnt="0"/>
      <dgm:spPr/>
    </dgm:pt>
    <dgm:pt modelId="{62267E50-6CDB-4817-9157-967C2BD86C77}" type="pres">
      <dgm:prSet presAssocID="{0CC3AA58-B248-4D23-AD52-3D1690F54055}" presName="parentLeftMargin" presStyleLbl="node1" presStyleIdx="1" presStyleCnt="3"/>
      <dgm:spPr/>
      <dgm:t>
        <a:bodyPr/>
        <a:lstStyle/>
        <a:p>
          <a:endParaRPr lang="fr-BE"/>
        </a:p>
      </dgm:t>
    </dgm:pt>
    <dgm:pt modelId="{43E8AEA2-BD8C-47AA-B4CD-753B434E0C1A}" type="pres">
      <dgm:prSet presAssocID="{0CC3AA58-B248-4D23-AD52-3D1690F54055}" presName="parentText" presStyleLbl="node1" presStyleIdx="2" presStyleCnt="3">
        <dgm:presLayoutVars>
          <dgm:chMax val="0"/>
          <dgm:bulletEnabled val="1"/>
        </dgm:presLayoutVars>
      </dgm:prSet>
      <dgm:spPr/>
      <dgm:t>
        <a:bodyPr/>
        <a:lstStyle/>
        <a:p>
          <a:endParaRPr lang="fr-BE"/>
        </a:p>
      </dgm:t>
    </dgm:pt>
    <dgm:pt modelId="{9CBCDD09-89BC-4C25-9DAB-6A5FFE46E893}" type="pres">
      <dgm:prSet presAssocID="{0CC3AA58-B248-4D23-AD52-3D1690F54055}" presName="negativeSpace" presStyleCnt="0"/>
      <dgm:spPr/>
    </dgm:pt>
    <dgm:pt modelId="{1C1C7E5B-8600-4A8E-8EEC-6EE427895C6F}" type="pres">
      <dgm:prSet presAssocID="{0CC3AA58-B248-4D23-AD52-3D1690F54055}" presName="childText" presStyleLbl="conFgAcc1" presStyleIdx="2" presStyleCnt="3">
        <dgm:presLayoutVars>
          <dgm:bulletEnabled val="1"/>
        </dgm:presLayoutVars>
      </dgm:prSet>
      <dgm:spPr/>
      <dgm:t>
        <a:bodyPr/>
        <a:lstStyle/>
        <a:p>
          <a:endParaRPr lang="fr-BE"/>
        </a:p>
      </dgm:t>
    </dgm:pt>
  </dgm:ptLst>
  <dgm:cxnLst>
    <dgm:cxn modelId="{F847B88B-E62D-4D44-8EF1-28098F1C7E06}" srcId="{8A0EF72B-4EFA-4CAD-BABF-A81F7D027E6A}" destId="{0CC3AA58-B248-4D23-AD52-3D1690F54055}" srcOrd="2" destOrd="0" parTransId="{D0A8B230-36C4-41F5-A30E-0661F7E123C6}" sibTransId="{D9719AE1-16B5-47E1-92CC-54EAA1C3A837}"/>
    <dgm:cxn modelId="{5119A4C3-B5EC-4216-9F94-21ADBC0E57C7}" type="presOf" srcId="{0CC3AA58-B248-4D23-AD52-3D1690F54055}" destId="{62267E50-6CDB-4817-9157-967C2BD86C77}" srcOrd="0" destOrd="0" presId="urn:microsoft.com/office/officeart/2005/8/layout/list1"/>
    <dgm:cxn modelId="{49A1C7DD-C0F7-43F6-96FE-070C9214C0B8}" type="presOf" srcId="{E1285C06-0D94-4E7C-B332-68BA870F34BF}" destId="{E15CB3F4-DD08-412A-BCA7-65DCD840EC39}" srcOrd="0" destOrd="0" presId="urn:microsoft.com/office/officeart/2005/8/layout/list1"/>
    <dgm:cxn modelId="{5F29384B-8474-4CCA-A40A-FAEF4C903782}" type="presOf" srcId="{E138F35A-372D-413E-A015-691208521817}" destId="{95F6A20A-9C43-464C-8718-7F00758FB64C}" srcOrd="0" destOrd="0" presId="urn:microsoft.com/office/officeart/2005/8/layout/list1"/>
    <dgm:cxn modelId="{558D9BB4-0CC1-4BF4-BAFB-30A567F5A781}" srcId="{E1285C06-0D94-4E7C-B332-68BA870F34BF}" destId="{260E384B-8045-4C1D-ABB6-7A73B01C3830}" srcOrd="0" destOrd="0" parTransId="{415FA12F-2C8C-41FF-9397-ED070478E2DE}" sibTransId="{9FFB048A-ECC8-4D29-B15F-FBB2786C1D53}"/>
    <dgm:cxn modelId="{BF8EB706-B27E-4090-AD98-A3DBF3611F6C}" type="presOf" srcId="{FDF2EF88-8721-4DEE-A721-4BE9E3CC3E22}" destId="{DE5A9A07-10C7-4C4A-B965-8A3CFCB07CB8}" srcOrd="0" destOrd="0" presId="urn:microsoft.com/office/officeart/2005/8/layout/list1"/>
    <dgm:cxn modelId="{7A0783F1-699C-4E70-8564-C38659BA5D4F}" type="presOf" srcId="{260E384B-8045-4C1D-ABB6-7A73B01C3830}" destId="{AE651D2E-2775-428D-89F3-A37EA4C32FC0}" srcOrd="0" destOrd="0" presId="urn:microsoft.com/office/officeart/2005/8/layout/list1"/>
    <dgm:cxn modelId="{CD081DB9-FCCE-4F41-A431-F548A471D763}" srcId="{8A0EF72B-4EFA-4CAD-BABF-A81F7D027E6A}" destId="{E138F35A-372D-413E-A015-691208521817}" srcOrd="1" destOrd="0" parTransId="{9D80A248-BB74-4FC4-BB98-71247191BAC7}" sibTransId="{5CCA6B59-C13B-4EC0-BF31-B0E176158FF7}"/>
    <dgm:cxn modelId="{DBA94E61-3BFE-4625-BC48-1EB5BFAA930A}" type="presOf" srcId="{ED695D3E-E35F-4820-931F-0C7B52C57A03}" destId="{1C1C7E5B-8600-4A8E-8EEC-6EE427895C6F}" srcOrd="0" destOrd="0" presId="urn:microsoft.com/office/officeart/2005/8/layout/list1"/>
    <dgm:cxn modelId="{D550FE1B-752B-45D2-A7ED-2E897B5B47FC}" type="presOf" srcId="{E1285C06-0D94-4E7C-B332-68BA870F34BF}" destId="{291CBB1A-B9FB-4B3C-BA2A-523155965642}" srcOrd="1" destOrd="0" presId="urn:microsoft.com/office/officeart/2005/8/layout/list1"/>
    <dgm:cxn modelId="{026A5DF1-37D1-4079-83FD-2D7703EE2913}" srcId="{0CC3AA58-B248-4D23-AD52-3D1690F54055}" destId="{ED695D3E-E35F-4820-931F-0C7B52C57A03}" srcOrd="0" destOrd="0" parTransId="{70BD11DE-49B4-4C56-88BD-4A5A5CB6DEB3}" sibTransId="{2B0436B5-1278-4ED1-9F51-5FF7E84D51B9}"/>
    <dgm:cxn modelId="{FE63F183-B7DE-423C-8ACD-60ACE426BAEF}" type="presOf" srcId="{E138F35A-372D-413E-A015-691208521817}" destId="{1F8EEC9E-3E6D-4868-B68A-85C9AEDA2289}" srcOrd="1" destOrd="0" presId="urn:microsoft.com/office/officeart/2005/8/layout/list1"/>
    <dgm:cxn modelId="{4F4021DC-02E6-4F01-B2C6-192DC0E424B8}" srcId="{E138F35A-372D-413E-A015-691208521817}" destId="{FDF2EF88-8721-4DEE-A721-4BE9E3CC3E22}" srcOrd="0" destOrd="0" parTransId="{E6D39E27-79F1-4414-BF0C-6713D2398B39}" sibTransId="{2618B78C-FA6B-4E53-806F-F3FC201F6DCE}"/>
    <dgm:cxn modelId="{15782236-E9A4-4B6B-A508-0757E8FBA844}" type="presOf" srcId="{8A0EF72B-4EFA-4CAD-BABF-A81F7D027E6A}" destId="{93B94E6E-6491-4819-A043-1E777D865E30}" srcOrd="0" destOrd="0" presId="urn:microsoft.com/office/officeart/2005/8/layout/list1"/>
    <dgm:cxn modelId="{BE7B2773-6E8D-4206-9A50-73A1BADCDA24}" type="presOf" srcId="{0CC3AA58-B248-4D23-AD52-3D1690F54055}" destId="{43E8AEA2-BD8C-47AA-B4CD-753B434E0C1A}" srcOrd="1" destOrd="0" presId="urn:microsoft.com/office/officeart/2005/8/layout/list1"/>
    <dgm:cxn modelId="{BA035E1C-381D-44AE-B651-513A18600CB3}" srcId="{8A0EF72B-4EFA-4CAD-BABF-A81F7D027E6A}" destId="{E1285C06-0D94-4E7C-B332-68BA870F34BF}" srcOrd="0" destOrd="0" parTransId="{57343EC7-21B9-4B20-A759-52264D43FBB2}" sibTransId="{F4E8F8E3-2424-4601-A92B-54D4B843D70C}"/>
    <dgm:cxn modelId="{81AAA813-48D7-47DE-8864-F9BDA687059E}" type="presParOf" srcId="{93B94E6E-6491-4819-A043-1E777D865E30}" destId="{75501479-5D58-492D-B37F-4A70DA0D61D4}" srcOrd="0" destOrd="0" presId="urn:microsoft.com/office/officeart/2005/8/layout/list1"/>
    <dgm:cxn modelId="{D7743540-9032-4980-A6D6-535422324F40}" type="presParOf" srcId="{75501479-5D58-492D-B37F-4A70DA0D61D4}" destId="{E15CB3F4-DD08-412A-BCA7-65DCD840EC39}" srcOrd="0" destOrd="0" presId="urn:microsoft.com/office/officeart/2005/8/layout/list1"/>
    <dgm:cxn modelId="{6168AA5E-E959-43EE-912E-48EB1D60F3EA}" type="presParOf" srcId="{75501479-5D58-492D-B37F-4A70DA0D61D4}" destId="{291CBB1A-B9FB-4B3C-BA2A-523155965642}" srcOrd="1" destOrd="0" presId="urn:microsoft.com/office/officeart/2005/8/layout/list1"/>
    <dgm:cxn modelId="{DFE17FBB-3802-43E1-B5EB-7D05729B5857}" type="presParOf" srcId="{93B94E6E-6491-4819-A043-1E777D865E30}" destId="{0E2F5362-D953-4306-B5F8-CD3CBA24A247}" srcOrd="1" destOrd="0" presId="urn:microsoft.com/office/officeart/2005/8/layout/list1"/>
    <dgm:cxn modelId="{6E97DC8D-770A-4EF3-9B84-CAF4911BA763}" type="presParOf" srcId="{93B94E6E-6491-4819-A043-1E777D865E30}" destId="{AE651D2E-2775-428D-89F3-A37EA4C32FC0}" srcOrd="2" destOrd="0" presId="urn:microsoft.com/office/officeart/2005/8/layout/list1"/>
    <dgm:cxn modelId="{CCA8DC9D-673B-4CBD-A29D-5237051037B6}" type="presParOf" srcId="{93B94E6E-6491-4819-A043-1E777D865E30}" destId="{55828F06-425A-4D68-9795-3BA23DC6CEC2}" srcOrd="3" destOrd="0" presId="urn:microsoft.com/office/officeart/2005/8/layout/list1"/>
    <dgm:cxn modelId="{DFFA8118-AE95-4C8F-835C-D719A010AA9C}" type="presParOf" srcId="{93B94E6E-6491-4819-A043-1E777D865E30}" destId="{B763D062-C90D-4C72-8A32-EC537993885D}" srcOrd="4" destOrd="0" presId="urn:microsoft.com/office/officeart/2005/8/layout/list1"/>
    <dgm:cxn modelId="{191C6458-0600-4805-84F4-1909AC5F480E}" type="presParOf" srcId="{B763D062-C90D-4C72-8A32-EC537993885D}" destId="{95F6A20A-9C43-464C-8718-7F00758FB64C}" srcOrd="0" destOrd="0" presId="urn:microsoft.com/office/officeart/2005/8/layout/list1"/>
    <dgm:cxn modelId="{5B28D098-2582-45A2-A375-10F4A7C7D9C1}" type="presParOf" srcId="{B763D062-C90D-4C72-8A32-EC537993885D}" destId="{1F8EEC9E-3E6D-4868-B68A-85C9AEDA2289}" srcOrd="1" destOrd="0" presId="urn:microsoft.com/office/officeart/2005/8/layout/list1"/>
    <dgm:cxn modelId="{68D6E374-9D7D-4126-9D11-8DF2980DBCD4}" type="presParOf" srcId="{93B94E6E-6491-4819-A043-1E777D865E30}" destId="{BDA22B52-80A1-4F96-B9D7-2928FEAE11B1}" srcOrd="5" destOrd="0" presId="urn:microsoft.com/office/officeart/2005/8/layout/list1"/>
    <dgm:cxn modelId="{5A8E60F4-EA4E-44B0-9E69-60E2CB64D689}" type="presParOf" srcId="{93B94E6E-6491-4819-A043-1E777D865E30}" destId="{DE5A9A07-10C7-4C4A-B965-8A3CFCB07CB8}" srcOrd="6" destOrd="0" presId="urn:microsoft.com/office/officeart/2005/8/layout/list1"/>
    <dgm:cxn modelId="{EA7E73A1-2FFB-4F5A-866C-187779927CB5}" type="presParOf" srcId="{93B94E6E-6491-4819-A043-1E777D865E30}" destId="{A246B848-627C-40A2-9094-73BA973DC987}" srcOrd="7" destOrd="0" presId="urn:microsoft.com/office/officeart/2005/8/layout/list1"/>
    <dgm:cxn modelId="{F6D4225B-0A17-46DE-BF7B-CEC9322F7935}" type="presParOf" srcId="{93B94E6E-6491-4819-A043-1E777D865E30}" destId="{7D6A3C1C-00EC-453F-8B5D-B15D5F97076B}" srcOrd="8" destOrd="0" presId="urn:microsoft.com/office/officeart/2005/8/layout/list1"/>
    <dgm:cxn modelId="{FC7B7301-A554-49B2-BBAD-61061C10BE01}" type="presParOf" srcId="{7D6A3C1C-00EC-453F-8B5D-B15D5F97076B}" destId="{62267E50-6CDB-4817-9157-967C2BD86C77}" srcOrd="0" destOrd="0" presId="urn:microsoft.com/office/officeart/2005/8/layout/list1"/>
    <dgm:cxn modelId="{D8E6C506-8BCF-4992-8B98-2864946F3BAE}" type="presParOf" srcId="{7D6A3C1C-00EC-453F-8B5D-B15D5F97076B}" destId="{43E8AEA2-BD8C-47AA-B4CD-753B434E0C1A}" srcOrd="1" destOrd="0" presId="urn:microsoft.com/office/officeart/2005/8/layout/list1"/>
    <dgm:cxn modelId="{2B710163-F575-4B75-AD5F-E13BBAABF155}" type="presParOf" srcId="{93B94E6E-6491-4819-A043-1E777D865E30}" destId="{9CBCDD09-89BC-4C25-9DAB-6A5FFE46E893}" srcOrd="9" destOrd="0" presId="urn:microsoft.com/office/officeart/2005/8/layout/list1"/>
    <dgm:cxn modelId="{E6F0DD3D-F1D8-4B41-A0FC-C554C9832FE5}" type="presParOf" srcId="{93B94E6E-6491-4819-A043-1E777D865E30}" destId="{1C1C7E5B-8600-4A8E-8EEC-6EE427895C6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0EF72B-4EFA-4CAD-BABF-A81F7D027E6A}" type="doc">
      <dgm:prSet loTypeId="urn:microsoft.com/office/officeart/2005/8/layout/list1" loCatId="list" qsTypeId="urn:microsoft.com/office/officeart/2005/8/quickstyle/simple1" qsCatId="simple" csTypeId="urn:microsoft.com/office/officeart/2005/8/colors/accent3_2" csCatId="accent3" phldr="1"/>
      <dgm:spPr/>
      <dgm:t>
        <a:bodyPr/>
        <a:lstStyle/>
        <a:p>
          <a:endParaRPr lang="fr-BE"/>
        </a:p>
      </dgm:t>
    </dgm:pt>
    <dgm:pt modelId="{E1285C06-0D94-4E7C-B332-68BA870F34BF}">
      <dgm:prSet phldrT="[Texte]" custT="1"/>
      <dgm:spPr>
        <a:solidFill>
          <a:schemeClr val="accent2"/>
        </a:solidFill>
      </dgm:spPr>
      <dgm:t>
        <a:bodyPr/>
        <a:lstStyle/>
        <a:p>
          <a:r>
            <a:rPr lang="nl-BE" sz="1800" noProof="0" dirty="0" err="1" smtClean="0"/>
            <a:t>Harcèlement</a:t>
          </a:r>
          <a:endParaRPr lang="nl-BE" sz="1800" noProof="0" dirty="0"/>
        </a:p>
      </dgm:t>
    </dgm:pt>
    <dgm:pt modelId="{57343EC7-21B9-4B20-A759-52264D43FBB2}" type="parTrans" cxnId="{BA035E1C-381D-44AE-B651-513A18600CB3}">
      <dgm:prSet/>
      <dgm:spPr/>
      <dgm:t>
        <a:bodyPr/>
        <a:lstStyle/>
        <a:p>
          <a:endParaRPr lang="fr-BE"/>
        </a:p>
      </dgm:t>
    </dgm:pt>
    <dgm:pt modelId="{F4E8F8E3-2424-4601-A92B-54D4B843D70C}" type="sibTrans" cxnId="{BA035E1C-381D-44AE-B651-513A18600CB3}">
      <dgm:prSet/>
      <dgm:spPr/>
      <dgm:t>
        <a:bodyPr/>
        <a:lstStyle/>
        <a:p>
          <a:endParaRPr lang="fr-BE"/>
        </a:p>
      </dgm:t>
    </dgm:pt>
    <dgm:pt modelId="{E138F35A-372D-413E-A015-691208521817}">
      <dgm:prSet phldrT="[Texte]" custT="1"/>
      <dgm:spPr>
        <a:solidFill>
          <a:schemeClr val="accent2"/>
        </a:solidFill>
      </dgm:spPr>
      <dgm:t>
        <a:bodyPr/>
        <a:lstStyle/>
        <a:p>
          <a:r>
            <a:rPr lang="nl-BE" sz="1800" noProof="0" dirty="0" err="1" smtClean="0"/>
            <a:t>Harcèlement</a:t>
          </a:r>
          <a:r>
            <a:rPr lang="nl-BE" sz="1800" noProof="0" dirty="0" smtClean="0"/>
            <a:t> </a:t>
          </a:r>
          <a:r>
            <a:rPr lang="nl-BE" sz="1800" noProof="0" dirty="0" err="1" smtClean="0"/>
            <a:t>sexuel</a:t>
          </a:r>
          <a:endParaRPr lang="nl-BE" sz="1800" noProof="0" dirty="0"/>
        </a:p>
      </dgm:t>
    </dgm:pt>
    <dgm:pt modelId="{9D80A248-BB74-4FC4-BB98-71247191BAC7}" type="parTrans" cxnId="{CD081DB9-FCCE-4F41-A431-F548A471D763}">
      <dgm:prSet/>
      <dgm:spPr/>
      <dgm:t>
        <a:bodyPr/>
        <a:lstStyle/>
        <a:p>
          <a:endParaRPr lang="fr-BE"/>
        </a:p>
      </dgm:t>
    </dgm:pt>
    <dgm:pt modelId="{5CCA6B59-C13B-4EC0-BF31-B0E176158FF7}" type="sibTrans" cxnId="{CD081DB9-FCCE-4F41-A431-F548A471D763}">
      <dgm:prSet/>
      <dgm:spPr/>
      <dgm:t>
        <a:bodyPr/>
        <a:lstStyle/>
        <a:p>
          <a:endParaRPr lang="fr-BE"/>
        </a:p>
      </dgm:t>
    </dgm:pt>
    <dgm:pt modelId="{0CC3AA58-B248-4D23-AD52-3D1690F54055}">
      <dgm:prSet phldrT="[Texte]" custT="1"/>
      <dgm:spPr>
        <a:solidFill>
          <a:schemeClr val="accent2"/>
        </a:solidFill>
      </dgm:spPr>
      <dgm:t>
        <a:bodyPr/>
        <a:lstStyle/>
        <a:p>
          <a:r>
            <a:rPr lang="nl-BE" sz="1800" noProof="0" dirty="0" err="1" smtClean="0"/>
            <a:t>Sexisme</a:t>
          </a:r>
          <a:endParaRPr lang="nl-BE" sz="1800" noProof="0" dirty="0"/>
        </a:p>
      </dgm:t>
    </dgm:pt>
    <dgm:pt modelId="{D0A8B230-36C4-41F5-A30E-0661F7E123C6}" type="parTrans" cxnId="{F847B88B-E62D-4D44-8EF1-28098F1C7E06}">
      <dgm:prSet/>
      <dgm:spPr/>
      <dgm:t>
        <a:bodyPr/>
        <a:lstStyle/>
        <a:p>
          <a:endParaRPr lang="fr-BE"/>
        </a:p>
      </dgm:t>
    </dgm:pt>
    <dgm:pt modelId="{D9719AE1-16B5-47E1-92CC-54EAA1C3A837}" type="sibTrans" cxnId="{F847B88B-E62D-4D44-8EF1-28098F1C7E06}">
      <dgm:prSet/>
      <dgm:spPr/>
      <dgm:t>
        <a:bodyPr/>
        <a:lstStyle/>
        <a:p>
          <a:endParaRPr lang="fr-BE"/>
        </a:p>
      </dgm:t>
    </dgm:pt>
    <dgm:pt modelId="{260E384B-8045-4C1D-ABB6-7A73B01C3830}">
      <dgm:prSet custT="1"/>
      <dgm:spPr>
        <a:ln>
          <a:solidFill>
            <a:schemeClr val="accent2"/>
          </a:solidFill>
        </a:ln>
      </dgm:spPr>
      <dgm:t>
        <a:bodyPr lIns="180000" rIns="180000"/>
        <a:lstStyle/>
        <a:p>
          <a:pPr algn="just"/>
          <a:r>
            <a:rPr lang="fr-BE" sz="1600" dirty="0" smtClean="0"/>
            <a:t> Comportement indésirable qui est lié au sexe et qui a pour objet ou pour effet de porter atteinte à la dignité de la personne et de créer un environnement intimidant, hostile, dégradant, humiliant ou offensant.</a:t>
          </a:r>
          <a:endParaRPr lang="fr-BE" sz="1600" dirty="0"/>
        </a:p>
      </dgm:t>
    </dgm:pt>
    <dgm:pt modelId="{415FA12F-2C8C-41FF-9397-ED070478E2DE}" type="parTrans" cxnId="{558D9BB4-0CC1-4BF4-BAFB-30A567F5A781}">
      <dgm:prSet/>
      <dgm:spPr/>
      <dgm:t>
        <a:bodyPr/>
        <a:lstStyle/>
        <a:p>
          <a:endParaRPr lang="fr-BE"/>
        </a:p>
      </dgm:t>
    </dgm:pt>
    <dgm:pt modelId="{9FFB048A-ECC8-4D29-B15F-FBB2786C1D53}" type="sibTrans" cxnId="{558D9BB4-0CC1-4BF4-BAFB-30A567F5A781}">
      <dgm:prSet/>
      <dgm:spPr/>
      <dgm:t>
        <a:bodyPr/>
        <a:lstStyle/>
        <a:p>
          <a:endParaRPr lang="fr-BE"/>
        </a:p>
      </dgm:t>
    </dgm:pt>
    <dgm:pt modelId="{FDF2EF88-8721-4DEE-A721-4BE9E3CC3E22}">
      <dgm:prSet custT="1"/>
      <dgm:spPr>
        <a:ln>
          <a:solidFill>
            <a:schemeClr val="accent2"/>
          </a:solidFill>
        </a:ln>
      </dgm:spPr>
      <dgm:t>
        <a:bodyPr lIns="180000" rIns="180000"/>
        <a:lstStyle/>
        <a:p>
          <a:pPr algn="just"/>
          <a:r>
            <a:rPr lang="fr-BE" sz="1600" dirty="0" smtClean="0"/>
            <a:t>Comportement non désiré à connotation sexuelle, s’exprimant physiquement, verbalement ou non verbalement, et qui a pour objet ou pour effet de porter atteinte à la dignité d’une</a:t>
          </a:r>
          <a:endParaRPr lang="fr-BE" sz="1600" dirty="0"/>
        </a:p>
      </dgm:t>
    </dgm:pt>
    <dgm:pt modelId="{E6D39E27-79F1-4414-BF0C-6713D2398B39}" type="parTrans" cxnId="{4F4021DC-02E6-4F01-B2C6-192DC0E424B8}">
      <dgm:prSet/>
      <dgm:spPr/>
      <dgm:t>
        <a:bodyPr/>
        <a:lstStyle/>
        <a:p>
          <a:endParaRPr lang="fr-BE"/>
        </a:p>
      </dgm:t>
    </dgm:pt>
    <dgm:pt modelId="{2618B78C-FA6B-4E53-806F-F3FC201F6DCE}" type="sibTrans" cxnId="{4F4021DC-02E6-4F01-B2C6-192DC0E424B8}">
      <dgm:prSet/>
      <dgm:spPr/>
      <dgm:t>
        <a:bodyPr/>
        <a:lstStyle/>
        <a:p>
          <a:endParaRPr lang="fr-BE"/>
        </a:p>
      </dgm:t>
    </dgm:pt>
    <dgm:pt modelId="{ED695D3E-E35F-4820-931F-0C7B52C57A03}">
      <dgm:prSet custT="1"/>
      <dgm:spPr>
        <a:ln>
          <a:solidFill>
            <a:schemeClr val="accent2"/>
          </a:solidFill>
        </a:ln>
      </dgm:spPr>
      <dgm:t>
        <a:bodyPr lIns="180000" rIns="180000"/>
        <a:lstStyle/>
        <a:p>
          <a:pPr algn="just"/>
          <a:r>
            <a:rPr lang="fr-BE" sz="1600" noProof="0" dirty="0" smtClean="0"/>
            <a:t>Le sexisme s'entend de tout geste ou comportement, dans l’espace public, qui a manifestement pour objet d'exprimer un mépris à l'égard d'une personne, en raison de son appartenance sexuelle, ou de la considérer, pour la même raison, comme inférieure ou comme réduite essentiellement à sa dimension sexuelle et qui entraîne une atteinte grave à sa dignité</a:t>
          </a:r>
          <a:r>
            <a:rPr lang="nl-BE" sz="1600" dirty="0" smtClean="0"/>
            <a:t>.</a:t>
          </a:r>
          <a:endParaRPr lang="fr-BE" sz="1600" dirty="0"/>
        </a:p>
      </dgm:t>
    </dgm:pt>
    <dgm:pt modelId="{70BD11DE-49B4-4C56-88BD-4A5A5CB6DEB3}" type="parTrans" cxnId="{026A5DF1-37D1-4079-83FD-2D7703EE2913}">
      <dgm:prSet/>
      <dgm:spPr/>
      <dgm:t>
        <a:bodyPr/>
        <a:lstStyle/>
        <a:p>
          <a:endParaRPr lang="fr-BE"/>
        </a:p>
      </dgm:t>
    </dgm:pt>
    <dgm:pt modelId="{2B0436B5-1278-4ED1-9F51-5FF7E84D51B9}" type="sibTrans" cxnId="{026A5DF1-37D1-4079-83FD-2D7703EE2913}">
      <dgm:prSet/>
      <dgm:spPr/>
      <dgm:t>
        <a:bodyPr/>
        <a:lstStyle/>
        <a:p>
          <a:endParaRPr lang="fr-BE"/>
        </a:p>
      </dgm:t>
    </dgm:pt>
    <dgm:pt modelId="{DE971A62-D90A-49DB-8EDE-AC2E27AEAFF1}">
      <dgm:prSet custT="1"/>
      <dgm:spPr>
        <a:ln>
          <a:solidFill>
            <a:schemeClr val="accent2"/>
          </a:solidFill>
        </a:ln>
      </dgm:spPr>
      <dgm:t>
        <a:bodyPr/>
        <a:lstStyle/>
        <a:p>
          <a:r>
            <a:rPr lang="fr-BE" sz="1600" dirty="0" smtClean="0"/>
            <a:t>personne et, en particulier, de créer un environnement intimidant, hostile, dégradant, humiliant ou offensant.</a:t>
          </a:r>
        </a:p>
      </dgm:t>
    </dgm:pt>
    <dgm:pt modelId="{59D73B1E-4144-494A-899F-FA206BC04DEA}" type="parTrans" cxnId="{C1A06EB3-29C5-406B-93FF-BF43E4B44A2E}">
      <dgm:prSet/>
      <dgm:spPr/>
      <dgm:t>
        <a:bodyPr/>
        <a:lstStyle/>
        <a:p>
          <a:endParaRPr lang="fr-BE"/>
        </a:p>
      </dgm:t>
    </dgm:pt>
    <dgm:pt modelId="{5F7FE2EB-645E-4AAE-A77F-EC47CBD252B9}" type="sibTrans" cxnId="{C1A06EB3-29C5-406B-93FF-BF43E4B44A2E}">
      <dgm:prSet/>
      <dgm:spPr/>
      <dgm:t>
        <a:bodyPr/>
        <a:lstStyle/>
        <a:p>
          <a:endParaRPr lang="fr-BE"/>
        </a:p>
      </dgm:t>
    </dgm:pt>
    <dgm:pt modelId="{93B94E6E-6491-4819-A043-1E777D865E30}" type="pres">
      <dgm:prSet presAssocID="{8A0EF72B-4EFA-4CAD-BABF-A81F7D027E6A}" presName="linear" presStyleCnt="0">
        <dgm:presLayoutVars>
          <dgm:dir/>
          <dgm:animLvl val="lvl"/>
          <dgm:resizeHandles val="exact"/>
        </dgm:presLayoutVars>
      </dgm:prSet>
      <dgm:spPr/>
      <dgm:t>
        <a:bodyPr/>
        <a:lstStyle/>
        <a:p>
          <a:endParaRPr lang="fr-BE"/>
        </a:p>
      </dgm:t>
    </dgm:pt>
    <dgm:pt modelId="{75501479-5D58-492D-B37F-4A70DA0D61D4}" type="pres">
      <dgm:prSet presAssocID="{E1285C06-0D94-4E7C-B332-68BA870F34BF}" presName="parentLin" presStyleCnt="0"/>
      <dgm:spPr/>
    </dgm:pt>
    <dgm:pt modelId="{E15CB3F4-DD08-412A-BCA7-65DCD840EC39}" type="pres">
      <dgm:prSet presAssocID="{E1285C06-0D94-4E7C-B332-68BA870F34BF}" presName="parentLeftMargin" presStyleLbl="node1" presStyleIdx="0" presStyleCnt="3"/>
      <dgm:spPr/>
      <dgm:t>
        <a:bodyPr/>
        <a:lstStyle/>
        <a:p>
          <a:endParaRPr lang="fr-BE"/>
        </a:p>
      </dgm:t>
    </dgm:pt>
    <dgm:pt modelId="{291CBB1A-B9FB-4B3C-BA2A-523155965642}" type="pres">
      <dgm:prSet presAssocID="{E1285C06-0D94-4E7C-B332-68BA870F34BF}" presName="parentText" presStyleLbl="node1" presStyleIdx="0" presStyleCnt="3" custLinFactNeighborX="7512" custLinFactNeighborY="-9672">
        <dgm:presLayoutVars>
          <dgm:chMax val="0"/>
          <dgm:bulletEnabled val="1"/>
        </dgm:presLayoutVars>
      </dgm:prSet>
      <dgm:spPr/>
      <dgm:t>
        <a:bodyPr/>
        <a:lstStyle/>
        <a:p>
          <a:endParaRPr lang="fr-BE"/>
        </a:p>
      </dgm:t>
    </dgm:pt>
    <dgm:pt modelId="{0E2F5362-D953-4306-B5F8-CD3CBA24A247}" type="pres">
      <dgm:prSet presAssocID="{E1285C06-0D94-4E7C-B332-68BA870F34BF}" presName="negativeSpace" presStyleCnt="0"/>
      <dgm:spPr/>
    </dgm:pt>
    <dgm:pt modelId="{AE651D2E-2775-428D-89F3-A37EA4C32FC0}" type="pres">
      <dgm:prSet presAssocID="{E1285C06-0D94-4E7C-B332-68BA870F34BF}" presName="childText" presStyleLbl="conFgAcc1" presStyleIdx="0" presStyleCnt="3">
        <dgm:presLayoutVars>
          <dgm:bulletEnabled val="1"/>
        </dgm:presLayoutVars>
      </dgm:prSet>
      <dgm:spPr/>
      <dgm:t>
        <a:bodyPr/>
        <a:lstStyle/>
        <a:p>
          <a:endParaRPr lang="fr-BE"/>
        </a:p>
      </dgm:t>
    </dgm:pt>
    <dgm:pt modelId="{55828F06-425A-4D68-9795-3BA23DC6CEC2}" type="pres">
      <dgm:prSet presAssocID="{F4E8F8E3-2424-4601-A92B-54D4B843D70C}" presName="spaceBetweenRectangles" presStyleCnt="0"/>
      <dgm:spPr/>
    </dgm:pt>
    <dgm:pt modelId="{B763D062-C90D-4C72-8A32-EC537993885D}" type="pres">
      <dgm:prSet presAssocID="{E138F35A-372D-413E-A015-691208521817}" presName="parentLin" presStyleCnt="0"/>
      <dgm:spPr/>
    </dgm:pt>
    <dgm:pt modelId="{95F6A20A-9C43-464C-8718-7F00758FB64C}" type="pres">
      <dgm:prSet presAssocID="{E138F35A-372D-413E-A015-691208521817}" presName="parentLeftMargin" presStyleLbl="node1" presStyleIdx="0" presStyleCnt="3"/>
      <dgm:spPr/>
      <dgm:t>
        <a:bodyPr/>
        <a:lstStyle/>
        <a:p>
          <a:endParaRPr lang="fr-BE"/>
        </a:p>
      </dgm:t>
    </dgm:pt>
    <dgm:pt modelId="{1F8EEC9E-3E6D-4868-B68A-85C9AEDA2289}" type="pres">
      <dgm:prSet presAssocID="{E138F35A-372D-413E-A015-691208521817}" presName="parentText" presStyleLbl="node1" presStyleIdx="1" presStyleCnt="3" custLinFactNeighborX="7512" custLinFactNeighborY="-2463">
        <dgm:presLayoutVars>
          <dgm:chMax val="0"/>
          <dgm:bulletEnabled val="1"/>
        </dgm:presLayoutVars>
      </dgm:prSet>
      <dgm:spPr/>
      <dgm:t>
        <a:bodyPr/>
        <a:lstStyle/>
        <a:p>
          <a:endParaRPr lang="fr-BE"/>
        </a:p>
      </dgm:t>
    </dgm:pt>
    <dgm:pt modelId="{BDA22B52-80A1-4F96-B9D7-2928FEAE11B1}" type="pres">
      <dgm:prSet presAssocID="{E138F35A-372D-413E-A015-691208521817}" presName="negativeSpace" presStyleCnt="0"/>
      <dgm:spPr/>
    </dgm:pt>
    <dgm:pt modelId="{DE5A9A07-10C7-4C4A-B965-8A3CFCB07CB8}" type="pres">
      <dgm:prSet presAssocID="{E138F35A-372D-413E-A015-691208521817}" presName="childText" presStyleLbl="conFgAcc1" presStyleIdx="1" presStyleCnt="3">
        <dgm:presLayoutVars>
          <dgm:bulletEnabled val="1"/>
        </dgm:presLayoutVars>
      </dgm:prSet>
      <dgm:spPr/>
      <dgm:t>
        <a:bodyPr/>
        <a:lstStyle/>
        <a:p>
          <a:endParaRPr lang="fr-BE"/>
        </a:p>
      </dgm:t>
    </dgm:pt>
    <dgm:pt modelId="{A246B848-627C-40A2-9094-73BA973DC987}" type="pres">
      <dgm:prSet presAssocID="{5CCA6B59-C13B-4EC0-BF31-B0E176158FF7}" presName="spaceBetweenRectangles" presStyleCnt="0"/>
      <dgm:spPr/>
    </dgm:pt>
    <dgm:pt modelId="{7D6A3C1C-00EC-453F-8B5D-B15D5F97076B}" type="pres">
      <dgm:prSet presAssocID="{0CC3AA58-B248-4D23-AD52-3D1690F54055}" presName="parentLin" presStyleCnt="0"/>
      <dgm:spPr/>
    </dgm:pt>
    <dgm:pt modelId="{62267E50-6CDB-4817-9157-967C2BD86C77}" type="pres">
      <dgm:prSet presAssocID="{0CC3AA58-B248-4D23-AD52-3D1690F54055}" presName="parentLeftMargin" presStyleLbl="node1" presStyleIdx="1" presStyleCnt="3"/>
      <dgm:spPr/>
      <dgm:t>
        <a:bodyPr/>
        <a:lstStyle/>
        <a:p>
          <a:endParaRPr lang="fr-BE"/>
        </a:p>
      </dgm:t>
    </dgm:pt>
    <dgm:pt modelId="{43E8AEA2-BD8C-47AA-B4CD-753B434E0C1A}" type="pres">
      <dgm:prSet presAssocID="{0CC3AA58-B248-4D23-AD52-3D1690F54055}" presName="parentText" presStyleLbl="node1" presStyleIdx="2" presStyleCnt="3">
        <dgm:presLayoutVars>
          <dgm:chMax val="0"/>
          <dgm:bulletEnabled val="1"/>
        </dgm:presLayoutVars>
      </dgm:prSet>
      <dgm:spPr/>
      <dgm:t>
        <a:bodyPr/>
        <a:lstStyle/>
        <a:p>
          <a:endParaRPr lang="fr-BE"/>
        </a:p>
      </dgm:t>
    </dgm:pt>
    <dgm:pt modelId="{9CBCDD09-89BC-4C25-9DAB-6A5FFE46E893}" type="pres">
      <dgm:prSet presAssocID="{0CC3AA58-B248-4D23-AD52-3D1690F54055}" presName="negativeSpace" presStyleCnt="0"/>
      <dgm:spPr/>
    </dgm:pt>
    <dgm:pt modelId="{1C1C7E5B-8600-4A8E-8EEC-6EE427895C6F}" type="pres">
      <dgm:prSet presAssocID="{0CC3AA58-B248-4D23-AD52-3D1690F54055}" presName="childText" presStyleLbl="conFgAcc1" presStyleIdx="2" presStyleCnt="3">
        <dgm:presLayoutVars>
          <dgm:bulletEnabled val="1"/>
        </dgm:presLayoutVars>
      </dgm:prSet>
      <dgm:spPr/>
      <dgm:t>
        <a:bodyPr/>
        <a:lstStyle/>
        <a:p>
          <a:endParaRPr lang="fr-BE"/>
        </a:p>
      </dgm:t>
    </dgm:pt>
  </dgm:ptLst>
  <dgm:cxnLst>
    <dgm:cxn modelId="{C1A06EB3-29C5-406B-93FF-BF43E4B44A2E}" srcId="{E138F35A-372D-413E-A015-691208521817}" destId="{DE971A62-D90A-49DB-8EDE-AC2E27AEAFF1}" srcOrd="1" destOrd="0" parTransId="{59D73B1E-4144-494A-899F-FA206BC04DEA}" sibTransId="{5F7FE2EB-645E-4AAE-A77F-EC47CBD252B9}"/>
    <dgm:cxn modelId="{9254130D-E4D9-4CD6-B81F-2AFE0A56B892}" type="presOf" srcId="{E1285C06-0D94-4E7C-B332-68BA870F34BF}" destId="{291CBB1A-B9FB-4B3C-BA2A-523155965642}" srcOrd="1" destOrd="0" presId="urn:microsoft.com/office/officeart/2005/8/layout/list1"/>
    <dgm:cxn modelId="{F847B88B-E62D-4D44-8EF1-28098F1C7E06}" srcId="{8A0EF72B-4EFA-4CAD-BABF-A81F7D027E6A}" destId="{0CC3AA58-B248-4D23-AD52-3D1690F54055}" srcOrd="2" destOrd="0" parTransId="{D0A8B230-36C4-41F5-A30E-0661F7E123C6}" sibTransId="{D9719AE1-16B5-47E1-92CC-54EAA1C3A837}"/>
    <dgm:cxn modelId="{08D74A05-254C-429B-9540-B3304D4372FA}" type="presOf" srcId="{ED695D3E-E35F-4820-931F-0C7B52C57A03}" destId="{1C1C7E5B-8600-4A8E-8EEC-6EE427895C6F}" srcOrd="0" destOrd="0" presId="urn:microsoft.com/office/officeart/2005/8/layout/list1"/>
    <dgm:cxn modelId="{CB81718A-04B7-4CC9-9BA2-57A31B39AFB8}" type="presOf" srcId="{260E384B-8045-4C1D-ABB6-7A73B01C3830}" destId="{AE651D2E-2775-428D-89F3-A37EA4C32FC0}" srcOrd="0" destOrd="0" presId="urn:microsoft.com/office/officeart/2005/8/layout/list1"/>
    <dgm:cxn modelId="{558D9BB4-0CC1-4BF4-BAFB-30A567F5A781}" srcId="{E1285C06-0D94-4E7C-B332-68BA870F34BF}" destId="{260E384B-8045-4C1D-ABB6-7A73B01C3830}" srcOrd="0" destOrd="0" parTransId="{415FA12F-2C8C-41FF-9397-ED070478E2DE}" sibTransId="{9FFB048A-ECC8-4D29-B15F-FBB2786C1D53}"/>
    <dgm:cxn modelId="{C89C743D-8742-4033-8CE8-35675A87100A}" type="presOf" srcId="{0CC3AA58-B248-4D23-AD52-3D1690F54055}" destId="{62267E50-6CDB-4817-9157-967C2BD86C77}" srcOrd="0" destOrd="0" presId="urn:microsoft.com/office/officeart/2005/8/layout/list1"/>
    <dgm:cxn modelId="{9E912B8C-1D63-4D12-8A40-07D806DAB8CE}" type="presOf" srcId="{0CC3AA58-B248-4D23-AD52-3D1690F54055}" destId="{43E8AEA2-BD8C-47AA-B4CD-753B434E0C1A}" srcOrd="1" destOrd="0" presId="urn:microsoft.com/office/officeart/2005/8/layout/list1"/>
    <dgm:cxn modelId="{CD081DB9-FCCE-4F41-A431-F548A471D763}" srcId="{8A0EF72B-4EFA-4CAD-BABF-A81F7D027E6A}" destId="{E138F35A-372D-413E-A015-691208521817}" srcOrd="1" destOrd="0" parTransId="{9D80A248-BB74-4FC4-BB98-71247191BAC7}" sibTransId="{5CCA6B59-C13B-4EC0-BF31-B0E176158FF7}"/>
    <dgm:cxn modelId="{36AB10C1-B3FB-450C-B8F1-A27E0A53D373}" type="presOf" srcId="{8A0EF72B-4EFA-4CAD-BABF-A81F7D027E6A}" destId="{93B94E6E-6491-4819-A043-1E777D865E30}" srcOrd="0" destOrd="0" presId="urn:microsoft.com/office/officeart/2005/8/layout/list1"/>
    <dgm:cxn modelId="{026A5DF1-37D1-4079-83FD-2D7703EE2913}" srcId="{0CC3AA58-B248-4D23-AD52-3D1690F54055}" destId="{ED695D3E-E35F-4820-931F-0C7B52C57A03}" srcOrd="0" destOrd="0" parTransId="{70BD11DE-49B4-4C56-88BD-4A5A5CB6DEB3}" sibTransId="{2B0436B5-1278-4ED1-9F51-5FF7E84D51B9}"/>
    <dgm:cxn modelId="{E1E09117-5082-4959-B64D-4B4250303B0F}" type="presOf" srcId="{E138F35A-372D-413E-A015-691208521817}" destId="{1F8EEC9E-3E6D-4868-B68A-85C9AEDA2289}" srcOrd="1" destOrd="0" presId="urn:microsoft.com/office/officeart/2005/8/layout/list1"/>
    <dgm:cxn modelId="{4F4021DC-02E6-4F01-B2C6-192DC0E424B8}" srcId="{E138F35A-372D-413E-A015-691208521817}" destId="{FDF2EF88-8721-4DEE-A721-4BE9E3CC3E22}" srcOrd="0" destOrd="0" parTransId="{E6D39E27-79F1-4414-BF0C-6713D2398B39}" sibTransId="{2618B78C-FA6B-4E53-806F-F3FC201F6DCE}"/>
    <dgm:cxn modelId="{447A532E-B7AD-4179-AED2-3A1AFCDB767E}" type="presOf" srcId="{E138F35A-372D-413E-A015-691208521817}" destId="{95F6A20A-9C43-464C-8718-7F00758FB64C}" srcOrd="0" destOrd="0" presId="urn:microsoft.com/office/officeart/2005/8/layout/list1"/>
    <dgm:cxn modelId="{B9DAD804-AC7E-4C0B-864D-E48F4E55B6D1}" type="presOf" srcId="{FDF2EF88-8721-4DEE-A721-4BE9E3CC3E22}" destId="{DE5A9A07-10C7-4C4A-B965-8A3CFCB07CB8}" srcOrd="0" destOrd="0" presId="urn:microsoft.com/office/officeart/2005/8/layout/list1"/>
    <dgm:cxn modelId="{8B623BEA-49B7-40F0-871F-1C009150976B}" type="presOf" srcId="{DE971A62-D90A-49DB-8EDE-AC2E27AEAFF1}" destId="{DE5A9A07-10C7-4C4A-B965-8A3CFCB07CB8}" srcOrd="0" destOrd="1" presId="urn:microsoft.com/office/officeart/2005/8/layout/list1"/>
    <dgm:cxn modelId="{BA035E1C-381D-44AE-B651-513A18600CB3}" srcId="{8A0EF72B-4EFA-4CAD-BABF-A81F7D027E6A}" destId="{E1285C06-0D94-4E7C-B332-68BA870F34BF}" srcOrd="0" destOrd="0" parTransId="{57343EC7-21B9-4B20-A759-52264D43FBB2}" sibTransId="{F4E8F8E3-2424-4601-A92B-54D4B843D70C}"/>
    <dgm:cxn modelId="{E428648F-9E57-407F-BF7C-825CACE62BA1}" type="presOf" srcId="{E1285C06-0D94-4E7C-B332-68BA870F34BF}" destId="{E15CB3F4-DD08-412A-BCA7-65DCD840EC39}" srcOrd="0" destOrd="0" presId="urn:microsoft.com/office/officeart/2005/8/layout/list1"/>
    <dgm:cxn modelId="{64007E75-D15B-4A9A-96A9-814FD86F0B7D}" type="presParOf" srcId="{93B94E6E-6491-4819-A043-1E777D865E30}" destId="{75501479-5D58-492D-B37F-4A70DA0D61D4}" srcOrd="0" destOrd="0" presId="urn:microsoft.com/office/officeart/2005/8/layout/list1"/>
    <dgm:cxn modelId="{9914BFE7-2277-4218-BBA3-30032AE7BD56}" type="presParOf" srcId="{75501479-5D58-492D-B37F-4A70DA0D61D4}" destId="{E15CB3F4-DD08-412A-BCA7-65DCD840EC39}" srcOrd="0" destOrd="0" presId="urn:microsoft.com/office/officeart/2005/8/layout/list1"/>
    <dgm:cxn modelId="{1BECDE1F-F3F7-4091-8E67-D7F6B486AF43}" type="presParOf" srcId="{75501479-5D58-492D-B37F-4A70DA0D61D4}" destId="{291CBB1A-B9FB-4B3C-BA2A-523155965642}" srcOrd="1" destOrd="0" presId="urn:microsoft.com/office/officeart/2005/8/layout/list1"/>
    <dgm:cxn modelId="{2DC7D217-6022-432C-883C-96D5F0F9B8F4}" type="presParOf" srcId="{93B94E6E-6491-4819-A043-1E777D865E30}" destId="{0E2F5362-D953-4306-B5F8-CD3CBA24A247}" srcOrd="1" destOrd="0" presId="urn:microsoft.com/office/officeart/2005/8/layout/list1"/>
    <dgm:cxn modelId="{2AF8BD2C-E5E5-4E1F-A4E5-BB36BA5D71BF}" type="presParOf" srcId="{93B94E6E-6491-4819-A043-1E777D865E30}" destId="{AE651D2E-2775-428D-89F3-A37EA4C32FC0}" srcOrd="2" destOrd="0" presId="urn:microsoft.com/office/officeart/2005/8/layout/list1"/>
    <dgm:cxn modelId="{99E3D028-A295-467D-BE80-345271F740A2}" type="presParOf" srcId="{93B94E6E-6491-4819-A043-1E777D865E30}" destId="{55828F06-425A-4D68-9795-3BA23DC6CEC2}" srcOrd="3" destOrd="0" presId="urn:microsoft.com/office/officeart/2005/8/layout/list1"/>
    <dgm:cxn modelId="{1DBCA574-A5F7-4ECB-8E67-BC2BDCE9E424}" type="presParOf" srcId="{93B94E6E-6491-4819-A043-1E777D865E30}" destId="{B763D062-C90D-4C72-8A32-EC537993885D}" srcOrd="4" destOrd="0" presId="urn:microsoft.com/office/officeart/2005/8/layout/list1"/>
    <dgm:cxn modelId="{0CA08F98-98B6-43EF-91E3-A8DE994CF3A2}" type="presParOf" srcId="{B763D062-C90D-4C72-8A32-EC537993885D}" destId="{95F6A20A-9C43-464C-8718-7F00758FB64C}" srcOrd="0" destOrd="0" presId="urn:microsoft.com/office/officeart/2005/8/layout/list1"/>
    <dgm:cxn modelId="{0BB80A00-C62C-4680-B380-37724E3732F3}" type="presParOf" srcId="{B763D062-C90D-4C72-8A32-EC537993885D}" destId="{1F8EEC9E-3E6D-4868-B68A-85C9AEDA2289}" srcOrd="1" destOrd="0" presId="urn:microsoft.com/office/officeart/2005/8/layout/list1"/>
    <dgm:cxn modelId="{3D5D5B2B-FFF3-4DDE-9313-61906E19B472}" type="presParOf" srcId="{93B94E6E-6491-4819-A043-1E777D865E30}" destId="{BDA22B52-80A1-4F96-B9D7-2928FEAE11B1}" srcOrd="5" destOrd="0" presId="urn:microsoft.com/office/officeart/2005/8/layout/list1"/>
    <dgm:cxn modelId="{8402C44D-D57C-4C2B-B9F0-4779526FEE51}" type="presParOf" srcId="{93B94E6E-6491-4819-A043-1E777D865E30}" destId="{DE5A9A07-10C7-4C4A-B965-8A3CFCB07CB8}" srcOrd="6" destOrd="0" presId="urn:microsoft.com/office/officeart/2005/8/layout/list1"/>
    <dgm:cxn modelId="{6DE97A4D-6F55-46C9-85A2-7CE67CC70272}" type="presParOf" srcId="{93B94E6E-6491-4819-A043-1E777D865E30}" destId="{A246B848-627C-40A2-9094-73BA973DC987}" srcOrd="7" destOrd="0" presId="urn:microsoft.com/office/officeart/2005/8/layout/list1"/>
    <dgm:cxn modelId="{FFD6208D-BB67-4CF3-80B9-CFB739200F42}" type="presParOf" srcId="{93B94E6E-6491-4819-A043-1E777D865E30}" destId="{7D6A3C1C-00EC-453F-8B5D-B15D5F97076B}" srcOrd="8" destOrd="0" presId="urn:microsoft.com/office/officeart/2005/8/layout/list1"/>
    <dgm:cxn modelId="{BA9562C7-346E-44B1-AE68-25172AB8B746}" type="presParOf" srcId="{7D6A3C1C-00EC-453F-8B5D-B15D5F97076B}" destId="{62267E50-6CDB-4817-9157-967C2BD86C77}" srcOrd="0" destOrd="0" presId="urn:microsoft.com/office/officeart/2005/8/layout/list1"/>
    <dgm:cxn modelId="{E583531E-3702-4DF3-9606-B1C82A37CD80}" type="presParOf" srcId="{7D6A3C1C-00EC-453F-8B5D-B15D5F97076B}" destId="{43E8AEA2-BD8C-47AA-B4CD-753B434E0C1A}" srcOrd="1" destOrd="0" presId="urn:microsoft.com/office/officeart/2005/8/layout/list1"/>
    <dgm:cxn modelId="{2E98B83E-30CA-4B64-BFFA-6043CEE94FF9}" type="presParOf" srcId="{93B94E6E-6491-4819-A043-1E777D865E30}" destId="{9CBCDD09-89BC-4C25-9DAB-6A5FFE46E893}" srcOrd="9" destOrd="0" presId="urn:microsoft.com/office/officeart/2005/8/layout/list1"/>
    <dgm:cxn modelId="{D020DA26-0E57-4FD2-87FC-94D45DF65EC4}" type="presParOf" srcId="{93B94E6E-6491-4819-A043-1E777D865E30}" destId="{1C1C7E5B-8600-4A8E-8EEC-6EE427895C6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51D2E-2775-428D-89F3-A37EA4C32FC0}">
      <dsp:nvSpPr>
        <dsp:cNvPr id="0" name=""/>
        <dsp:cNvSpPr/>
      </dsp:nvSpPr>
      <dsp:spPr>
        <a:xfrm>
          <a:off x="0" y="299922"/>
          <a:ext cx="8229600" cy="14490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416560"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noProof="0" dirty="0" smtClean="0"/>
            <a:t>Distinction directe, fondée sur le sexe (ou un critère protégé), qui ne peut être justifiée</a:t>
          </a:r>
          <a:r>
            <a:rPr lang="nl-BE" sz="1600" kern="1200" baseline="0" noProof="0" dirty="0" smtClean="0"/>
            <a:t>. L</a:t>
          </a:r>
          <a:r>
            <a:rPr lang="fr-BE" sz="1600" kern="1200" baseline="0" noProof="0" dirty="0" smtClean="0"/>
            <a:t>a situation qui se produit lorsque, sur la base du sexe, une personne est traitée de manière moins favorable qu’une autre personne ne l’est, ne l’a été ou ne le serait dans une situation comparable.</a:t>
          </a:r>
          <a:endParaRPr lang="nl-BE" sz="1600" kern="1200" noProof="0" dirty="0"/>
        </a:p>
      </dsp:txBody>
      <dsp:txXfrm>
        <a:off x="0" y="299922"/>
        <a:ext cx="8229600" cy="1449000"/>
      </dsp:txXfrm>
    </dsp:sp>
    <dsp:sp modelId="{291CBB1A-B9FB-4B3C-BA2A-523155965642}">
      <dsp:nvSpPr>
        <dsp:cNvPr id="0" name=""/>
        <dsp:cNvSpPr/>
      </dsp:nvSpPr>
      <dsp:spPr>
        <a:xfrm>
          <a:off x="442390" y="141"/>
          <a:ext cx="5760720" cy="5904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nl-BE" sz="1800" kern="1200" noProof="0" dirty="0" err="1" smtClean="0"/>
            <a:t>Discrimination</a:t>
          </a:r>
          <a:r>
            <a:rPr lang="nl-BE" sz="1800" kern="1200" noProof="0" dirty="0" smtClean="0"/>
            <a:t> directe</a:t>
          </a:r>
          <a:endParaRPr lang="nl-BE" sz="1800" kern="1200" noProof="0" dirty="0"/>
        </a:p>
      </dsp:txBody>
      <dsp:txXfrm>
        <a:off x="471211" y="28962"/>
        <a:ext cx="5703078" cy="532758"/>
      </dsp:txXfrm>
    </dsp:sp>
    <dsp:sp modelId="{DE5A9A07-10C7-4C4A-B965-8A3CFCB07CB8}">
      <dsp:nvSpPr>
        <dsp:cNvPr id="0" name=""/>
        <dsp:cNvSpPr/>
      </dsp:nvSpPr>
      <dsp:spPr>
        <a:xfrm>
          <a:off x="0" y="2193027"/>
          <a:ext cx="8229600" cy="12285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416560"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noProof="0" dirty="0" smtClean="0"/>
            <a:t>La discrimination indirecte se produit lorsqu’une disposition, un critère ou une pratique apparemment neutre est susceptible d’entraîner un désavantage particulier pour des personnes d’un sexe déterminé.</a:t>
          </a:r>
          <a:r>
            <a:rPr lang="nl-BE" sz="1600" kern="1200" noProof="0" dirty="0" smtClean="0"/>
            <a:t> </a:t>
          </a:r>
          <a:endParaRPr lang="nl-BE" sz="1600" kern="1200" noProof="0" dirty="0"/>
        </a:p>
      </dsp:txBody>
      <dsp:txXfrm>
        <a:off x="0" y="2193027"/>
        <a:ext cx="8229600" cy="1228500"/>
      </dsp:txXfrm>
    </dsp:sp>
    <dsp:sp modelId="{1F8EEC9E-3E6D-4868-B68A-85C9AEDA2289}">
      <dsp:nvSpPr>
        <dsp:cNvPr id="0" name=""/>
        <dsp:cNvSpPr/>
      </dsp:nvSpPr>
      <dsp:spPr>
        <a:xfrm>
          <a:off x="411480" y="1856923"/>
          <a:ext cx="5760720" cy="5904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fr-BE" sz="1800" kern="1200" dirty="0" smtClean="0"/>
            <a:t>Discrimination indirecte </a:t>
          </a:r>
          <a:endParaRPr lang="nl-BE" sz="1800" kern="1200" noProof="0" dirty="0"/>
        </a:p>
      </dsp:txBody>
      <dsp:txXfrm>
        <a:off x="440301" y="1885744"/>
        <a:ext cx="5703078" cy="532758"/>
      </dsp:txXfrm>
    </dsp:sp>
    <dsp:sp modelId="{1C1C7E5B-8600-4A8E-8EEC-6EE427895C6F}">
      <dsp:nvSpPr>
        <dsp:cNvPr id="0" name=""/>
        <dsp:cNvSpPr/>
      </dsp:nvSpPr>
      <dsp:spPr>
        <a:xfrm>
          <a:off x="0" y="3783823"/>
          <a:ext cx="8229600" cy="12285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416560"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dirty="0" smtClean="0"/>
            <a:t>Tout comportement consistant à enjoindre à quiconque de pratiquer une discrimination, sur la base du sexe, à l’encontre d’une personne, d’un groupe, d’une communauté ou de l’un de leurs membres.</a:t>
          </a:r>
          <a:endParaRPr lang="fr-BE" sz="1600" kern="1200" dirty="0"/>
        </a:p>
      </dsp:txBody>
      <dsp:txXfrm>
        <a:off x="0" y="3783823"/>
        <a:ext cx="8229600" cy="1228500"/>
      </dsp:txXfrm>
    </dsp:sp>
    <dsp:sp modelId="{43E8AEA2-BD8C-47AA-B4CD-753B434E0C1A}">
      <dsp:nvSpPr>
        <dsp:cNvPr id="0" name=""/>
        <dsp:cNvSpPr/>
      </dsp:nvSpPr>
      <dsp:spPr>
        <a:xfrm>
          <a:off x="411480" y="3488623"/>
          <a:ext cx="5760720" cy="5904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nl-BE" sz="1800" kern="1200" noProof="0" dirty="0" err="1" smtClean="0"/>
            <a:t>Injonction</a:t>
          </a:r>
          <a:r>
            <a:rPr lang="nl-BE" sz="1800" kern="1200" noProof="0" dirty="0" smtClean="0"/>
            <a:t> </a:t>
          </a:r>
          <a:r>
            <a:rPr lang="nl-BE" sz="1800" kern="1200" noProof="0" smtClean="0"/>
            <a:t>de discriminer</a:t>
          </a:r>
          <a:endParaRPr lang="nl-BE" sz="1800" kern="1200" noProof="0" dirty="0"/>
        </a:p>
      </dsp:txBody>
      <dsp:txXfrm>
        <a:off x="440301" y="3517444"/>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51D2E-2775-428D-89F3-A37EA4C32FC0}">
      <dsp:nvSpPr>
        <dsp:cNvPr id="0" name=""/>
        <dsp:cNvSpPr/>
      </dsp:nvSpPr>
      <dsp:spPr>
        <a:xfrm>
          <a:off x="0" y="250242"/>
          <a:ext cx="8229600" cy="11340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333248"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dirty="0" smtClean="0"/>
            <a:t> Comportement indésirable qui est lié au sexe et qui a pour objet ou pour effet de porter atteinte à la dignité de la personne et de créer un environnement intimidant, hostile, dégradant, humiliant ou offensant.</a:t>
          </a:r>
          <a:endParaRPr lang="fr-BE" sz="1600" kern="1200" dirty="0"/>
        </a:p>
      </dsp:txBody>
      <dsp:txXfrm>
        <a:off x="0" y="250242"/>
        <a:ext cx="8229600" cy="1134000"/>
      </dsp:txXfrm>
    </dsp:sp>
    <dsp:sp modelId="{291CBB1A-B9FB-4B3C-BA2A-523155965642}">
      <dsp:nvSpPr>
        <dsp:cNvPr id="0" name=""/>
        <dsp:cNvSpPr/>
      </dsp:nvSpPr>
      <dsp:spPr>
        <a:xfrm>
          <a:off x="442390" y="0"/>
          <a:ext cx="5760720" cy="47232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nl-BE" sz="1800" kern="1200" noProof="0" dirty="0" err="1" smtClean="0"/>
            <a:t>Harcèlement</a:t>
          </a:r>
          <a:endParaRPr lang="nl-BE" sz="1800" kern="1200" noProof="0" dirty="0"/>
        </a:p>
      </dsp:txBody>
      <dsp:txXfrm>
        <a:off x="465447" y="23057"/>
        <a:ext cx="5714606" cy="426206"/>
      </dsp:txXfrm>
    </dsp:sp>
    <dsp:sp modelId="{DE5A9A07-10C7-4C4A-B965-8A3CFCB07CB8}">
      <dsp:nvSpPr>
        <dsp:cNvPr id="0" name=""/>
        <dsp:cNvSpPr/>
      </dsp:nvSpPr>
      <dsp:spPr>
        <a:xfrm>
          <a:off x="0" y="1706802"/>
          <a:ext cx="8229600" cy="13860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333248"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dirty="0" smtClean="0"/>
            <a:t>Comportement non désiré à connotation sexuelle, s’exprimant physiquement, verbalement ou non verbalement, et qui a pour objet ou pour effet de porter atteinte à la dignité d’une</a:t>
          </a:r>
          <a:endParaRPr lang="fr-BE" sz="1600" kern="1200" dirty="0"/>
        </a:p>
        <a:p>
          <a:pPr marL="171450" lvl="1" indent="-171450" algn="l" defTabSz="711200">
            <a:lnSpc>
              <a:spcPct val="90000"/>
            </a:lnSpc>
            <a:spcBef>
              <a:spcPct val="0"/>
            </a:spcBef>
            <a:spcAft>
              <a:spcPct val="15000"/>
            </a:spcAft>
            <a:buChar char="••"/>
          </a:pPr>
          <a:r>
            <a:rPr lang="fr-BE" sz="1600" kern="1200" dirty="0" smtClean="0"/>
            <a:t>personne et, en particulier, de créer un environnement intimidant, hostile, dégradant, humiliant ou offensant.</a:t>
          </a:r>
        </a:p>
      </dsp:txBody>
      <dsp:txXfrm>
        <a:off x="0" y="1706802"/>
        <a:ext cx="8229600" cy="1386000"/>
      </dsp:txXfrm>
    </dsp:sp>
    <dsp:sp modelId="{1F8EEC9E-3E6D-4868-B68A-85C9AEDA2289}">
      <dsp:nvSpPr>
        <dsp:cNvPr id="0" name=""/>
        <dsp:cNvSpPr/>
      </dsp:nvSpPr>
      <dsp:spPr>
        <a:xfrm>
          <a:off x="442390" y="1459009"/>
          <a:ext cx="5760720" cy="47232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nl-BE" sz="1800" kern="1200" noProof="0" dirty="0" err="1" smtClean="0"/>
            <a:t>Harcèlement</a:t>
          </a:r>
          <a:r>
            <a:rPr lang="nl-BE" sz="1800" kern="1200" noProof="0" dirty="0" smtClean="0"/>
            <a:t> </a:t>
          </a:r>
          <a:r>
            <a:rPr lang="nl-BE" sz="1800" kern="1200" noProof="0" dirty="0" err="1" smtClean="0"/>
            <a:t>sexuel</a:t>
          </a:r>
          <a:endParaRPr lang="nl-BE" sz="1800" kern="1200" noProof="0" dirty="0"/>
        </a:p>
      </dsp:txBody>
      <dsp:txXfrm>
        <a:off x="465447" y="1482066"/>
        <a:ext cx="5714606" cy="426206"/>
      </dsp:txXfrm>
    </dsp:sp>
    <dsp:sp modelId="{1C1C7E5B-8600-4A8E-8EEC-6EE427895C6F}">
      <dsp:nvSpPr>
        <dsp:cNvPr id="0" name=""/>
        <dsp:cNvSpPr/>
      </dsp:nvSpPr>
      <dsp:spPr>
        <a:xfrm>
          <a:off x="0" y="3415363"/>
          <a:ext cx="8229600" cy="1587600"/>
        </a:xfrm>
        <a:prstGeom prst="rect">
          <a:avLst/>
        </a:prstGeom>
        <a:solidFill>
          <a:schemeClr val="lt1">
            <a:alpha val="90000"/>
            <a:hueOff val="0"/>
            <a:satOff val="0"/>
            <a:lumOff val="0"/>
            <a:alphaOff val="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dsp:style>
      <dsp:txBody>
        <a:bodyPr spcFirstLastPara="0" vert="horz" wrap="square" lIns="180000" tIns="333248" rIns="180000" bIns="113792" numCol="1" spcCol="1270" anchor="t" anchorCtr="0">
          <a:noAutofit/>
        </a:bodyPr>
        <a:lstStyle/>
        <a:p>
          <a:pPr marL="171450" lvl="1" indent="-171450" algn="just" defTabSz="711200">
            <a:lnSpc>
              <a:spcPct val="90000"/>
            </a:lnSpc>
            <a:spcBef>
              <a:spcPct val="0"/>
            </a:spcBef>
            <a:spcAft>
              <a:spcPct val="15000"/>
            </a:spcAft>
            <a:buChar char="••"/>
          </a:pPr>
          <a:r>
            <a:rPr lang="fr-BE" sz="1600" kern="1200" noProof="0" dirty="0" smtClean="0"/>
            <a:t>Le sexisme s'entend de tout geste ou comportement, dans l’espace public, qui a manifestement pour objet d'exprimer un mépris à l'égard d'une personne, en raison de son appartenance sexuelle, ou de la considérer, pour la même raison, comme inférieure ou comme réduite essentiellement à sa dimension sexuelle et qui entraîne une atteinte grave à sa dignité</a:t>
          </a:r>
          <a:r>
            <a:rPr lang="nl-BE" sz="1600" kern="1200" dirty="0" smtClean="0"/>
            <a:t>.</a:t>
          </a:r>
          <a:endParaRPr lang="fr-BE" sz="1600" kern="1200" dirty="0"/>
        </a:p>
      </dsp:txBody>
      <dsp:txXfrm>
        <a:off x="0" y="3415363"/>
        <a:ext cx="8229600" cy="1587600"/>
      </dsp:txXfrm>
    </dsp:sp>
    <dsp:sp modelId="{43E8AEA2-BD8C-47AA-B4CD-753B434E0C1A}">
      <dsp:nvSpPr>
        <dsp:cNvPr id="0" name=""/>
        <dsp:cNvSpPr/>
      </dsp:nvSpPr>
      <dsp:spPr>
        <a:xfrm>
          <a:off x="411480" y="3179203"/>
          <a:ext cx="5760720" cy="47232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00100">
            <a:lnSpc>
              <a:spcPct val="90000"/>
            </a:lnSpc>
            <a:spcBef>
              <a:spcPct val="0"/>
            </a:spcBef>
            <a:spcAft>
              <a:spcPct val="35000"/>
            </a:spcAft>
          </a:pPr>
          <a:r>
            <a:rPr lang="nl-BE" sz="1800" kern="1200" noProof="0" dirty="0" err="1" smtClean="0"/>
            <a:t>Sexisme</a:t>
          </a:r>
          <a:endParaRPr lang="nl-BE" sz="1800" kern="1200" noProof="0" dirty="0"/>
        </a:p>
      </dsp:txBody>
      <dsp:txXfrm>
        <a:off x="434537" y="3202260"/>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02F24EDB-71FF-44CB-BF17-250DC46E2729}" type="datetimeFigureOut">
              <a:rPr lang="nl-BE" smtClean="0"/>
              <a:t>17/11/2017</a:t>
            </a:fld>
            <a:endParaRPr lang="nl-BE"/>
          </a:p>
        </p:txBody>
      </p:sp>
      <p:sp>
        <p:nvSpPr>
          <p:cNvPr id="4" name="Tijdelijke aanduiding voor voettekst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4F8BE1F4-541F-49B7-90FF-CAD5E4F5BF31}" type="slidenum">
              <a:rPr lang="nl-BE" smtClean="0"/>
              <a:t>‹nr.›</a:t>
            </a:fld>
            <a:endParaRPr lang="nl-BE"/>
          </a:p>
        </p:txBody>
      </p:sp>
    </p:spTree>
    <p:extLst>
      <p:ext uri="{BB962C8B-B14F-4D97-AF65-F5344CB8AC3E}">
        <p14:creationId xmlns:p14="http://schemas.microsoft.com/office/powerpoint/2010/main" val="3192821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D9ABFDA-852E-4F66-B47A-18D29155F458}" type="datetimeFigureOut">
              <a:rPr lang="nl-BE" smtClean="0"/>
              <a:t>17/11/2017</a:t>
            </a:fld>
            <a:endParaRPr lang="nl-BE"/>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18C0BEA-A3A6-4801-A69E-C3A93EC52A2D}" type="slidenum">
              <a:rPr lang="nl-BE" smtClean="0"/>
              <a:t>‹nr.›</a:t>
            </a:fld>
            <a:endParaRPr lang="nl-BE"/>
          </a:p>
        </p:txBody>
      </p:sp>
    </p:spTree>
    <p:extLst>
      <p:ext uri="{BB962C8B-B14F-4D97-AF65-F5344CB8AC3E}">
        <p14:creationId xmlns:p14="http://schemas.microsoft.com/office/powerpoint/2010/main" val="316094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err="1" smtClean="0"/>
              <a:t>Bij</a:t>
            </a:r>
            <a:r>
              <a:rPr lang="fr-BE" baseline="0" dirty="0" smtClean="0"/>
              <a:t> </a:t>
            </a:r>
            <a:r>
              <a:rPr lang="fr-BE" baseline="0" dirty="0" err="1" smtClean="0"/>
              <a:t>voorbeeld</a:t>
            </a:r>
            <a:r>
              <a:rPr lang="fr-BE" baseline="0" dirty="0" smtClean="0"/>
              <a:t> : </a:t>
            </a:r>
            <a:r>
              <a:rPr lang="fr-BE" baseline="0" dirty="0" err="1" smtClean="0"/>
              <a:t>promotie</a:t>
            </a:r>
            <a:r>
              <a:rPr lang="fr-BE" baseline="0" dirty="0" smtClean="0"/>
              <a:t>, </a:t>
            </a:r>
            <a:r>
              <a:rPr lang="nl-NL" dirty="0" smtClean="0"/>
              <a:t>bonus afhankelijk van de prestaties , evaluatie, opleiding , sollicitatiegesprek</a:t>
            </a:r>
            <a:endParaRPr lang="fr-BE" dirty="0"/>
          </a:p>
        </p:txBody>
      </p:sp>
      <p:sp>
        <p:nvSpPr>
          <p:cNvPr id="4" name="Espace réservé du numéro de diapositive 3"/>
          <p:cNvSpPr>
            <a:spLocks noGrp="1"/>
          </p:cNvSpPr>
          <p:nvPr>
            <p:ph type="sldNum" sz="quarter" idx="10"/>
          </p:nvPr>
        </p:nvSpPr>
        <p:spPr/>
        <p:txBody>
          <a:bodyPr/>
          <a:lstStyle/>
          <a:p>
            <a:fld id="{B58D41A3-56A3-485B-928F-1DC0D3205113}" type="slidenum">
              <a:rPr lang="fr-BE" smtClean="0"/>
              <a:pPr/>
              <a:t>6</a:t>
            </a:fld>
            <a:endParaRPr lang="fr-BE"/>
          </a:p>
        </p:txBody>
      </p:sp>
    </p:spTree>
    <p:extLst>
      <p:ext uri="{BB962C8B-B14F-4D97-AF65-F5344CB8AC3E}">
        <p14:creationId xmlns:p14="http://schemas.microsoft.com/office/powerpoint/2010/main" val="3477650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dirty="0" smtClean="0"/>
              <a:t>Een eerste negatieve evaluatie tijdens een zwangerschap</a:t>
            </a:r>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20</a:t>
            </a:fld>
            <a:endParaRPr lang="nl-BE"/>
          </a:p>
        </p:txBody>
      </p:sp>
    </p:spTree>
    <p:extLst>
      <p:ext uri="{BB962C8B-B14F-4D97-AF65-F5344CB8AC3E}">
        <p14:creationId xmlns:p14="http://schemas.microsoft.com/office/powerpoint/2010/main" val="3691866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dirty="0" smtClean="0"/>
              <a:t>Afwezigheid door ivf-behandelingen leidt tot ontslag</a:t>
            </a:r>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21</a:t>
            </a:fld>
            <a:endParaRPr lang="nl-BE"/>
          </a:p>
        </p:txBody>
      </p:sp>
    </p:spTree>
    <p:extLst>
      <p:ext uri="{BB962C8B-B14F-4D97-AF65-F5344CB8AC3E}">
        <p14:creationId xmlns:p14="http://schemas.microsoft.com/office/powerpoint/2010/main" val="3691866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718C0BEA-A3A6-4801-A69E-C3A93EC52A2D}" type="slidenum">
              <a:rPr lang="nl-BE" smtClean="0"/>
              <a:t>7</a:t>
            </a:fld>
            <a:endParaRPr lang="nl-BE"/>
          </a:p>
        </p:txBody>
      </p:sp>
    </p:spTree>
    <p:extLst>
      <p:ext uri="{BB962C8B-B14F-4D97-AF65-F5344CB8AC3E}">
        <p14:creationId xmlns:p14="http://schemas.microsoft.com/office/powerpoint/2010/main" val="357392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9</a:t>
            </a:fld>
            <a:endParaRPr lang="nl-BE"/>
          </a:p>
        </p:txBody>
      </p:sp>
    </p:spTree>
    <p:extLst>
      <p:ext uri="{BB962C8B-B14F-4D97-AF65-F5344CB8AC3E}">
        <p14:creationId xmlns:p14="http://schemas.microsoft.com/office/powerpoint/2010/main" val="1466729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0" dirty="0" smtClean="0"/>
              <a:t>“Een moeder van drie kinderen kan haar gezin niet combineren met haar job”</a:t>
            </a:r>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10</a:t>
            </a:fld>
            <a:endParaRPr lang="nl-BE"/>
          </a:p>
        </p:txBody>
      </p:sp>
    </p:spTree>
    <p:extLst>
      <p:ext uri="{BB962C8B-B14F-4D97-AF65-F5344CB8AC3E}">
        <p14:creationId xmlns:p14="http://schemas.microsoft.com/office/powerpoint/2010/main" val="146672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Stabiele</a:t>
            </a:r>
            <a:r>
              <a:rPr lang="nl-BE" baseline="0" dirty="0" smtClean="0"/>
              <a:t> relatie?</a:t>
            </a:r>
            <a:endParaRPr lang="nl-BE"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11</a:t>
            </a:fld>
            <a:endParaRPr lang="nl-BE"/>
          </a:p>
        </p:txBody>
      </p:sp>
    </p:spTree>
    <p:extLst>
      <p:ext uri="{BB962C8B-B14F-4D97-AF65-F5344CB8AC3E}">
        <p14:creationId xmlns:p14="http://schemas.microsoft.com/office/powerpoint/2010/main" val="424998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aseline="0" noProof="0" dirty="0" smtClean="0"/>
              <a:t>Als een collectieve arbeidsovereenkomst (CAO) of het arbeidsreglement daarin voorziet of op verzoek van de werkgever, kan aan de werkneemster gevraagd worden om een medisch getuigschrift ter verantwoording van haar afwezigheid voor te leggen.</a:t>
            </a:r>
          </a:p>
          <a:p>
            <a:r>
              <a:rPr lang="nl-BE" noProof="0" dirty="0" smtClean="0"/>
              <a:t>Van</a:t>
            </a:r>
            <a:r>
              <a:rPr lang="nl-BE" baseline="0" noProof="0" dirty="0" smtClean="0"/>
              <a:t> de werkneemster eisen dat zij een dag vakantie neemt om op prenatale consultatie te gaan, is niet toegestaan.</a:t>
            </a:r>
          </a:p>
          <a:p>
            <a:endParaRPr lang="nl-BE"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l-BE" sz="1200" dirty="0" smtClean="0">
                <a:solidFill>
                  <a:schemeClr val="accent5">
                    <a:lumMod val="75000"/>
                  </a:schemeClr>
                </a:solidFill>
              </a:rPr>
              <a:t>Veel vrouwen werken tijdens de zwangerschap. Sommige risico’s op de werkplek kunnen de gezondheid en veiligheid van jonge en aanstaande moeders en hun kinderen schade berokkenen.</a:t>
            </a:r>
          </a:p>
          <a:p>
            <a:endParaRPr lang="nl-BE"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14</a:t>
            </a:fld>
            <a:endParaRPr lang="nl-BE"/>
          </a:p>
        </p:txBody>
      </p:sp>
    </p:spTree>
    <p:extLst>
      <p:ext uri="{BB962C8B-B14F-4D97-AF65-F5344CB8AC3E}">
        <p14:creationId xmlns:p14="http://schemas.microsoft.com/office/powerpoint/2010/main" val="1943751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dirty="0" smtClean="0"/>
              <a:t>Ongewenste functieverandering ten gevolge van een zwangerschap</a:t>
            </a:r>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15</a:t>
            </a:fld>
            <a:endParaRPr lang="nl-BE"/>
          </a:p>
        </p:txBody>
      </p:sp>
    </p:spTree>
    <p:extLst>
      <p:ext uri="{BB962C8B-B14F-4D97-AF65-F5344CB8AC3E}">
        <p14:creationId xmlns:p14="http://schemas.microsoft.com/office/powerpoint/2010/main" val="343382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t>benadrukken zelfs wanneer contract bepaalde duur maar half kan worden uitgevoerd mag er geen rekening mee worden gehouden (immers -&gt; max vier contracten bepaalde duur voor meer dan drie maanden in periode van 2 jaar om contract onbepaalde duur te krijgen indien onafgebroken contracten, door onderbreking contracten moet men opnieuw vanaf nul opbouwen)</a:t>
            </a:r>
          </a:p>
          <a:p>
            <a:endParaRPr lang="nl-BE"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18</a:t>
            </a:fld>
            <a:endParaRPr lang="nl-BE"/>
          </a:p>
        </p:txBody>
      </p:sp>
    </p:spTree>
    <p:extLst>
      <p:ext uri="{BB962C8B-B14F-4D97-AF65-F5344CB8AC3E}">
        <p14:creationId xmlns:p14="http://schemas.microsoft.com/office/powerpoint/2010/main" val="1221927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sz="1200" b="0" dirty="0" smtClean="0"/>
              <a:t>Ontslag na bekendmaking zwangerschap</a:t>
            </a:r>
            <a:endParaRPr lang="nl-BE" b="0" dirty="0"/>
          </a:p>
        </p:txBody>
      </p:sp>
      <p:sp>
        <p:nvSpPr>
          <p:cNvPr id="4" name="Tijdelijke aanduiding voor dianummer 3"/>
          <p:cNvSpPr>
            <a:spLocks noGrp="1"/>
          </p:cNvSpPr>
          <p:nvPr>
            <p:ph type="sldNum" sz="quarter" idx="10"/>
          </p:nvPr>
        </p:nvSpPr>
        <p:spPr/>
        <p:txBody>
          <a:bodyPr/>
          <a:lstStyle/>
          <a:p>
            <a:fld id="{718C0BEA-A3A6-4801-A69E-C3A93EC52A2D}" type="slidenum">
              <a:rPr lang="nl-BE" smtClean="0"/>
              <a:t>19</a:t>
            </a:fld>
            <a:endParaRPr lang="nl-BE"/>
          </a:p>
        </p:txBody>
      </p:sp>
    </p:spTree>
    <p:extLst>
      <p:ext uri="{BB962C8B-B14F-4D97-AF65-F5344CB8AC3E}">
        <p14:creationId xmlns:p14="http://schemas.microsoft.com/office/powerpoint/2010/main" val="1455702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3608088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45819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31910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380058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2014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56F79D83-EFCA-4D11-BDE1-0FFC80818027}" type="datetimeFigureOut">
              <a:rPr lang="fr-BE" smtClean="0"/>
              <a:t>17/11/2017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46212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56F79D83-EFCA-4D11-BDE1-0FFC80818027}" type="datetimeFigureOut">
              <a:rPr lang="fr-BE" smtClean="0"/>
              <a:t>17/11/2017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118288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56F79D83-EFCA-4D11-BDE1-0FFC80818027}" type="datetimeFigureOut">
              <a:rPr lang="fr-BE" smtClean="0"/>
              <a:t>17/11/2017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72439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F79D83-EFCA-4D11-BDE1-0FFC80818027}" type="datetimeFigureOut">
              <a:rPr lang="fr-BE" smtClean="0"/>
              <a:t>17/11/2017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379475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17/11/2017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34549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6F79D83-EFCA-4D11-BDE1-0FFC80818027}" type="datetimeFigureOut">
              <a:rPr lang="fr-BE" smtClean="0"/>
              <a:t>17/11/2017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3FA1B0C-CB69-4D8E-839F-981AF1558B97}" type="slidenum">
              <a:rPr lang="fr-BE" smtClean="0"/>
              <a:t>‹nr.›</a:t>
            </a:fld>
            <a:endParaRPr lang="fr-BE"/>
          </a:p>
        </p:txBody>
      </p:sp>
    </p:spTree>
    <p:extLst>
      <p:ext uri="{BB962C8B-B14F-4D97-AF65-F5344CB8AC3E}">
        <p14:creationId xmlns:p14="http://schemas.microsoft.com/office/powerpoint/2010/main" val="217659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4" descr="D:\Profiles\vanholll\My Documents\documenten\website\BANNER_NL.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26988"/>
            <a:ext cx="9144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titre 1"/>
          <p:cNvSpPr>
            <a:spLocks noGrp="1"/>
          </p:cNvSpPr>
          <p:nvPr>
            <p:ph type="title"/>
          </p:nvPr>
        </p:nvSpPr>
        <p:spPr>
          <a:xfrm>
            <a:off x="457200" y="764704"/>
            <a:ext cx="8229600" cy="796950"/>
          </a:xfrm>
          <a:prstGeom prst="rect">
            <a:avLst/>
          </a:prstGeom>
        </p:spPr>
        <p:txBody>
          <a:bodyPr vert="horz" lIns="91440" tIns="45720" rIns="91440" bIns="45720" rtlCol="0" anchor="ctr">
            <a:normAutofit/>
          </a:bodyPr>
          <a:lstStyle/>
          <a:p>
            <a:r>
              <a:rPr lang="fr-FR" dirty="0" smtClean="0"/>
              <a:t>Modifiez le style du titre</a:t>
            </a:r>
            <a:endParaRPr lang="fr-BE" dirty="0"/>
          </a:p>
        </p:txBody>
      </p:sp>
      <p:sp>
        <p:nvSpPr>
          <p:cNvPr id="3" name="Espace réservé du texte 2"/>
          <p:cNvSpPr>
            <a:spLocks noGrp="1"/>
          </p:cNvSpPr>
          <p:nvPr>
            <p:ph type="body" idx="1"/>
          </p:nvPr>
        </p:nvSpPr>
        <p:spPr>
          <a:xfrm>
            <a:off x="457200" y="1567333"/>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BE"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79D83-EFCA-4D11-BDE1-0FFC80818027}" type="datetimeFigureOut">
              <a:rPr lang="fr-BE" smtClean="0"/>
              <a:t>17/11/2017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A1B0C-CB69-4D8E-839F-981AF1558B97}" type="slidenum">
              <a:rPr lang="fr-BE" smtClean="0"/>
              <a:t>‹nr.›</a:t>
            </a:fld>
            <a:endParaRPr lang="fr-BE"/>
          </a:p>
        </p:txBody>
      </p:sp>
      <p:grpSp>
        <p:nvGrpSpPr>
          <p:cNvPr id="8" name="Group 5"/>
          <p:cNvGrpSpPr>
            <a:grpSpLocks noChangeAspect="1"/>
          </p:cNvGrpSpPr>
          <p:nvPr userDrawn="1"/>
        </p:nvGrpSpPr>
        <p:grpSpPr bwMode="auto">
          <a:xfrm>
            <a:off x="7884368" y="5958730"/>
            <a:ext cx="828675" cy="782638"/>
            <a:chOff x="1620" y="968"/>
            <a:chExt cx="2519" cy="2383"/>
          </a:xfrm>
        </p:grpSpPr>
        <p:sp>
          <p:nvSpPr>
            <p:cNvPr id="9" name="Rectangle 12"/>
            <p:cNvSpPr>
              <a:spLocks noChangeArrowheads="1"/>
            </p:cNvSpPr>
            <p:nvPr/>
          </p:nvSpPr>
          <p:spPr bwMode="auto">
            <a:xfrm>
              <a:off x="1620" y="968"/>
              <a:ext cx="2519" cy="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smtClean="0">
                <a:ln>
                  <a:noFill/>
                </a:ln>
                <a:solidFill>
                  <a:sysClr val="windowText" lastClr="000000"/>
                </a:solidFill>
                <a:effectLst/>
                <a:uLnTx/>
                <a:uFillTx/>
              </a:endParaRPr>
            </a:p>
          </p:txBody>
        </p:sp>
        <p:sp>
          <p:nvSpPr>
            <p:cNvPr id="10" name="Freeform 7"/>
            <p:cNvSpPr>
              <a:spLocks/>
            </p:cNvSpPr>
            <p:nvPr/>
          </p:nvSpPr>
          <p:spPr bwMode="auto">
            <a:xfrm>
              <a:off x="2245" y="2435"/>
              <a:ext cx="145" cy="149"/>
            </a:xfrm>
            <a:custGeom>
              <a:avLst/>
              <a:gdLst>
                <a:gd name="T0" fmla="*/ 10 w 290"/>
                <a:gd name="T1" fmla="*/ 19 h 298"/>
                <a:gd name="T2" fmla="*/ 8 w 290"/>
                <a:gd name="T3" fmla="*/ 19 h 298"/>
                <a:gd name="T4" fmla="*/ 6 w 290"/>
                <a:gd name="T5" fmla="*/ 18 h 298"/>
                <a:gd name="T6" fmla="*/ 4 w 290"/>
                <a:gd name="T7" fmla="*/ 17 h 298"/>
                <a:gd name="T8" fmla="*/ 2 w 290"/>
                <a:gd name="T9" fmla="*/ 16 h 298"/>
                <a:gd name="T10" fmla="*/ 1 w 290"/>
                <a:gd name="T11" fmla="*/ 14 h 298"/>
                <a:gd name="T12" fmla="*/ 1 w 290"/>
                <a:gd name="T13" fmla="*/ 12 h 298"/>
                <a:gd name="T14" fmla="*/ 0 w 290"/>
                <a:gd name="T15" fmla="*/ 10 h 298"/>
                <a:gd name="T16" fmla="*/ 1 w 290"/>
                <a:gd name="T17" fmla="*/ 8 h 298"/>
                <a:gd name="T18" fmla="*/ 1 w 290"/>
                <a:gd name="T19" fmla="*/ 6 h 298"/>
                <a:gd name="T20" fmla="*/ 2 w 290"/>
                <a:gd name="T21" fmla="*/ 4 h 298"/>
                <a:gd name="T22" fmla="*/ 4 w 290"/>
                <a:gd name="T23" fmla="*/ 2 h 298"/>
                <a:gd name="T24" fmla="*/ 6 w 290"/>
                <a:gd name="T25" fmla="*/ 1 h 298"/>
                <a:gd name="T26" fmla="*/ 8 w 290"/>
                <a:gd name="T27" fmla="*/ 1 h 298"/>
                <a:gd name="T28" fmla="*/ 10 w 290"/>
                <a:gd name="T29" fmla="*/ 0 h 298"/>
                <a:gd name="T30" fmla="*/ 12 w 290"/>
                <a:gd name="T31" fmla="*/ 1 h 298"/>
                <a:gd name="T32" fmla="*/ 14 w 290"/>
                <a:gd name="T33" fmla="*/ 1 h 298"/>
                <a:gd name="T34" fmla="*/ 15 w 290"/>
                <a:gd name="T35" fmla="*/ 2 h 298"/>
                <a:gd name="T36" fmla="*/ 17 w 290"/>
                <a:gd name="T37" fmla="*/ 4 h 298"/>
                <a:gd name="T38" fmla="*/ 18 w 290"/>
                <a:gd name="T39" fmla="*/ 6 h 298"/>
                <a:gd name="T40" fmla="*/ 18 w 290"/>
                <a:gd name="T41" fmla="*/ 8 h 298"/>
                <a:gd name="T42" fmla="*/ 19 w 290"/>
                <a:gd name="T43" fmla="*/ 10 h 298"/>
                <a:gd name="T44" fmla="*/ 18 w 290"/>
                <a:gd name="T45" fmla="*/ 12 h 298"/>
                <a:gd name="T46" fmla="*/ 18 w 290"/>
                <a:gd name="T47" fmla="*/ 14 h 298"/>
                <a:gd name="T48" fmla="*/ 17 w 290"/>
                <a:gd name="T49" fmla="*/ 16 h 298"/>
                <a:gd name="T50" fmla="*/ 15 w 290"/>
                <a:gd name="T51" fmla="*/ 17 h 298"/>
                <a:gd name="T52" fmla="*/ 14 w 290"/>
                <a:gd name="T53" fmla="*/ 18 h 298"/>
                <a:gd name="T54" fmla="*/ 12 w 290"/>
                <a:gd name="T55" fmla="*/ 19 h 298"/>
                <a:gd name="T56" fmla="*/ 10 w 290"/>
                <a:gd name="T57" fmla="*/ 19 h 2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90" h="298">
                  <a:moveTo>
                    <a:pt x="147" y="298"/>
                  </a:moveTo>
                  <a:lnTo>
                    <a:pt x="113" y="294"/>
                  </a:lnTo>
                  <a:lnTo>
                    <a:pt x="83" y="283"/>
                  </a:lnTo>
                  <a:lnTo>
                    <a:pt x="55" y="266"/>
                  </a:lnTo>
                  <a:lnTo>
                    <a:pt x="32" y="243"/>
                  </a:lnTo>
                  <a:lnTo>
                    <a:pt x="16" y="216"/>
                  </a:lnTo>
                  <a:lnTo>
                    <a:pt x="5" y="184"/>
                  </a:lnTo>
                  <a:lnTo>
                    <a:pt x="0" y="150"/>
                  </a:lnTo>
                  <a:lnTo>
                    <a:pt x="5" y="115"/>
                  </a:lnTo>
                  <a:lnTo>
                    <a:pt x="16" y="83"/>
                  </a:lnTo>
                  <a:lnTo>
                    <a:pt x="32" y="55"/>
                  </a:lnTo>
                  <a:lnTo>
                    <a:pt x="55" y="32"/>
                  </a:lnTo>
                  <a:lnTo>
                    <a:pt x="83" y="14"/>
                  </a:lnTo>
                  <a:lnTo>
                    <a:pt x="113" y="3"/>
                  </a:lnTo>
                  <a:lnTo>
                    <a:pt x="147" y="0"/>
                  </a:lnTo>
                  <a:lnTo>
                    <a:pt x="179" y="3"/>
                  </a:lnTo>
                  <a:lnTo>
                    <a:pt x="210" y="14"/>
                  </a:lnTo>
                  <a:lnTo>
                    <a:pt x="237" y="32"/>
                  </a:lnTo>
                  <a:lnTo>
                    <a:pt x="258" y="55"/>
                  </a:lnTo>
                  <a:lnTo>
                    <a:pt x="275" y="83"/>
                  </a:lnTo>
                  <a:lnTo>
                    <a:pt x="287" y="115"/>
                  </a:lnTo>
                  <a:lnTo>
                    <a:pt x="290" y="150"/>
                  </a:lnTo>
                  <a:lnTo>
                    <a:pt x="287" y="184"/>
                  </a:lnTo>
                  <a:lnTo>
                    <a:pt x="275" y="216"/>
                  </a:lnTo>
                  <a:lnTo>
                    <a:pt x="258" y="243"/>
                  </a:lnTo>
                  <a:lnTo>
                    <a:pt x="237" y="266"/>
                  </a:lnTo>
                  <a:lnTo>
                    <a:pt x="210" y="283"/>
                  </a:lnTo>
                  <a:lnTo>
                    <a:pt x="179" y="294"/>
                  </a:lnTo>
                  <a:lnTo>
                    <a:pt x="147" y="298"/>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smtClean="0">
                <a:ln>
                  <a:noFill/>
                </a:ln>
                <a:solidFill>
                  <a:sysClr val="windowText" lastClr="000000"/>
                </a:solidFill>
                <a:effectLst/>
                <a:uLnTx/>
                <a:uFillTx/>
              </a:endParaRPr>
            </a:p>
          </p:txBody>
        </p:sp>
        <p:sp>
          <p:nvSpPr>
            <p:cNvPr id="11" name="Freeform 8"/>
            <p:cNvSpPr>
              <a:spLocks noEditPoints="1"/>
            </p:cNvSpPr>
            <p:nvPr/>
          </p:nvSpPr>
          <p:spPr bwMode="auto">
            <a:xfrm>
              <a:off x="2414" y="1768"/>
              <a:ext cx="946" cy="824"/>
            </a:xfrm>
            <a:custGeom>
              <a:avLst/>
              <a:gdLst>
                <a:gd name="T0" fmla="*/ 118 w 1891"/>
                <a:gd name="T1" fmla="*/ 58 h 1648"/>
                <a:gd name="T2" fmla="*/ 114 w 1891"/>
                <a:gd name="T3" fmla="*/ 47 h 1648"/>
                <a:gd name="T4" fmla="*/ 106 w 1891"/>
                <a:gd name="T5" fmla="*/ 38 h 1648"/>
                <a:gd name="T6" fmla="*/ 96 w 1891"/>
                <a:gd name="T7" fmla="*/ 34 h 1648"/>
                <a:gd name="T8" fmla="*/ 84 w 1891"/>
                <a:gd name="T9" fmla="*/ 33 h 1648"/>
                <a:gd name="T10" fmla="*/ 74 w 1891"/>
                <a:gd name="T11" fmla="*/ 36 h 1648"/>
                <a:gd name="T12" fmla="*/ 66 w 1891"/>
                <a:gd name="T13" fmla="*/ 42 h 1648"/>
                <a:gd name="T14" fmla="*/ 61 w 1891"/>
                <a:gd name="T15" fmla="*/ 51 h 1648"/>
                <a:gd name="T16" fmla="*/ 55 w 1891"/>
                <a:gd name="T17" fmla="*/ 42 h 1648"/>
                <a:gd name="T18" fmla="*/ 47 w 1891"/>
                <a:gd name="T19" fmla="*/ 36 h 1648"/>
                <a:gd name="T20" fmla="*/ 38 w 1891"/>
                <a:gd name="T21" fmla="*/ 33 h 1648"/>
                <a:gd name="T22" fmla="*/ 27 w 1891"/>
                <a:gd name="T23" fmla="*/ 33 h 1648"/>
                <a:gd name="T24" fmla="*/ 18 w 1891"/>
                <a:gd name="T25" fmla="*/ 35 h 1648"/>
                <a:gd name="T26" fmla="*/ 0 w 1891"/>
                <a:gd name="T27" fmla="*/ 99 h 1648"/>
                <a:gd name="T28" fmla="*/ 10 w 1891"/>
                <a:gd name="T29" fmla="*/ 102 h 1648"/>
                <a:gd name="T30" fmla="*/ 23 w 1891"/>
                <a:gd name="T31" fmla="*/ 103 h 1648"/>
                <a:gd name="T32" fmla="*/ 36 w 1891"/>
                <a:gd name="T33" fmla="*/ 102 h 1648"/>
                <a:gd name="T34" fmla="*/ 47 w 1891"/>
                <a:gd name="T35" fmla="*/ 97 h 1648"/>
                <a:gd name="T36" fmla="*/ 55 w 1891"/>
                <a:gd name="T37" fmla="*/ 89 h 1648"/>
                <a:gd name="T38" fmla="*/ 61 w 1891"/>
                <a:gd name="T39" fmla="*/ 85 h 1648"/>
                <a:gd name="T40" fmla="*/ 66 w 1891"/>
                <a:gd name="T41" fmla="*/ 93 h 1648"/>
                <a:gd name="T42" fmla="*/ 73 w 1891"/>
                <a:gd name="T43" fmla="*/ 99 h 1648"/>
                <a:gd name="T44" fmla="*/ 83 w 1891"/>
                <a:gd name="T45" fmla="*/ 103 h 1648"/>
                <a:gd name="T46" fmla="*/ 95 w 1891"/>
                <a:gd name="T47" fmla="*/ 103 h 1648"/>
                <a:gd name="T48" fmla="*/ 105 w 1891"/>
                <a:gd name="T49" fmla="*/ 101 h 1648"/>
                <a:gd name="T50" fmla="*/ 116 w 1891"/>
                <a:gd name="T51" fmla="*/ 96 h 1648"/>
                <a:gd name="T52" fmla="*/ 105 w 1891"/>
                <a:gd name="T53" fmla="*/ 88 h 1648"/>
                <a:gd name="T54" fmla="*/ 94 w 1891"/>
                <a:gd name="T55" fmla="*/ 90 h 1648"/>
                <a:gd name="T56" fmla="*/ 85 w 1891"/>
                <a:gd name="T57" fmla="*/ 88 h 1648"/>
                <a:gd name="T58" fmla="*/ 79 w 1891"/>
                <a:gd name="T59" fmla="*/ 83 h 1648"/>
                <a:gd name="T60" fmla="*/ 75 w 1891"/>
                <a:gd name="T61" fmla="*/ 75 h 1648"/>
                <a:gd name="T62" fmla="*/ 119 w 1891"/>
                <a:gd name="T63" fmla="*/ 68 h 1648"/>
                <a:gd name="T64" fmla="*/ 22 w 1891"/>
                <a:gd name="T65" fmla="*/ 89 h 1648"/>
                <a:gd name="T66" fmla="*/ 18 w 1891"/>
                <a:gd name="T67" fmla="*/ 49 h 1648"/>
                <a:gd name="T68" fmla="*/ 23 w 1891"/>
                <a:gd name="T69" fmla="*/ 48 h 1648"/>
                <a:gd name="T70" fmla="*/ 30 w 1891"/>
                <a:gd name="T71" fmla="*/ 47 h 1648"/>
                <a:gd name="T72" fmla="*/ 38 w 1891"/>
                <a:gd name="T73" fmla="*/ 50 h 1648"/>
                <a:gd name="T74" fmla="*/ 43 w 1891"/>
                <a:gd name="T75" fmla="*/ 56 h 1648"/>
                <a:gd name="T76" fmla="*/ 46 w 1891"/>
                <a:gd name="T77" fmla="*/ 64 h 1648"/>
                <a:gd name="T78" fmla="*/ 45 w 1891"/>
                <a:gd name="T79" fmla="*/ 74 h 1648"/>
                <a:gd name="T80" fmla="*/ 41 w 1891"/>
                <a:gd name="T81" fmla="*/ 82 h 1648"/>
                <a:gd name="T82" fmla="*/ 35 w 1891"/>
                <a:gd name="T83" fmla="*/ 87 h 1648"/>
                <a:gd name="T84" fmla="*/ 26 w 1891"/>
                <a:gd name="T85" fmla="*/ 89 h 1648"/>
                <a:gd name="T86" fmla="*/ 75 w 1891"/>
                <a:gd name="T87" fmla="*/ 56 h 1648"/>
                <a:gd name="T88" fmla="*/ 78 w 1891"/>
                <a:gd name="T89" fmla="*/ 50 h 1648"/>
                <a:gd name="T90" fmla="*/ 83 w 1891"/>
                <a:gd name="T91" fmla="*/ 46 h 1648"/>
                <a:gd name="T92" fmla="*/ 90 w 1891"/>
                <a:gd name="T93" fmla="*/ 46 h 1648"/>
                <a:gd name="T94" fmla="*/ 96 w 1891"/>
                <a:gd name="T95" fmla="*/ 49 h 1648"/>
                <a:gd name="T96" fmla="*/ 100 w 1891"/>
                <a:gd name="T97" fmla="*/ 54 h 1648"/>
                <a:gd name="T98" fmla="*/ 101 w 1891"/>
                <a:gd name="T99" fmla="*/ 60 h 164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91" h="1648">
                  <a:moveTo>
                    <a:pt x="1891" y="1074"/>
                  </a:moveTo>
                  <a:lnTo>
                    <a:pt x="1888" y="997"/>
                  </a:lnTo>
                  <a:lnTo>
                    <a:pt x="1879" y="927"/>
                  </a:lnTo>
                  <a:lnTo>
                    <a:pt x="1862" y="860"/>
                  </a:lnTo>
                  <a:lnTo>
                    <a:pt x="1839" y="799"/>
                  </a:lnTo>
                  <a:lnTo>
                    <a:pt x="1812" y="742"/>
                  </a:lnTo>
                  <a:lnTo>
                    <a:pt x="1778" y="690"/>
                  </a:lnTo>
                  <a:lnTo>
                    <a:pt x="1738" y="646"/>
                  </a:lnTo>
                  <a:lnTo>
                    <a:pt x="1694" y="606"/>
                  </a:lnTo>
                  <a:lnTo>
                    <a:pt x="1645" y="574"/>
                  </a:lnTo>
                  <a:lnTo>
                    <a:pt x="1592" y="548"/>
                  </a:lnTo>
                  <a:lnTo>
                    <a:pt x="1534" y="530"/>
                  </a:lnTo>
                  <a:lnTo>
                    <a:pt x="1471" y="517"/>
                  </a:lnTo>
                  <a:lnTo>
                    <a:pt x="1405" y="513"/>
                  </a:lnTo>
                  <a:lnTo>
                    <a:pt x="1343" y="517"/>
                  </a:lnTo>
                  <a:lnTo>
                    <a:pt x="1285" y="528"/>
                  </a:lnTo>
                  <a:lnTo>
                    <a:pt x="1230" y="545"/>
                  </a:lnTo>
                  <a:lnTo>
                    <a:pt x="1179" y="568"/>
                  </a:lnTo>
                  <a:lnTo>
                    <a:pt x="1132" y="597"/>
                  </a:lnTo>
                  <a:lnTo>
                    <a:pt x="1089" y="630"/>
                  </a:lnTo>
                  <a:lnTo>
                    <a:pt x="1051" y="670"/>
                  </a:lnTo>
                  <a:lnTo>
                    <a:pt x="1018" y="713"/>
                  </a:lnTo>
                  <a:lnTo>
                    <a:pt x="989" y="760"/>
                  </a:lnTo>
                  <a:lnTo>
                    <a:pt x="964" y="812"/>
                  </a:lnTo>
                  <a:lnTo>
                    <a:pt x="938" y="760"/>
                  </a:lnTo>
                  <a:lnTo>
                    <a:pt x="909" y="713"/>
                  </a:lnTo>
                  <a:lnTo>
                    <a:pt x="874" y="672"/>
                  </a:lnTo>
                  <a:lnTo>
                    <a:pt x="836" y="635"/>
                  </a:lnTo>
                  <a:lnTo>
                    <a:pt x="793" y="603"/>
                  </a:lnTo>
                  <a:lnTo>
                    <a:pt x="747" y="575"/>
                  </a:lnTo>
                  <a:lnTo>
                    <a:pt x="698" y="553"/>
                  </a:lnTo>
                  <a:lnTo>
                    <a:pt x="648" y="536"/>
                  </a:lnTo>
                  <a:lnTo>
                    <a:pt x="596" y="524"/>
                  </a:lnTo>
                  <a:lnTo>
                    <a:pt x="543" y="516"/>
                  </a:lnTo>
                  <a:lnTo>
                    <a:pt x="488" y="513"/>
                  </a:lnTo>
                  <a:lnTo>
                    <a:pt x="430" y="516"/>
                  </a:lnTo>
                  <a:lnTo>
                    <a:pt x="376" y="524"/>
                  </a:lnTo>
                  <a:lnTo>
                    <a:pt x="326" y="533"/>
                  </a:lnTo>
                  <a:lnTo>
                    <a:pt x="277" y="546"/>
                  </a:lnTo>
                  <a:lnTo>
                    <a:pt x="277" y="0"/>
                  </a:lnTo>
                  <a:lnTo>
                    <a:pt x="0" y="0"/>
                  </a:lnTo>
                  <a:lnTo>
                    <a:pt x="0" y="1570"/>
                  </a:lnTo>
                  <a:lnTo>
                    <a:pt x="48" y="1593"/>
                  </a:lnTo>
                  <a:lnTo>
                    <a:pt x="101" y="1613"/>
                  </a:lnTo>
                  <a:lnTo>
                    <a:pt x="158" y="1628"/>
                  </a:lnTo>
                  <a:lnTo>
                    <a:pt x="220" y="1639"/>
                  </a:lnTo>
                  <a:lnTo>
                    <a:pt x="287" y="1645"/>
                  </a:lnTo>
                  <a:lnTo>
                    <a:pt x="359" y="1648"/>
                  </a:lnTo>
                  <a:lnTo>
                    <a:pt x="428" y="1645"/>
                  </a:lnTo>
                  <a:lnTo>
                    <a:pt x="497" y="1636"/>
                  </a:lnTo>
                  <a:lnTo>
                    <a:pt x="562" y="1620"/>
                  </a:lnTo>
                  <a:lnTo>
                    <a:pt x="625" y="1601"/>
                  </a:lnTo>
                  <a:lnTo>
                    <a:pt x="683" y="1575"/>
                  </a:lnTo>
                  <a:lnTo>
                    <a:pt x="740" y="1543"/>
                  </a:lnTo>
                  <a:lnTo>
                    <a:pt x="791" y="1506"/>
                  </a:lnTo>
                  <a:lnTo>
                    <a:pt x="839" y="1465"/>
                  </a:lnTo>
                  <a:lnTo>
                    <a:pt x="880" y="1417"/>
                  </a:lnTo>
                  <a:lnTo>
                    <a:pt x="917" y="1365"/>
                  </a:lnTo>
                  <a:lnTo>
                    <a:pt x="949" y="1309"/>
                  </a:lnTo>
                  <a:lnTo>
                    <a:pt x="967" y="1356"/>
                  </a:lnTo>
                  <a:lnTo>
                    <a:pt x="990" y="1400"/>
                  </a:lnTo>
                  <a:lnTo>
                    <a:pt x="1016" y="1443"/>
                  </a:lnTo>
                  <a:lnTo>
                    <a:pt x="1047" y="1481"/>
                  </a:lnTo>
                  <a:lnTo>
                    <a:pt x="1082" y="1518"/>
                  </a:lnTo>
                  <a:lnTo>
                    <a:pt x="1121" y="1550"/>
                  </a:lnTo>
                  <a:lnTo>
                    <a:pt x="1164" y="1579"/>
                  </a:lnTo>
                  <a:lnTo>
                    <a:pt x="1213" y="1602"/>
                  </a:lnTo>
                  <a:lnTo>
                    <a:pt x="1265" y="1622"/>
                  </a:lnTo>
                  <a:lnTo>
                    <a:pt x="1323" y="1636"/>
                  </a:lnTo>
                  <a:lnTo>
                    <a:pt x="1384" y="1645"/>
                  </a:lnTo>
                  <a:lnTo>
                    <a:pt x="1451" y="1648"/>
                  </a:lnTo>
                  <a:lnTo>
                    <a:pt x="1508" y="1645"/>
                  </a:lnTo>
                  <a:lnTo>
                    <a:pt x="1564" y="1639"/>
                  </a:lnTo>
                  <a:lnTo>
                    <a:pt x="1622" y="1627"/>
                  </a:lnTo>
                  <a:lnTo>
                    <a:pt x="1680" y="1611"/>
                  </a:lnTo>
                  <a:lnTo>
                    <a:pt x="1737" y="1588"/>
                  </a:lnTo>
                  <a:lnTo>
                    <a:pt x="1792" y="1561"/>
                  </a:lnTo>
                  <a:lnTo>
                    <a:pt x="1845" y="1529"/>
                  </a:lnTo>
                  <a:lnTo>
                    <a:pt x="1780" y="1352"/>
                  </a:lnTo>
                  <a:lnTo>
                    <a:pt x="1723" y="1379"/>
                  </a:lnTo>
                  <a:lnTo>
                    <a:pt x="1670" y="1400"/>
                  </a:lnTo>
                  <a:lnTo>
                    <a:pt x="1613" y="1416"/>
                  </a:lnTo>
                  <a:lnTo>
                    <a:pt x="1557" y="1425"/>
                  </a:lnTo>
                  <a:lnTo>
                    <a:pt x="1497" y="1428"/>
                  </a:lnTo>
                  <a:lnTo>
                    <a:pt x="1448" y="1423"/>
                  </a:lnTo>
                  <a:lnTo>
                    <a:pt x="1401" y="1414"/>
                  </a:lnTo>
                  <a:lnTo>
                    <a:pt x="1358" y="1399"/>
                  </a:lnTo>
                  <a:lnTo>
                    <a:pt x="1318" y="1378"/>
                  </a:lnTo>
                  <a:lnTo>
                    <a:pt x="1283" y="1352"/>
                  </a:lnTo>
                  <a:lnTo>
                    <a:pt x="1253" y="1319"/>
                  </a:lnTo>
                  <a:lnTo>
                    <a:pt x="1228" y="1284"/>
                  </a:lnTo>
                  <a:lnTo>
                    <a:pt x="1210" y="1245"/>
                  </a:lnTo>
                  <a:lnTo>
                    <a:pt x="1196" y="1200"/>
                  </a:lnTo>
                  <a:lnTo>
                    <a:pt x="1192" y="1154"/>
                  </a:lnTo>
                  <a:lnTo>
                    <a:pt x="1891" y="1154"/>
                  </a:lnTo>
                  <a:lnTo>
                    <a:pt x="1891" y="1074"/>
                  </a:lnTo>
                  <a:close/>
                  <a:moveTo>
                    <a:pt x="411" y="1422"/>
                  </a:moveTo>
                  <a:lnTo>
                    <a:pt x="373" y="1422"/>
                  </a:lnTo>
                  <a:lnTo>
                    <a:pt x="339" y="1417"/>
                  </a:lnTo>
                  <a:lnTo>
                    <a:pt x="307" y="1411"/>
                  </a:lnTo>
                  <a:lnTo>
                    <a:pt x="277" y="1402"/>
                  </a:lnTo>
                  <a:lnTo>
                    <a:pt x="277" y="780"/>
                  </a:lnTo>
                  <a:lnTo>
                    <a:pt x="301" y="769"/>
                  </a:lnTo>
                  <a:lnTo>
                    <a:pt x="327" y="760"/>
                  </a:lnTo>
                  <a:lnTo>
                    <a:pt x="358" y="753"/>
                  </a:lnTo>
                  <a:lnTo>
                    <a:pt x="391" y="748"/>
                  </a:lnTo>
                  <a:lnTo>
                    <a:pt x="430" y="745"/>
                  </a:lnTo>
                  <a:lnTo>
                    <a:pt x="480" y="750"/>
                  </a:lnTo>
                  <a:lnTo>
                    <a:pt x="524" y="759"/>
                  </a:lnTo>
                  <a:lnTo>
                    <a:pt x="567" y="776"/>
                  </a:lnTo>
                  <a:lnTo>
                    <a:pt x="604" y="799"/>
                  </a:lnTo>
                  <a:lnTo>
                    <a:pt x="636" y="826"/>
                  </a:lnTo>
                  <a:lnTo>
                    <a:pt x="665" y="858"/>
                  </a:lnTo>
                  <a:lnTo>
                    <a:pt x="688" y="893"/>
                  </a:lnTo>
                  <a:lnTo>
                    <a:pt x="706" y="933"/>
                  </a:lnTo>
                  <a:lnTo>
                    <a:pt x="720" y="974"/>
                  </a:lnTo>
                  <a:lnTo>
                    <a:pt x="727" y="1019"/>
                  </a:lnTo>
                  <a:lnTo>
                    <a:pt x="730" y="1064"/>
                  </a:lnTo>
                  <a:lnTo>
                    <a:pt x="727" y="1118"/>
                  </a:lnTo>
                  <a:lnTo>
                    <a:pt x="718" y="1170"/>
                  </a:lnTo>
                  <a:lnTo>
                    <a:pt x="701" y="1217"/>
                  </a:lnTo>
                  <a:lnTo>
                    <a:pt x="682" y="1261"/>
                  </a:lnTo>
                  <a:lnTo>
                    <a:pt x="656" y="1301"/>
                  </a:lnTo>
                  <a:lnTo>
                    <a:pt x="623" y="1336"/>
                  </a:lnTo>
                  <a:lnTo>
                    <a:pt x="588" y="1365"/>
                  </a:lnTo>
                  <a:lnTo>
                    <a:pt x="549" y="1390"/>
                  </a:lnTo>
                  <a:lnTo>
                    <a:pt x="506" y="1408"/>
                  </a:lnTo>
                  <a:lnTo>
                    <a:pt x="460" y="1419"/>
                  </a:lnTo>
                  <a:lnTo>
                    <a:pt x="411" y="1422"/>
                  </a:lnTo>
                  <a:close/>
                  <a:moveTo>
                    <a:pt x="1186" y="959"/>
                  </a:moveTo>
                  <a:lnTo>
                    <a:pt x="1187" y="924"/>
                  </a:lnTo>
                  <a:lnTo>
                    <a:pt x="1195" y="889"/>
                  </a:lnTo>
                  <a:lnTo>
                    <a:pt x="1205" y="855"/>
                  </a:lnTo>
                  <a:lnTo>
                    <a:pt x="1222" y="823"/>
                  </a:lnTo>
                  <a:lnTo>
                    <a:pt x="1242" y="795"/>
                  </a:lnTo>
                  <a:lnTo>
                    <a:pt x="1265" y="769"/>
                  </a:lnTo>
                  <a:lnTo>
                    <a:pt x="1294" y="750"/>
                  </a:lnTo>
                  <a:lnTo>
                    <a:pt x="1325" y="733"/>
                  </a:lnTo>
                  <a:lnTo>
                    <a:pt x="1360" y="724"/>
                  </a:lnTo>
                  <a:lnTo>
                    <a:pt x="1398" y="721"/>
                  </a:lnTo>
                  <a:lnTo>
                    <a:pt x="1438" y="724"/>
                  </a:lnTo>
                  <a:lnTo>
                    <a:pt x="1473" y="734"/>
                  </a:lnTo>
                  <a:lnTo>
                    <a:pt x="1505" y="750"/>
                  </a:lnTo>
                  <a:lnTo>
                    <a:pt x="1531" y="771"/>
                  </a:lnTo>
                  <a:lnTo>
                    <a:pt x="1554" y="795"/>
                  </a:lnTo>
                  <a:lnTo>
                    <a:pt x="1572" y="824"/>
                  </a:lnTo>
                  <a:lnTo>
                    <a:pt x="1587" y="855"/>
                  </a:lnTo>
                  <a:lnTo>
                    <a:pt x="1596" y="889"/>
                  </a:lnTo>
                  <a:lnTo>
                    <a:pt x="1604" y="924"/>
                  </a:lnTo>
                  <a:lnTo>
                    <a:pt x="1607" y="959"/>
                  </a:lnTo>
                  <a:lnTo>
                    <a:pt x="1186" y="959"/>
                  </a:lnTo>
                  <a:close/>
                </a:path>
              </a:pathLst>
            </a:custGeom>
            <a:solidFill>
              <a:srgbClr val="000000"/>
            </a:solidFill>
            <a:ln w="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smtClean="0">
                <a:ln>
                  <a:noFill/>
                </a:ln>
                <a:solidFill>
                  <a:sysClr val="windowText" lastClr="000000"/>
                </a:solidFill>
                <a:effectLst/>
                <a:uLnTx/>
                <a:uFillTx/>
              </a:endParaRPr>
            </a:p>
          </p:txBody>
        </p:sp>
      </p:grpSp>
    </p:spTree>
    <p:extLst>
      <p:ext uri="{BB962C8B-B14F-4D97-AF65-F5344CB8AC3E}">
        <p14:creationId xmlns:p14="http://schemas.microsoft.com/office/powerpoint/2010/main" val="3152738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accent5">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5">
              <a:lumMod val="60000"/>
              <a:lumOff val="4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egalite.hommesfemmes@iefh.belgique.be" TargetMode="External"/><Relationship Id="rId2" Type="http://schemas.openxmlformats.org/officeDocument/2006/relationships/hyperlink" Target="http://igvm-iefh.belgium.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15" y="1412776"/>
            <a:ext cx="9144000" cy="1470025"/>
          </a:xfrm>
        </p:spPr>
        <p:txBody>
          <a:bodyPr>
            <a:normAutofit/>
          </a:bodyPr>
          <a:lstStyle/>
          <a:p>
            <a:pPr>
              <a:lnSpc>
                <a:spcPct val="150000"/>
              </a:lnSpc>
            </a:pPr>
            <a:r>
              <a:rPr lang="fr-BE" b="1" dirty="0" smtClean="0"/>
              <a:t>Discrimination fondée sur le sexe</a:t>
            </a:r>
            <a:endParaRPr lang="fr-BE" b="1" dirty="0"/>
          </a:p>
        </p:txBody>
      </p:sp>
      <p:sp>
        <p:nvSpPr>
          <p:cNvPr id="3" name="Sous-titre 2"/>
          <p:cNvSpPr>
            <a:spLocks noGrp="1"/>
          </p:cNvSpPr>
          <p:nvPr>
            <p:ph type="subTitle" idx="1"/>
          </p:nvPr>
        </p:nvSpPr>
        <p:spPr>
          <a:xfrm>
            <a:off x="467544" y="2780928"/>
            <a:ext cx="8064896" cy="3024336"/>
          </a:xfrm>
        </p:spPr>
        <p:txBody>
          <a:bodyPr>
            <a:normAutofit fontScale="77500" lnSpcReduction="20000"/>
          </a:bodyPr>
          <a:lstStyle/>
          <a:p>
            <a:endParaRPr lang="fr-BE" sz="3900" dirty="0" smtClean="0">
              <a:solidFill>
                <a:schemeClr val="tx1"/>
              </a:solidFill>
            </a:endParaRPr>
          </a:p>
          <a:p>
            <a:r>
              <a:rPr lang="fr-BE" sz="3900" dirty="0" smtClean="0">
                <a:solidFill>
                  <a:schemeClr val="tx1"/>
                </a:solidFill>
              </a:rPr>
              <a:t>Liesbet Stevens</a:t>
            </a:r>
          </a:p>
          <a:p>
            <a:endParaRPr lang="fr-BE" dirty="0" smtClean="0">
              <a:solidFill>
                <a:schemeClr val="tx1"/>
              </a:solidFill>
            </a:endParaRPr>
          </a:p>
          <a:p>
            <a:r>
              <a:rPr lang="fr-BE" dirty="0" smtClean="0">
                <a:solidFill>
                  <a:schemeClr val="tx1"/>
                </a:solidFill>
              </a:rPr>
              <a:t>Directrice adjointe</a:t>
            </a:r>
          </a:p>
          <a:p>
            <a:r>
              <a:rPr lang="fr-BE" dirty="0" smtClean="0">
                <a:solidFill>
                  <a:schemeClr val="tx1"/>
                </a:solidFill>
              </a:rPr>
              <a:t>Institut pour l’égalité des femmes et des hommes</a:t>
            </a:r>
          </a:p>
          <a:p>
            <a:endParaRPr lang="fr-BE" dirty="0" smtClean="0">
              <a:solidFill>
                <a:schemeClr val="tx1"/>
              </a:solidFill>
            </a:endParaRPr>
          </a:p>
          <a:p>
            <a:r>
              <a:rPr lang="fr-BE" dirty="0" smtClean="0">
                <a:solidFill>
                  <a:schemeClr val="tx1"/>
                </a:solidFill>
              </a:rPr>
              <a:t>16.11.2017</a:t>
            </a:r>
          </a:p>
        </p:txBody>
      </p:sp>
    </p:spTree>
    <p:extLst>
      <p:ext uri="{BB962C8B-B14F-4D97-AF65-F5344CB8AC3E}">
        <p14:creationId xmlns:p14="http://schemas.microsoft.com/office/powerpoint/2010/main" val="3416618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Recrutement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fontScale="70000" lnSpcReduction="20000"/>
          </a:bodyPr>
          <a:lstStyle/>
          <a:p>
            <a:pPr marL="0" indent="0" algn="just">
              <a:buNone/>
            </a:pPr>
            <a:endParaRPr lang="nl-BE" sz="1400" i="1" dirty="0">
              <a:solidFill>
                <a:schemeClr val="tx1"/>
              </a:solidFill>
            </a:endParaRPr>
          </a:p>
          <a:p>
            <a:pPr marL="0" indent="0" algn="just">
              <a:buNone/>
            </a:pPr>
            <a:endParaRPr lang="nl-NL" i="1" dirty="0" smtClean="0">
              <a:solidFill>
                <a:schemeClr val="tx1"/>
              </a:solidFill>
            </a:endParaRPr>
          </a:p>
          <a:p>
            <a:pPr marL="0" indent="0" algn="just">
              <a:buNone/>
            </a:pPr>
            <a:r>
              <a:rPr lang="fr-BE" sz="3500" i="1" dirty="0">
                <a:solidFill>
                  <a:schemeClr val="tx1"/>
                </a:solidFill>
              </a:rPr>
              <a:t>Une travailleuse </a:t>
            </a:r>
            <a:r>
              <a:rPr lang="fr-BE" sz="3500" i="1" dirty="0" smtClean="0">
                <a:solidFill>
                  <a:schemeClr val="tx1"/>
                </a:solidFill>
              </a:rPr>
              <a:t>parcourt toutes </a:t>
            </a:r>
            <a:r>
              <a:rPr lang="fr-BE" sz="3500" i="1" dirty="0">
                <a:solidFill>
                  <a:schemeClr val="tx1"/>
                </a:solidFill>
              </a:rPr>
              <a:t>les étapes de la procédure de sélection, mais </a:t>
            </a:r>
            <a:r>
              <a:rPr lang="fr-BE" sz="3500" i="1" dirty="0" smtClean="0">
                <a:solidFill>
                  <a:schemeClr val="tx1"/>
                </a:solidFill>
              </a:rPr>
              <a:t>apprend qu'elle n'a </a:t>
            </a:r>
            <a:r>
              <a:rPr lang="fr-BE" sz="3500" i="1" dirty="0">
                <a:solidFill>
                  <a:schemeClr val="tx1"/>
                </a:solidFill>
              </a:rPr>
              <a:t>finalement pas été retenue. L'employeur indique clairement qu'il se demande comment une mère de trois enfants peut combiner sa famille avec le travail. Il est fait référence à un </a:t>
            </a:r>
            <a:r>
              <a:rPr lang="fr-BE" sz="3500" i="1" dirty="0" smtClean="0">
                <a:solidFill>
                  <a:schemeClr val="tx1"/>
                </a:solidFill>
              </a:rPr>
              <a:t>incident survenu au </a:t>
            </a:r>
            <a:r>
              <a:rPr lang="fr-BE" sz="3500" i="1" dirty="0">
                <a:solidFill>
                  <a:schemeClr val="tx1"/>
                </a:solidFill>
              </a:rPr>
              <a:t>cours de la phase finale de la procédure de candidature. La femme a été informée qu'elle recevrait un appel téléphonique </a:t>
            </a:r>
            <a:r>
              <a:rPr lang="fr-BE" sz="3500" i="1" dirty="0" smtClean="0">
                <a:solidFill>
                  <a:schemeClr val="tx1"/>
                </a:solidFill>
              </a:rPr>
              <a:t>à une </a:t>
            </a:r>
            <a:r>
              <a:rPr lang="fr-BE" sz="3500" i="1" dirty="0">
                <a:solidFill>
                  <a:schemeClr val="tx1"/>
                </a:solidFill>
              </a:rPr>
              <a:t>certaine heure. Cependant, lorsqu'elle </a:t>
            </a:r>
            <a:r>
              <a:rPr lang="fr-BE" sz="3500" i="1" dirty="0" smtClean="0">
                <a:solidFill>
                  <a:schemeClr val="tx1"/>
                </a:solidFill>
              </a:rPr>
              <a:t>l'a </a:t>
            </a:r>
            <a:r>
              <a:rPr lang="fr-BE" sz="3500" i="1" dirty="0">
                <a:solidFill>
                  <a:schemeClr val="tx1"/>
                </a:solidFill>
              </a:rPr>
              <a:t>informée qu'ils n'appelleraient qu'après 16 heures et en dehors </a:t>
            </a:r>
            <a:r>
              <a:rPr lang="fr-BE" sz="3500" i="1" dirty="0" smtClean="0">
                <a:solidFill>
                  <a:schemeClr val="tx1"/>
                </a:solidFill>
              </a:rPr>
              <a:t>du laps de temps convenu, </a:t>
            </a:r>
            <a:r>
              <a:rPr lang="fr-BE" sz="3500" i="1" dirty="0">
                <a:solidFill>
                  <a:schemeClr val="tx1"/>
                </a:solidFill>
              </a:rPr>
              <a:t>elle </a:t>
            </a:r>
            <a:r>
              <a:rPr lang="fr-BE" sz="3500" i="1" dirty="0" smtClean="0">
                <a:solidFill>
                  <a:schemeClr val="tx1"/>
                </a:solidFill>
              </a:rPr>
              <a:t>a </a:t>
            </a:r>
            <a:r>
              <a:rPr lang="fr-BE" sz="3500" i="1" dirty="0">
                <a:solidFill>
                  <a:schemeClr val="tx1"/>
                </a:solidFill>
              </a:rPr>
              <a:t>dit que c'était difficile pour elle parce qu'elle devait aller chercher ses enfants à l'école et qu'elle n'avait </a:t>
            </a:r>
            <a:r>
              <a:rPr lang="fr-BE" sz="3500" i="1" dirty="0" smtClean="0">
                <a:solidFill>
                  <a:schemeClr val="tx1"/>
                </a:solidFill>
              </a:rPr>
              <a:t>pas prévu d’alternative.</a:t>
            </a:r>
            <a:endParaRPr lang="fr-BE" sz="3500" i="1" dirty="0">
              <a:solidFill>
                <a:schemeClr val="tx1"/>
              </a:solidFill>
            </a:endParaRPr>
          </a:p>
          <a:p>
            <a:pPr marL="0" indent="0" algn="just">
              <a:buNone/>
            </a:pPr>
            <a:endParaRPr lang="nl-NL" sz="3500" i="1" dirty="0" smtClean="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10</a:t>
            </a:fld>
            <a:endParaRPr lang="nl-BE" dirty="0"/>
          </a:p>
        </p:txBody>
      </p:sp>
    </p:spTree>
    <p:extLst>
      <p:ext uri="{BB962C8B-B14F-4D97-AF65-F5344CB8AC3E}">
        <p14:creationId xmlns:p14="http://schemas.microsoft.com/office/powerpoint/2010/main" val="287556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Recrutement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lnSpcReduction="10000"/>
          </a:bodyPr>
          <a:lstStyle/>
          <a:p>
            <a:pPr marL="1371600" lvl="3" indent="0">
              <a:buNone/>
            </a:pPr>
            <a:endParaRPr lang="nl-BE" sz="1400" dirty="0" smtClean="0"/>
          </a:p>
          <a:p>
            <a:pPr marL="754062" lvl="1" indent="-342900"/>
            <a:endParaRPr lang="nl-BE" sz="2400" dirty="0" smtClean="0">
              <a:solidFill>
                <a:schemeClr val="tx1"/>
              </a:solidFill>
            </a:endParaRPr>
          </a:p>
          <a:p>
            <a:pPr marL="754062" lvl="1" indent="-342900"/>
            <a:r>
              <a:rPr lang="nl-BE" sz="2400" dirty="0" smtClean="0">
                <a:solidFill>
                  <a:schemeClr val="tx1"/>
                </a:solidFill>
              </a:rPr>
              <a:t>En principe, </a:t>
            </a:r>
            <a:r>
              <a:rPr lang="nl-BE" sz="2400" dirty="0" err="1" smtClean="0">
                <a:solidFill>
                  <a:schemeClr val="tx1"/>
                </a:solidFill>
              </a:rPr>
              <a:t>aucune</a:t>
            </a:r>
            <a:r>
              <a:rPr lang="nl-BE" sz="2400" dirty="0" smtClean="0">
                <a:solidFill>
                  <a:schemeClr val="tx1"/>
                </a:solidFill>
              </a:rPr>
              <a:t> question </a:t>
            </a:r>
            <a:r>
              <a:rPr lang="nl-BE" sz="2400" dirty="0" err="1" smtClean="0">
                <a:solidFill>
                  <a:schemeClr val="tx1"/>
                </a:solidFill>
              </a:rPr>
              <a:t>relative</a:t>
            </a:r>
            <a:r>
              <a:rPr lang="nl-BE" sz="2400" dirty="0" smtClean="0">
                <a:solidFill>
                  <a:schemeClr val="tx1"/>
                </a:solidFill>
              </a:rPr>
              <a:t> au </a:t>
            </a:r>
            <a:r>
              <a:rPr lang="nl-BE" sz="2400" dirty="0" err="1" smtClean="0">
                <a:solidFill>
                  <a:schemeClr val="tx1"/>
                </a:solidFill>
              </a:rPr>
              <a:t>désir</a:t>
            </a:r>
            <a:r>
              <a:rPr lang="nl-BE" sz="2400" dirty="0" smtClean="0">
                <a:solidFill>
                  <a:schemeClr val="tx1"/>
                </a:solidFill>
              </a:rPr>
              <a:t> </a:t>
            </a:r>
            <a:r>
              <a:rPr lang="nl-BE" sz="2400" dirty="0" err="1" smtClean="0">
                <a:solidFill>
                  <a:schemeClr val="tx1"/>
                </a:solidFill>
              </a:rPr>
              <a:t>d’enfant</a:t>
            </a:r>
            <a:r>
              <a:rPr lang="nl-BE" sz="2400" dirty="0" smtClean="0">
                <a:solidFill>
                  <a:schemeClr val="tx1"/>
                </a:solidFill>
              </a:rPr>
              <a:t> </a:t>
            </a:r>
            <a:r>
              <a:rPr lang="nl-BE" sz="2400" dirty="0" err="1" smtClean="0">
                <a:solidFill>
                  <a:schemeClr val="tx1"/>
                </a:solidFill>
              </a:rPr>
              <a:t>ou</a:t>
            </a:r>
            <a:r>
              <a:rPr lang="nl-BE" sz="2400" dirty="0" smtClean="0">
                <a:solidFill>
                  <a:schemeClr val="tx1"/>
                </a:solidFill>
              </a:rPr>
              <a:t> à la </a:t>
            </a:r>
            <a:r>
              <a:rPr lang="nl-BE" sz="2400" dirty="0" err="1" smtClean="0">
                <a:solidFill>
                  <a:schemeClr val="tx1"/>
                </a:solidFill>
              </a:rPr>
              <a:t>situation</a:t>
            </a:r>
            <a:r>
              <a:rPr lang="nl-BE" sz="2400" dirty="0" smtClean="0">
                <a:solidFill>
                  <a:schemeClr val="tx1"/>
                </a:solidFill>
              </a:rPr>
              <a:t> familiale ne peut </a:t>
            </a:r>
            <a:r>
              <a:rPr lang="nl-BE" sz="2400" dirty="0" err="1" smtClean="0">
                <a:solidFill>
                  <a:schemeClr val="tx1"/>
                </a:solidFill>
              </a:rPr>
              <a:t>être</a:t>
            </a:r>
            <a:r>
              <a:rPr lang="nl-BE" sz="2400" dirty="0" smtClean="0">
                <a:solidFill>
                  <a:schemeClr val="tx1"/>
                </a:solidFill>
              </a:rPr>
              <a:t> </a:t>
            </a:r>
            <a:r>
              <a:rPr lang="nl-BE" sz="2400" dirty="0" err="1" smtClean="0">
                <a:solidFill>
                  <a:schemeClr val="tx1"/>
                </a:solidFill>
              </a:rPr>
              <a:t>posée</a:t>
            </a:r>
            <a:r>
              <a:rPr lang="nl-BE" sz="2400" dirty="0" smtClean="0">
                <a:solidFill>
                  <a:schemeClr val="tx1"/>
                </a:solidFill>
              </a:rPr>
              <a:t> </a:t>
            </a:r>
            <a:r>
              <a:rPr lang="nl-BE" sz="2400" dirty="0" err="1" smtClean="0">
                <a:solidFill>
                  <a:schemeClr val="tx1"/>
                </a:solidFill>
              </a:rPr>
              <a:t>durant</a:t>
            </a:r>
            <a:r>
              <a:rPr lang="nl-BE" sz="2400" dirty="0" smtClean="0">
                <a:solidFill>
                  <a:schemeClr val="tx1"/>
                </a:solidFill>
              </a:rPr>
              <a:t> la procédure de </a:t>
            </a:r>
            <a:r>
              <a:rPr lang="nl-BE" sz="2400" dirty="0" err="1" smtClean="0">
                <a:solidFill>
                  <a:schemeClr val="tx1"/>
                </a:solidFill>
              </a:rPr>
              <a:t>candidature</a:t>
            </a:r>
            <a:r>
              <a:rPr lang="nl-BE" sz="2400" dirty="0" smtClean="0">
                <a:solidFill>
                  <a:schemeClr val="tx1"/>
                </a:solidFill>
              </a:rPr>
              <a:t>.</a:t>
            </a:r>
          </a:p>
          <a:p>
            <a:pPr marL="754062" lvl="1" indent="-342900"/>
            <a:r>
              <a:rPr lang="nl-BE" sz="2400" dirty="0" smtClean="0">
                <a:solidFill>
                  <a:schemeClr val="tx1"/>
                </a:solidFill>
              </a:rPr>
              <a:t>Les </a:t>
            </a:r>
            <a:r>
              <a:rPr lang="nl-BE" sz="2400" dirty="0" err="1" smtClean="0">
                <a:solidFill>
                  <a:schemeClr val="tx1"/>
                </a:solidFill>
              </a:rPr>
              <a:t>candidates</a:t>
            </a:r>
            <a:r>
              <a:rPr lang="nl-BE" sz="2400" dirty="0" smtClean="0">
                <a:solidFill>
                  <a:schemeClr val="tx1"/>
                </a:solidFill>
              </a:rPr>
              <a:t> </a:t>
            </a:r>
            <a:r>
              <a:rPr lang="nl-BE" sz="2400" dirty="0" err="1" smtClean="0">
                <a:solidFill>
                  <a:schemeClr val="tx1"/>
                </a:solidFill>
              </a:rPr>
              <a:t>peuvent</a:t>
            </a:r>
            <a:r>
              <a:rPr lang="nl-BE" sz="2400" dirty="0" smtClean="0">
                <a:solidFill>
                  <a:schemeClr val="tx1"/>
                </a:solidFill>
              </a:rPr>
              <a:t> </a:t>
            </a:r>
            <a:r>
              <a:rPr lang="nl-BE" sz="2400" dirty="0" err="1" smtClean="0">
                <a:solidFill>
                  <a:schemeClr val="tx1"/>
                </a:solidFill>
              </a:rPr>
              <a:t>donc</a:t>
            </a:r>
            <a:r>
              <a:rPr lang="nl-BE" sz="2400" dirty="0" smtClean="0">
                <a:solidFill>
                  <a:schemeClr val="tx1"/>
                </a:solidFill>
              </a:rPr>
              <a:t> </a:t>
            </a:r>
            <a:r>
              <a:rPr lang="nl-BE" sz="2400" dirty="0" err="1" smtClean="0">
                <a:solidFill>
                  <a:schemeClr val="tx1"/>
                </a:solidFill>
              </a:rPr>
              <a:t>cacher</a:t>
            </a:r>
            <a:r>
              <a:rPr lang="nl-BE" sz="2400" dirty="0" smtClean="0">
                <a:solidFill>
                  <a:schemeClr val="tx1"/>
                </a:solidFill>
              </a:rPr>
              <a:t> leur </a:t>
            </a:r>
            <a:r>
              <a:rPr lang="nl-BE" sz="2400" dirty="0" err="1" smtClean="0">
                <a:solidFill>
                  <a:schemeClr val="tx1"/>
                </a:solidFill>
              </a:rPr>
              <a:t>grossesse</a:t>
            </a:r>
            <a:r>
              <a:rPr lang="nl-BE" sz="2400" dirty="0" smtClean="0">
                <a:solidFill>
                  <a:schemeClr val="tx1"/>
                </a:solidFill>
              </a:rPr>
              <a:t>, se </a:t>
            </a:r>
            <a:r>
              <a:rPr lang="nl-BE" sz="2400" dirty="0" err="1" smtClean="0">
                <a:solidFill>
                  <a:schemeClr val="tx1"/>
                </a:solidFill>
              </a:rPr>
              <a:t>taire</a:t>
            </a:r>
            <a:r>
              <a:rPr lang="nl-BE" sz="2400" dirty="0" smtClean="0">
                <a:solidFill>
                  <a:schemeClr val="tx1"/>
                </a:solidFill>
              </a:rPr>
              <a:t> et </a:t>
            </a:r>
            <a:r>
              <a:rPr lang="nl-BE" sz="2400" dirty="0" err="1" smtClean="0">
                <a:solidFill>
                  <a:schemeClr val="tx1"/>
                </a:solidFill>
              </a:rPr>
              <a:t>même</a:t>
            </a:r>
            <a:r>
              <a:rPr lang="nl-BE" sz="2400" dirty="0" smtClean="0">
                <a:solidFill>
                  <a:schemeClr val="tx1"/>
                </a:solidFill>
              </a:rPr>
              <a:t> </a:t>
            </a:r>
            <a:r>
              <a:rPr lang="nl-BE" sz="2400" dirty="0" err="1" smtClean="0">
                <a:solidFill>
                  <a:schemeClr val="tx1"/>
                </a:solidFill>
              </a:rPr>
              <a:t>mentir</a:t>
            </a:r>
            <a:r>
              <a:rPr lang="nl-BE" sz="2400" dirty="0">
                <a:solidFill>
                  <a:schemeClr val="tx1"/>
                </a:solidFill>
              </a:rPr>
              <a:t> </a:t>
            </a:r>
            <a:r>
              <a:rPr lang="nl-BE" sz="2400" dirty="0" smtClean="0">
                <a:solidFill>
                  <a:schemeClr val="tx1"/>
                </a:solidFill>
              </a:rPr>
              <a:t>; (</a:t>
            </a:r>
            <a:r>
              <a:rPr lang="nl-BE" sz="2400" dirty="0" err="1" smtClean="0">
                <a:solidFill>
                  <a:schemeClr val="tx1"/>
                </a:solidFill>
              </a:rPr>
              <a:t>exception</a:t>
            </a:r>
            <a:r>
              <a:rPr lang="nl-BE" sz="2400" dirty="0" smtClean="0">
                <a:solidFill>
                  <a:schemeClr val="tx1"/>
                </a:solidFill>
              </a:rPr>
              <a:t> : </a:t>
            </a:r>
            <a:r>
              <a:rPr lang="nl-BE" sz="2400" dirty="0" err="1" smtClean="0">
                <a:solidFill>
                  <a:schemeClr val="tx1"/>
                </a:solidFill>
              </a:rPr>
              <a:t>s’il</a:t>
            </a:r>
            <a:r>
              <a:rPr lang="nl-BE" sz="2400" dirty="0">
                <a:solidFill>
                  <a:schemeClr val="tx1"/>
                </a:solidFill>
              </a:rPr>
              <a:t> </a:t>
            </a:r>
            <a:r>
              <a:rPr lang="nl-BE" sz="2400" dirty="0" err="1" smtClean="0">
                <a:solidFill>
                  <a:schemeClr val="tx1"/>
                </a:solidFill>
              </a:rPr>
              <a:t>existe</a:t>
            </a:r>
            <a:r>
              <a:rPr lang="nl-BE" sz="2400" dirty="0" smtClean="0">
                <a:solidFill>
                  <a:schemeClr val="tx1"/>
                </a:solidFill>
              </a:rPr>
              <a:t> </a:t>
            </a:r>
            <a:r>
              <a:rPr lang="nl-BE" sz="2400" dirty="0" err="1" smtClean="0">
                <a:solidFill>
                  <a:schemeClr val="tx1"/>
                </a:solidFill>
              </a:rPr>
              <a:t>un</a:t>
            </a:r>
            <a:r>
              <a:rPr lang="nl-BE" sz="2400" dirty="0" smtClean="0">
                <a:solidFill>
                  <a:schemeClr val="tx1"/>
                </a:solidFill>
              </a:rPr>
              <a:t> </a:t>
            </a:r>
            <a:r>
              <a:rPr lang="nl-BE" sz="2400" dirty="0" err="1" smtClean="0">
                <a:solidFill>
                  <a:schemeClr val="tx1"/>
                </a:solidFill>
              </a:rPr>
              <a:t>risque</a:t>
            </a:r>
            <a:r>
              <a:rPr lang="nl-BE" sz="2400" dirty="0" smtClean="0">
                <a:solidFill>
                  <a:schemeClr val="tx1"/>
                </a:solidFill>
              </a:rPr>
              <a:t> pour la santé de la femme </a:t>
            </a:r>
            <a:r>
              <a:rPr lang="nl-BE" sz="2400" dirty="0" err="1" smtClean="0">
                <a:solidFill>
                  <a:schemeClr val="tx1"/>
                </a:solidFill>
              </a:rPr>
              <a:t>enceinte</a:t>
            </a:r>
            <a:r>
              <a:rPr lang="nl-BE" sz="2400" dirty="0" smtClean="0">
                <a:solidFill>
                  <a:schemeClr val="tx1"/>
                </a:solidFill>
              </a:rPr>
              <a:t>/</a:t>
            </a:r>
            <a:r>
              <a:rPr lang="nl-BE" sz="2400" dirty="0" err="1" smtClean="0">
                <a:solidFill>
                  <a:schemeClr val="tx1"/>
                </a:solidFill>
              </a:rPr>
              <a:t>l’enfant</a:t>
            </a:r>
            <a:r>
              <a:rPr lang="nl-BE" sz="2400" dirty="0" smtClean="0">
                <a:solidFill>
                  <a:schemeClr val="tx1"/>
                </a:solidFill>
              </a:rPr>
              <a:t> à </a:t>
            </a:r>
            <a:r>
              <a:rPr lang="nl-BE" sz="2400" dirty="0" err="1" smtClean="0">
                <a:solidFill>
                  <a:schemeClr val="tx1"/>
                </a:solidFill>
              </a:rPr>
              <a:t>naître</a:t>
            </a:r>
            <a:r>
              <a:rPr lang="nl-BE" sz="2400" dirty="0" smtClean="0">
                <a:solidFill>
                  <a:schemeClr val="tx1"/>
                </a:solidFill>
              </a:rPr>
              <a:t> OU </a:t>
            </a:r>
            <a:r>
              <a:rPr lang="nl-BE" sz="2400" dirty="0" err="1" smtClean="0">
                <a:solidFill>
                  <a:schemeClr val="tx1"/>
                </a:solidFill>
              </a:rPr>
              <a:t>lorsqu’il</a:t>
            </a:r>
            <a:r>
              <a:rPr lang="nl-BE" sz="2400" dirty="0" smtClean="0">
                <a:solidFill>
                  <a:schemeClr val="tx1"/>
                </a:solidFill>
              </a:rPr>
              <a:t> </a:t>
            </a:r>
            <a:r>
              <a:rPr lang="nl-BE" sz="2400" dirty="0" err="1" smtClean="0">
                <a:solidFill>
                  <a:schemeClr val="tx1"/>
                </a:solidFill>
              </a:rPr>
              <a:t>s’agit</a:t>
            </a:r>
            <a:r>
              <a:rPr lang="nl-BE" sz="2400" dirty="0" smtClean="0">
                <a:solidFill>
                  <a:schemeClr val="tx1"/>
                </a:solidFill>
              </a:rPr>
              <a:t> </a:t>
            </a:r>
            <a:r>
              <a:rPr lang="nl-BE" sz="2400" dirty="0" err="1" smtClean="0">
                <a:solidFill>
                  <a:schemeClr val="tx1"/>
                </a:solidFill>
              </a:rPr>
              <a:t>d’une</a:t>
            </a:r>
            <a:r>
              <a:rPr lang="nl-BE" sz="2400" dirty="0" smtClean="0">
                <a:solidFill>
                  <a:schemeClr val="tx1"/>
                </a:solidFill>
              </a:rPr>
              <a:t> mission de </a:t>
            </a:r>
            <a:r>
              <a:rPr lang="nl-BE" sz="2400" dirty="0" err="1" smtClean="0">
                <a:solidFill>
                  <a:schemeClr val="tx1"/>
                </a:solidFill>
              </a:rPr>
              <a:t>courte</a:t>
            </a:r>
            <a:r>
              <a:rPr lang="nl-BE" sz="2400" dirty="0" smtClean="0">
                <a:solidFill>
                  <a:schemeClr val="tx1"/>
                </a:solidFill>
              </a:rPr>
              <a:t> </a:t>
            </a:r>
            <a:r>
              <a:rPr lang="nl-BE" sz="2400" dirty="0" err="1" smtClean="0">
                <a:solidFill>
                  <a:schemeClr val="tx1"/>
                </a:solidFill>
              </a:rPr>
              <a:t>durée</a:t>
            </a:r>
            <a:r>
              <a:rPr lang="nl-BE" sz="2400" dirty="0" smtClean="0">
                <a:solidFill>
                  <a:schemeClr val="tx1"/>
                </a:solidFill>
              </a:rPr>
              <a:t> </a:t>
            </a:r>
            <a:r>
              <a:rPr lang="nl-BE" sz="2400" dirty="0" err="1" smtClean="0">
                <a:solidFill>
                  <a:schemeClr val="tx1"/>
                </a:solidFill>
              </a:rPr>
              <a:t>qui</a:t>
            </a:r>
            <a:r>
              <a:rPr lang="nl-BE" sz="2400" dirty="0" smtClean="0">
                <a:solidFill>
                  <a:schemeClr val="tx1"/>
                </a:solidFill>
              </a:rPr>
              <a:t> peut </a:t>
            </a:r>
            <a:r>
              <a:rPr lang="nl-BE" sz="2400" dirty="0" err="1" smtClean="0">
                <a:solidFill>
                  <a:schemeClr val="tx1"/>
                </a:solidFill>
              </a:rPr>
              <a:t>uniquement</a:t>
            </a:r>
            <a:r>
              <a:rPr lang="nl-BE" sz="2400" dirty="0" smtClean="0">
                <a:solidFill>
                  <a:schemeClr val="tx1"/>
                </a:solidFill>
              </a:rPr>
              <a:t> </a:t>
            </a:r>
            <a:r>
              <a:rPr lang="nl-BE" sz="2400" dirty="0" err="1" smtClean="0">
                <a:solidFill>
                  <a:schemeClr val="tx1"/>
                </a:solidFill>
              </a:rPr>
              <a:t>être</a:t>
            </a:r>
            <a:r>
              <a:rPr lang="nl-BE" sz="2400" dirty="0" smtClean="0">
                <a:solidFill>
                  <a:schemeClr val="tx1"/>
                </a:solidFill>
              </a:rPr>
              <a:t> </a:t>
            </a:r>
            <a:r>
              <a:rPr lang="nl-BE" sz="2400" dirty="0" err="1" smtClean="0">
                <a:solidFill>
                  <a:schemeClr val="tx1"/>
                </a:solidFill>
              </a:rPr>
              <a:t>effectuée</a:t>
            </a:r>
            <a:r>
              <a:rPr lang="nl-BE" sz="2400" dirty="0" smtClean="0">
                <a:solidFill>
                  <a:schemeClr val="tx1"/>
                </a:solidFill>
              </a:rPr>
              <a:t> pendant la période du congé de </a:t>
            </a:r>
            <a:r>
              <a:rPr lang="nl-BE" sz="2400" dirty="0" err="1" smtClean="0">
                <a:solidFill>
                  <a:schemeClr val="tx1"/>
                </a:solidFill>
              </a:rPr>
              <a:t>maternité</a:t>
            </a:r>
            <a:r>
              <a:rPr lang="nl-BE" sz="2400" dirty="0" smtClean="0">
                <a:solidFill>
                  <a:schemeClr val="tx1"/>
                </a:solidFill>
              </a:rPr>
              <a:t>) ; </a:t>
            </a:r>
            <a:r>
              <a:rPr lang="nl-BE" sz="2400" dirty="0" err="1" smtClean="0">
                <a:solidFill>
                  <a:schemeClr val="tx1"/>
                </a:solidFill>
              </a:rPr>
              <a:t>ce</a:t>
            </a:r>
            <a:r>
              <a:rPr lang="nl-BE" sz="2400" dirty="0" smtClean="0">
                <a:solidFill>
                  <a:schemeClr val="tx1"/>
                </a:solidFill>
              </a:rPr>
              <a:t> fait ne </a:t>
            </a:r>
            <a:r>
              <a:rPr lang="nl-BE" sz="2400" dirty="0" err="1" smtClean="0">
                <a:solidFill>
                  <a:schemeClr val="tx1"/>
                </a:solidFill>
              </a:rPr>
              <a:t>pourra</a:t>
            </a:r>
            <a:r>
              <a:rPr lang="nl-BE" sz="2400" dirty="0" smtClean="0">
                <a:solidFill>
                  <a:schemeClr val="tx1"/>
                </a:solidFill>
              </a:rPr>
              <a:t> pas </a:t>
            </a:r>
            <a:r>
              <a:rPr lang="nl-BE" sz="2400" dirty="0" err="1" smtClean="0">
                <a:solidFill>
                  <a:schemeClr val="tx1"/>
                </a:solidFill>
              </a:rPr>
              <a:t>être</a:t>
            </a:r>
            <a:r>
              <a:rPr lang="nl-BE" sz="2400" dirty="0" smtClean="0">
                <a:solidFill>
                  <a:schemeClr val="tx1"/>
                </a:solidFill>
              </a:rPr>
              <a:t> </a:t>
            </a:r>
            <a:r>
              <a:rPr lang="nl-BE" sz="2400" dirty="0" err="1" smtClean="0">
                <a:solidFill>
                  <a:schemeClr val="tx1"/>
                </a:solidFill>
              </a:rPr>
              <a:t>utilisé</a:t>
            </a:r>
            <a:r>
              <a:rPr lang="nl-BE" sz="2400" dirty="0" smtClean="0">
                <a:solidFill>
                  <a:schemeClr val="tx1"/>
                </a:solidFill>
              </a:rPr>
              <a:t> </a:t>
            </a:r>
            <a:r>
              <a:rPr lang="nl-BE" sz="2400" dirty="0" err="1" smtClean="0">
                <a:solidFill>
                  <a:schemeClr val="tx1"/>
                </a:solidFill>
              </a:rPr>
              <a:t>contre</a:t>
            </a:r>
            <a:r>
              <a:rPr lang="nl-BE" sz="2400" dirty="0" smtClean="0">
                <a:solidFill>
                  <a:schemeClr val="tx1"/>
                </a:solidFill>
              </a:rPr>
              <a:t> elle plus </a:t>
            </a:r>
            <a:r>
              <a:rPr lang="nl-BE" sz="2400" dirty="0" err="1" smtClean="0">
                <a:solidFill>
                  <a:schemeClr val="tx1"/>
                </a:solidFill>
              </a:rPr>
              <a:t>tard</a:t>
            </a:r>
            <a:r>
              <a:rPr lang="nl-BE" sz="2400" dirty="0" smtClean="0">
                <a:solidFill>
                  <a:schemeClr val="tx1"/>
                </a:solidFill>
              </a:rPr>
              <a:t> (par </a:t>
            </a:r>
            <a:r>
              <a:rPr lang="nl-BE" sz="2400" dirty="0" err="1" smtClean="0">
                <a:solidFill>
                  <a:schemeClr val="tx1"/>
                </a:solidFill>
              </a:rPr>
              <a:t>exemple</a:t>
            </a:r>
            <a:r>
              <a:rPr lang="nl-BE" sz="2400" dirty="0" smtClean="0">
                <a:solidFill>
                  <a:schemeClr val="tx1"/>
                </a:solidFill>
              </a:rPr>
              <a:t> </a:t>
            </a:r>
            <a:r>
              <a:rPr lang="nl-BE" sz="2400" dirty="0" err="1" smtClean="0">
                <a:solidFill>
                  <a:schemeClr val="tx1"/>
                </a:solidFill>
              </a:rPr>
              <a:t>lors</a:t>
            </a:r>
            <a:r>
              <a:rPr lang="nl-BE" sz="2400" dirty="0" smtClean="0">
                <a:solidFill>
                  <a:schemeClr val="tx1"/>
                </a:solidFill>
              </a:rPr>
              <a:t> </a:t>
            </a:r>
            <a:r>
              <a:rPr lang="nl-BE" sz="2400" dirty="0" err="1" smtClean="0">
                <a:solidFill>
                  <a:schemeClr val="tx1"/>
                </a:solidFill>
              </a:rPr>
              <a:t>d’une</a:t>
            </a:r>
            <a:r>
              <a:rPr lang="nl-BE" sz="2400" dirty="0" smtClean="0">
                <a:solidFill>
                  <a:schemeClr val="tx1"/>
                </a:solidFill>
              </a:rPr>
              <a:t> </a:t>
            </a:r>
            <a:r>
              <a:rPr lang="nl-BE" sz="2400" dirty="0" err="1" smtClean="0">
                <a:solidFill>
                  <a:schemeClr val="tx1"/>
                </a:solidFill>
              </a:rPr>
              <a:t>évaluation</a:t>
            </a:r>
            <a:r>
              <a:rPr lang="nl-BE" sz="2400"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11</a:t>
            </a:fld>
            <a:endParaRPr lang="nl-BE" dirty="0"/>
          </a:p>
        </p:txBody>
      </p:sp>
    </p:spTree>
    <p:extLst>
      <p:ext uri="{BB962C8B-B14F-4D97-AF65-F5344CB8AC3E}">
        <p14:creationId xmlns:p14="http://schemas.microsoft.com/office/powerpoint/2010/main" val="3237449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Recrutement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1371600" lvl="3" indent="0">
              <a:buNone/>
            </a:pPr>
            <a:endParaRPr lang="nl-BE" sz="1400" dirty="0" smtClean="0"/>
          </a:p>
          <a:p>
            <a:pPr marL="754062" lvl="1" indent="-342900"/>
            <a:endParaRPr lang="nl-BE" sz="2400" dirty="0" smtClean="0">
              <a:solidFill>
                <a:schemeClr val="tx1"/>
              </a:solidFill>
            </a:endParaRPr>
          </a:p>
          <a:p>
            <a:pPr marL="411162" lvl="1" indent="0">
              <a:buNone/>
            </a:pPr>
            <a:r>
              <a:rPr lang="nl-BE" sz="2400" dirty="0" smtClean="0">
                <a:solidFill>
                  <a:schemeClr val="tx1"/>
                </a:solidFill>
              </a:rPr>
              <a:t>La </a:t>
            </a:r>
            <a:r>
              <a:rPr lang="nl-BE" sz="2400" dirty="0" err="1" smtClean="0">
                <a:solidFill>
                  <a:schemeClr val="tx1"/>
                </a:solidFill>
              </a:rPr>
              <a:t>grossesse</a:t>
            </a:r>
            <a:r>
              <a:rPr lang="nl-BE" sz="2400" dirty="0" smtClean="0">
                <a:solidFill>
                  <a:schemeClr val="tx1"/>
                </a:solidFill>
              </a:rPr>
              <a:t> </a:t>
            </a:r>
            <a:r>
              <a:rPr lang="nl-BE" sz="2400" dirty="0" err="1" smtClean="0">
                <a:solidFill>
                  <a:schemeClr val="tx1"/>
                </a:solidFill>
              </a:rPr>
              <a:t>éventuelle</a:t>
            </a:r>
            <a:r>
              <a:rPr lang="nl-BE" sz="2400" dirty="0" smtClean="0">
                <a:solidFill>
                  <a:schemeClr val="tx1"/>
                </a:solidFill>
              </a:rPr>
              <a:t> </a:t>
            </a:r>
            <a:r>
              <a:rPr lang="nl-BE" sz="2400" dirty="0" err="1" smtClean="0">
                <a:solidFill>
                  <a:schemeClr val="tx1"/>
                </a:solidFill>
              </a:rPr>
              <a:t>d’une</a:t>
            </a:r>
            <a:r>
              <a:rPr lang="nl-BE" sz="2400" dirty="0" smtClean="0">
                <a:solidFill>
                  <a:schemeClr val="tx1"/>
                </a:solidFill>
              </a:rPr>
              <a:t> </a:t>
            </a:r>
            <a:r>
              <a:rPr lang="nl-BE" sz="2400" dirty="0" err="1" smtClean="0">
                <a:solidFill>
                  <a:schemeClr val="tx1"/>
                </a:solidFill>
              </a:rPr>
              <a:t>candidate</a:t>
            </a:r>
            <a:r>
              <a:rPr lang="nl-BE" sz="2400" dirty="0" smtClean="0">
                <a:solidFill>
                  <a:schemeClr val="tx1"/>
                </a:solidFill>
              </a:rPr>
              <a:t> ne peut </a:t>
            </a:r>
            <a:r>
              <a:rPr lang="nl-BE" sz="2400" dirty="0" err="1" smtClean="0">
                <a:solidFill>
                  <a:schemeClr val="tx1"/>
                </a:solidFill>
              </a:rPr>
              <a:t>être</a:t>
            </a:r>
            <a:r>
              <a:rPr lang="nl-BE" sz="2400" dirty="0" smtClean="0">
                <a:solidFill>
                  <a:schemeClr val="tx1"/>
                </a:solidFill>
              </a:rPr>
              <a:t> prise en </a:t>
            </a:r>
            <a:r>
              <a:rPr lang="nl-BE" sz="2400" dirty="0" err="1" smtClean="0">
                <a:solidFill>
                  <a:schemeClr val="tx1"/>
                </a:solidFill>
              </a:rPr>
              <a:t>compte</a:t>
            </a:r>
            <a:r>
              <a:rPr lang="nl-BE" sz="2400" dirty="0" smtClean="0">
                <a:solidFill>
                  <a:schemeClr val="tx1"/>
                </a:solidFill>
              </a:rPr>
              <a:t> </a:t>
            </a:r>
            <a:r>
              <a:rPr lang="nl-BE" sz="2400" dirty="0" err="1" smtClean="0">
                <a:solidFill>
                  <a:schemeClr val="tx1"/>
                </a:solidFill>
              </a:rPr>
              <a:t>lors</a:t>
            </a:r>
            <a:r>
              <a:rPr lang="nl-BE" sz="2400" dirty="0" smtClean="0">
                <a:solidFill>
                  <a:schemeClr val="tx1"/>
                </a:solidFill>
              </a:rPr>
              <a:t> de </a:t>
            </a:r>
            <a:r>
              <a:rPr lang="nl-BE" sz="2400" dirty="0" err="1" smtClean="0">
                <a:solidFill>
                  <a:schemeClr val="tx1"/>
                </a:solidFill>
              </a:rPr>
              <a:t>son</a:t>
            </a:r>
            <a:r>
              <a:rPr lang="nl-BE" sz="2400" dirty="0" smtClean="0">
                <a:solidFill>
                  <a:schemeClr val="tx1"/>
                </a:solidFill>
              </a:rPr>
              <a:t> </a:t>
            </a:r>
            <a:r>
              <a:rPr lang="nl-BE" sz="2400" dirty="0" err="1" smtClean="0">
                <a:solidFill>
                  <a:schemeClr val="tx1"/>
                </a:solidFill>
              </a:rPr>
              <a:t>évaluation</a:t>
            </a:r>
            <a:r>
              <a:rPr lang="nl-BE" sz="2400"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12</a:t>
            </a:fld>
            <a:endParaRPr lang="nl-BE" dirty="0"/>
          </a:p>
        </p:txBody>
      </p:sp>
    </p:spTree>
    <p:extLst>
      <p:ext uri="{BB962C8B-B14F-4D97-AF65-F5344CB8AC3E}">
        <p14:creationId xmlns:p14="http://schemas.microsoft.com/office/powerpoint/2010/main" val="80611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sz="4900" b="1" dirty="0" smtClean="0"/>
              <a:t>Non-respect </a:t>
            </a:r>
            <a:r>
              <a:rPr lang="nl-BE" sz="4900" b="1" dirty="0" err="1" smtClean="0"/>
              <a:t>législation</a:t>
            </a:r>
            <a:r>
              <a:rPr lang="nl-BE" sz="4900" b="1" dirty="0" smtClean="0"/>
              <a:t> </a:t>
            </a:r>
            <a:r>
              <a:rPr lang="nl-BE" sz="4900" b="1" dirty="0" err="1" smtClean="0"/>
              <a:t>travail</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1371600" lvl="3" indent="0">
              <a:buNone/>
            </a:pPr>
            <a:endParaRPr lang="nl-BE" sz="1400" dirty="0" smtClean="0"/>
          </a:p>
          <a:p>
            <a:pPr marL="754062" lvl="1" indent="-342900"/>
            <a:endParaRPr lang="nl-BE" sz="2400" dirty="0" smtClean="0">
              <a:solidFill>
                <a:schemeClr val="tx1"/>
              </a:solidFill>
            </a:endParaRPr>
          </a:p>
          <a:p>
            <a:pPr marL="411162" lvl="1" indent="0">
              <a:buNone/>
            </a:pPr>
            <a:r>
              <a:rPr lang="fr-BE" sz="2400" i="1" dirty="0">
                <a:solidFill>
                  <a:schemeClr val="tx1"/>
                </a:solidFill>
              </a:rPr>
              <a:t>Lors de sa première grossesse, une travailleuse pouvait aller chez le gynécologue pendant ses heures de travail, à condition d'en apporter la preuve. Son gynécologue ne travaille qu'entre 8 et 17 heures à l'hôpital. Après son retour </a:t>
            </a:r>
            <a:r>
              <a:rPr lang="fr-BE" sz="2400" i="1" dirty="0" smtClean="0">
                <a:solidFill>
                  <a:schemeClr val="tx1"/>
                </a:solidFill>
              </a:rPr>
              <a:t>de </a:t>
            </a:r>
            <a:r>
              <a:rPr lang="fr-BE" sz="2400" i="1" dirty="0">
                <a:solidFill>
                  <a:schemeClr val="tx1"/>
                </a:solidFill>
              </a:rPr>
              <a:t>congé de maternité, l'employeur </a:t>
            </a:r>
            <a:r>
              <a:rPr lang="fr-BE" sz="2400" i="1" dirty="0" smtClean="0">
                <a:solidFill>
                  <a:schemeClr val="tx1"/>
                </a:solidFill>
              </a:rPr>
              <a:t>l'a </a:t>
            </a:r>
            <a:r>
              <a:rPr lang="fr-BE" sz="2400" i="1" dirty="0">
                <a:solidFill>
                  <a:schemeClr val="tx1"/>
                </a:solidFill>
              </a:rPr>
              <a:t>informée que si </a:t>
            </a:r>
            <a:r>
              <a:rPr lang="fr-BE" sz="2400" i="1" dirty="0" smtClean="0">
                <a:solidFill>
                  <a:schemeClr val="tx1"/>
                </a:solidFill>
              </a:rPr>
              <a:t>elle était </a:t>
            </a:r>
            <a:r>
              <a:rPr lang="fr-BE" sz="2400" i="1" dirty="0">
                <a:solidFill>
                  <a:schemeClr val="tx1"/>
                </a:solidFill>
              </a:rPr>
              <a:t>enceinte une deuxième fois, elle devrait trouver un autre gynécologue travaillant en dehors des heures de </a:t>
            </a:r>
            <a:r>
              <a:rPr lang="fr-BE" sz="2400" i="1" dirty="0" smtClean="0">
                <a:solidFill>
                  <a:schemeClr val="tx1"/>
                </a:solidFill>
              </a:rPr>
              <a:t>bureau </a:t>
            </a:r>
            <a:r>
              <a:rPr lang="fr-BE" sz="2400" i="1" dirty="0">
                <a:solidFill>
                  <a:schemeClr val="tx1"/>
                </a:solidFill>
              </a:rPr>
              <a:t>ou qu'elle devrait </a:t>
            </a:r>
            <a:r>
              <a:rPr lang="fr-BE" sz="2400" i="1" dirty="0" smtClean="0">
                <a:solidFill>
                  <a:schemeClr val="tx1"/>
                </a:solidFill>
              </a:rPr>
              <a:t>compenser </a:t>
            </a:r>
            <a:r>
              <a:rPr lang="fr-BE" sz="2400" i="1" dirty="0">
                <a:solidFill>
                  <a:schemeClr val="tx1"/>
                </a:solidFill>
              </a:rPr>
              <a:t>ces heures.</a:t>
            </a:r>
          </a:p>
          <a:p>
            <a:pPr marL="411162" lvl="1" indent="0">
              <a:buNone/>
            </a:pPr>
            <a:endParaRPr lang="nl-BE" sz="2400" i="1" dirty="0" smtClean="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13</a:t>
            </a:fld>
            <a:endParaRPr lang="nl-BE" dirty="0"/>
          </a:p>
        </p:txBody>
      </p:sp>
    </p:spTree>
    <p:extLst>
      <p:ext uri="{BB962C8B-B14F-4D97-AF65-F5344CB8AC3E}">
        <p14:creationId xmlns:p14="http://schemas.microsoft.com/office/powerpoint/2010/main" val="380162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80728"/>
            <a:ext cx="8229600" cy="796950"/>
          </a:xfrm>
        </p:spPr>
        <p:txBody>
          <a:bodyPr>
            <a:normAutofit/>
          </a:bodyPr>
          <a:lstStyle/>
          <a:p>
            <a:r>
              <a:rPr lang="nl-BE" b="1" dirty="0" smtClean="0"/>
              <a:t>Non-respect </a:t>
            </a:r>
            <a:r>
              <a:rPr lang="nl-BE" b="1" dirty="0" err="1" smtClean="0"/>
              <a:t>législation</a:t>
            </a:r>
            <a:r>
              <a:rPr lang="nl-BE" b="1" dirty="0" smtClean="0"/>
              <a:t> </a:t>
            </a:r>
            <a:r>
              <a:rPr lang="nl-BE" b="1" dirty="0" err="1" smtClean="0"/>
              <a:t>travail</a:t>
            </a:r>
            <a:endParaRPr lang="nl-BE" b="1" dirty="0"/>
          </a:p>
        </p:txBody>
      </p:sp>
      <p:sp>
        <p:nvSpPr>
          <p:cNvPr id="3" name="Tijdelijke aanduiding voor inhoud 2"/>
          <p:cNvSpPr>
            <a:spLocks noGrp="1"/>
          </p:cNvSpPr>
          <p:nvPr>
            <p:ph idx="1"/>
          </p:nvPr>
        </p:nvSpPr>
        <p:spPr>
          <a:xfrm>
            <a:off x="467544" y="1988840"/>
            <a:ext cx="8229600" cy="4513688"/>
          </a:xfrm>
        </p:spPr>
        <p:txBody>
          <a:bodyPr>
            <a:normAutofit lnSpcReduction="10000"/>
          </a:bodyPr>
          <a:lstStyle/>
          <a:p>
            <a:r>
              <a:rPr lang="nl-BE" sz="2800" dirty="0" err="1" smtClean="0">
                <a:solidFill>
                  <a:schemeClr val="tx1"/>
                </a:solidFill>
              </a:rPr>
              <a:t>Consultations</a:t>
            </a:r>
            <a:r>
              <a:rPr lang="nl-BE" sz="2800" dirty="0" smtClean="0">
                <a:solidFill>
                  <a:schemeClr val="tx1"/>
                </a:solidFill>
              </a:rPr>
              <a:t> </a:t>
            </a:r>
            <a:r>
              <a:rPr lang="nl-BE" sz="2800" dirty="0" err="1" smtClean="0">
                <a:solidFill>
                  <a:schemeClr val="tx1"/>
                </a:solidFill>
              </a:rPr>
              <a:t>prénatales</a:t>
            </a:r>
            <a:endParaRPr lang="nl-BE" sz="2800" dirty="0" smtClean="0">
              <a:solidFill>
                <a:schemeClr val="tx1"/>
              </a:solidFill>
            </a:endParaRPr>
          </a:p>
          <a:p>
            <a:pPr lvl="1"/>
            <a:r>
              <a:rPr lang="nl-BE" sz="2400" dirty="0" smtClean="0">
                <a:solidFill>
                  <a:schemeClr val="tx1"/>
                </a:solidFill>
              </a:rPr>
              <a:t>La </a:t>
            </a:r>
            <a:r>
              <a:rPr lang="nl-BE" sz="2400" dirty="0" err="1" smtClean="0">
                <a:solidFill>
                  <a:schemeClr val="tx1"/>
                </a:solidFill>
              </a:rPr>
              <a:t>travailleuse</a:t>
            </a:r>
            <a:r>
              <a:rPr lang="nl-BE" sz="2400" dirty="0" smtClean="0">
                <a:solidFill>
                  <a:schemeClr val="tx1"/>
                </a:solidFill>
              </a:rPr>
              <a:t> a </a:t>
            </a:r>
            <a:r>
              <a:rPr lang="nl-BE" sz="2400" dirty="0" err="1" smtClean="0">
                <a:solidFill>
                  <a:schemeClr val="tx1"/>
                </a:solidFill>
              </a:rPr>
              <a:t>le</a:t>
            </a:r>
            <a:r>
              <a:rPr lang="nl-BE" sz="2400" dirty="0" smtClean="0">
                <a:solidFill>
                  <a:schemeClr val="tx1"/>
                </a:solidFill>
              </a:rPr>
              <a:t> </a:t>
            </a:r>
            <a:r>
              <a:rPr lang="nl-BE" sz="2400" dirty="0" err="1" smtClean="0">
                <a:solidFill>
                  <a:schemeClr val="tx1"/>
                </a:solidFill>
              </a:rPr>
              <a:t>droit</a:t>
            </a:r>
            <a:r>
              <a:rPr lang="nl-BE" sz="2400" dirty="0" smtClean="0">
                <a:solidFill>
                  <a:schemeClr val="tx1"/>
                </a:solidFill>
              </a:rPr>
              <a:t> de </a:t>
            </a:r>
            <a:r>
              <a:rPr lang="nl-BE" sz="2400" dirty="0" err="1" smtClean="0">
                <a:solidFill>
                  <a:schemeClr val="tx1"/>
                </a:solidFill>
              </a:rPr>
              <a:t>s’absenter</a:t>
            </a:r>
            <a:r>
              <a:rPr lang="nl-BE" sz="2400" dirty="0" smtClean="0">
                <a:solidFill>
                  <a:schemeClr val="tx1"/>
                </a:solidFill>
              </a:rPr>
              <a:t> pour se </a:t>
            </a:r>
            <a:r>
              <a:rPr lang="nl-BE" sz="2400" dirty="0" err="1" smtClean="0">
                <a:solidFill>
                  <a:schemeClr val="tx1"/>
                </a:solidFill>
              </a:rPr>
              <a:t>rendre</a:t>
            </a:r>
            <a:r>
              <a:rPr lang="nl-BE" sz="2400" dirty="0" smtClean="0">
                <a:solidFill>
                  <a:schemeClr val="tx1"/>
                </a:solidFill>
              </a:rPr>
              <a:t> à des </a:t>
            </a:r>
            <a:r>
              <a:rPr lang="nl-BE" sz="2400" dirty="0" err="1" smtClean="0">
                <a:solidFill>
                  <a:schemeClr val="tx1"/>
                </a:solidFill>
              </a:rPr>
              <a:t>consultations</a:t>
            </a:r>
            <a:r>
              <a:rPr lang="nl-BE" sz="2400" dirty="0" smtClean="0">
                <a:solidFill>
                  <a:schemeClr val="tx1"/>
                </a:solidFill>
              </a:rPr>
              <a:t> </a:t>
            </a:r>
            <a:r>
              <a:rPr lang="nl-BE" sz="2400" dirty="0" err="1" smtClean="0">
                <a:solidFill>
                  <a:schemeClr val="tx1"/>
                </a:solidFill>
              </a:rPr>
              <a:t>prénatales</a:t>
            </a:r>
            <a:r>
              <a:rPr lang="nl-BE" sz="2400" dirty="0" smtClean="0">
                <a:solidFill>
                  <a:schemeClr val="tx1"/>
                </a:solidFill>
              </a:rPr>
              <a:t> si </a:t>
            </a:r>
            <a:r>
              <a:rPr lang="nl-BE" sz="2400" dirty="0" err="1" smtClean="0">
                <a:solidFill>
                  <a:schemeClr val="tx1"/>
                </a:solidFill>
              </a:rPr>
              <a:t>celles</a:t>
            </a:r>
            <a:r>
              <a:rPr lang="nl-BE" sz="2400" dirty="0" smtClean="0">
                <a:solidFill>
                  <a:schemeClr val="tx1"/>
                </a:solidFill>
              </a:rPr>
              <a:t>-ci ne </a:t>
            </a:r>
            <a:r>
              <a:rPr lang="nl-BE" sz="2400" dirty="0" err="1" smtClean="0">
                <a:solidFill>
                  <a:schemeClr val="tx1"/>
                </a:solidFill>
              </a:rPr>
              <a:t>peuvent</a:t>
            </a:r>
            <a:r>
              <a:rPr lang="nl-BE" sz="2400" dirty="0" smtClean="0">
                <a:solidFill>
                  <a:schemeClr val="tx1"/>
                </a:solidFill>
              </a:rPr>
              <a:t> </a:t>
            </a:r>
            <a:r>
              <a:rPr lang="nl-BE" sz="2400" dirty="0" err="1" smtClean="0">
                <a:solidFill>
                  <a:schemeClr val="tx1"/>
                </a:solidFill>
              </a:rPr>
              <a:t>avoir</a:t>
            </a:r>
            <a:r>
              <a:rPr lang="nl-BE" sz="2400" dirty="0" smtClean="0">
                <a:solidFill>
                  <a:schemeClr val="tx1"/>
                </a:solidFill>
              </a:rPr>
              <a:t> </a:t>
            </a:r>
            <a:r>
              <a:rPr lang="nl-BE" sz="2400" dirty="0" err="1" smtClean="0">
                <a:solidFill>
                  <a:schemeClr val="tx1"/>
                </a:solidFill>
              </a:rPr>
              <a:t>lieu</a:t>
            </a:r>
            <a:r>
              <a:rPr lang="nl-BE" sz="2400" dirty="0" smtClean="0">
                <a:solidFill>
                  <a:schemeClr val="tx1"/>
                </a:solidFill>
              </a:rPr>
              <a:t> en </a:t>
            </a:r>
            <a:r>
              <a:rPr lang="nl-BE" sz="2400" dirty="0" err="1" smtClean="0">
                <a:solidFill>
                  <a:schemeClr val="tx1"/>
                </a:solidFill>
              </a:rPr>
              <a:t>dehors</a:t>
            </a:r>
            <a:r>
              <a:rPr lang="nl-BE" sz="2400" dirty="0" smtClean="0">
                <a:solidFill>
                  <a:schemeClr val="tx1"/>
                </a:solidFill>
              </a:rPr>
              <a:t> de </a:t>
            </a:r>
            <a:r>
              <a:rPr lang="nl-BE" sz="2400" dirty="0" err="1" smtClean="0">
                <a:solidFill>
                  <a:schemeClr val="tx1"/>
                </a:solidFill>
              </a:rPr>
              <a:t>ses</a:t>
            </a:r>
            <a:r>
              <a:rPr lang="nl-BE" sz="2400" dirty="0" smtClean="0">
                <a:solidFill>
                  <a:schemeClr val="tx1"/>
                </a:solidFill>
              </a:rPr>
              <a:t> </a:t>
            </a:r>
            <a:r>
              <a:rPr lang="nl-BE" sz="2400" dirty="0" err="1" smtClean="0">
                <a:solidFill>
                  <a:schemeClr val="tx1"/>
                </a:solidFill>
              </a:rPr>
              <a:t>heures</a:t>
            </a:r>
            <a:r>
              <a:rPr lang="nl-BE" sz="2400" dirty="0" smtClean="0">
                <a:solidFill>
                  <a:schemeClr val="tx1"/>
                </a:solidFill>
              </a:rPr>
              <a:t> de </a:t>
            </a:r>
            <a:r>
              <a:rPr lang="nl-BE" sz="2400" dirty="0" err="1" smtClean="0">
                <a:solidFill>
                  <a:schemeClr val="tx1"/>
                </a:solidFill>
              </a:rPr>
              <a:t>travail</a:t>
            </a:r>
            <a:r>
              <a:rPr lang="nl-BE" sz="2400" dirty="0" smtClean="0">
                <a:solidFill>
                  <a:schemeClr val="tx1"/>
                </a:solidFill>
              </a:rPr>
              <a:t>.</a:t>
            </a:r>
          </a:p>
          <a:p>
            <a:pPr lvl="1"/>
            <a:r>
              <a:rPr lang="nl-BE" sz="2400" dirty="0" smtClean="0">
                <a:solidFill>
                  <a:schemeClr val="tx1"/>
                </a:solidFill>
              </a:rPr>
              <a:t>Pour </a:t>
            </a:r>
            <a:r>
              <a:rPr lang="nl-BE" sz="2400" dirty="0" err="1" smtClean="0">
                <a:solidFill>
                  <a:schemeClr val="tx1"/>
                </a:solidFill>
              </a:rPr>
              <a:t>percevoir</a:t>
            </a:r>
            <a:r>
              <a:rPr lang="nl-BE" sz="2400" dirty="0" smtClean="0">
                <a:solidFill>
                  <a:schemeClr val="tx1"/>
                </a:solidFill>
              </a:rPr>
              <a:t> </a:t>
            </a:r>
            <a:r>
              <a:rPr lang="nl-BE" sz="2400" dirty="0" err="1" smtClean="0">
                <a:solidFill>
                  <a:schemeClr val="tx1"/>
                </a:solidFill>
              </a:rPr>
              <a:t>son</a:t>
            </a:r>
            <a:r>
              <a:rPr lang="nl-BE" sz="2400" dirty="0" smtClean="0">
                <a:solidFill>
                  <a:schemeClr val="tx1"/>
                </a:solidFill>
              </a:rPr>
              <a:t> </a:t>
            </a:r>
            <a:r>
              <a:rPr lang="nl-BE" sz="2400" dirty="0" err="1" smtClean="0">
                <a:solidFill>
                  <a:schemeClr val="tx1"/>
                </a:solidFill>
              </a:rPr>
              <a:t>salaire</a:t>
            </a:r>
            <a:r>
              <a:rPr lang="nl-BE" sz="2400" dirty="0" smtClean="0">
                <a:solidFill>
                  <a:schemeClr val="tx1"/>
                </a:solidFill>
              </a:rPr>
              <a:t>, la </a:t>
            </a:r>
            <a:r>
              <a:rPr lang="nl-BE" sz="2400" dirty="0" err="1" smtClean="0">
                <a:solidFill>
                  <a:schemeClr val="tx1"/>
                </a:solidFill>
              </a:rPr>
              <a:t>travailleuse</a:t>
            </a:r>
            <a:r>
              <a:rPr lang="nl-BE" sz="2400" dirty="0" smtClean="0">
                <a:solidFill>
                  <a:schemeClr val="tx1"/>
                </a:solidFill>
              </a:rPr>
              <a:t> </a:t>
            </a:r>
            <a:r>
              <a:rPr lang="nl-BE" sz="2400" dirty="0" err="1" smtClean="0">
                <a:solidFill>
                  <a:schemeClr val="tx1"/>
                </a:solidFill>
              </a:rPr>
              <a:t>doit</a:t>
            </a:r>
            <a:r>
              <a:rPr lang="nl-BE" sz="2400" dirty="0" smtClean="0">
                <a:solidFill>
                  <a:schemeClr val="tx1"/>
                </a:solidFill>
              </a:rPr>
              <a:t> </a:t>
            </a:r>
            <a:r>
              <a:rPr lang="nl-BE" sz="2400" dirty="0" err="1" smtClean="0">
                <a:solidFill>
                  <a:schemeClr val="tx1"/>
                </a:solidFill>
              </a:rPr>
              <a:t>toutefois</a:t>
            </a:r>
            <a:r>
              <a:rPr lang="nl-BE" sz="2400" dirty="0" smtClean="0">
                <a:solidFill>
                  <a:schemeClr val="tx1"/>
                </a:solidFill>
              </a:rPr>
              <a:t> </a:t>
            </a:r>
            <a:r>
              <a:rPr lang="nl-BE" sz="2400" dirty="0" err="1" smtClean="0">
                <a:solidFill>
                  <a:schemeClr val="tx1"/>
                </a:solidFill>
              </a:rPr>
              <a:t>informer</a:t>
            </a:r>
            <a:r>
              <a:rPr lang="nl-BE" sz="2400" dirty="0" smtClean="0">
                <a:solidFill>
                  <a:schemeClr val="tx1"/>
                </a:solidFill>
              </a:rPr>
              <a:t> </a:t>
            </a:r>
            <a:r>
              <a:rPr lang="nl-BE" sz="2400" dirty="0" err="1" smtClean="0">
                <a:solidFill>
                  <a:schemeClr val="tx1"/>
                </a:solidFill>
              </a:rPr>
              <a:t>son</a:t>
            </a:r>
            <a:r>
              <a:rPr lang="nl-BE" sz="2400" dirty="0" smtClean="0">
                <a:solidFill>
                  <a:schemeClr val="tx1"/>
                </a:solidFill>
              </a:rPr>
              <a:t> </a:t>
            </a:r>
            <a:r>
              <a:rPr lang="nl-BE" sz="2400" dirty="0" err="1" smtClean="0">
                <a:solidFill>
                  <a:schemeClr val="tx1"/>
                </a:solidFill>
              </a:rPr>
              <a:t>employeur</a:t>
            </a:r>
            <a:r>
              <a:rPr lang="nl-BE" sz="2400" dirty="0" smtClean="0">
                <a:solidFill>
                  <a:schemeClr val="tx1"/>
                </a:solidFill>
              </a:rPr>
              <a:t> de la </a:t>
            </a:r>
            <a:r>
              <a:rPr lang="nl-BE" sz="2400" dirty="0" err="1" smtClean="0">
                <a:solidFill>
                  <a:schemeClr val="tx1"/>
                </a:solidFill>
              </a:rPr>
              <a:t>consultation</a:t>
            </a:r>
            <a:r>
              <a:rPr lang="nl-BE" sz="2400" dirty="0" smtClean="0">
                <a:solidFill>
                  <a:schemeClr val="tx1"/>
                </a:solidFill>
              </a:rPr>
              <a:t>.</a:t>
            </a:r>
          </a:p>
          <a:p>
            <a:r>
              <a:rPr lang="nl-BE" sz="2800" dirty="0" err="1" smtClean="0">
                <a:solidFill>
                  <a:schemeClr val="tx1"/>
                </a:solidFill>
              </a:rPr>
              <a:t>Interdiction</a:t>
            </a:r>
            <a:r>
              <a:rPr lang="nl-BE" sz="2800" dirty="0" smtClean="0">
                <a:solidFill>
                  <a:schemeClr val="tx1"/>
                </a:solidFill>
              </a:rPr>
              <a:t> du </a:t>
            </a:r>
            <a:r>
              <a:rPr lang="nl-BE" sz="2800" dirty="0" err="1" smtClean="0">
                <a:solidFill>
                  <a:schemeClr val="tx1"/>
                </a:solidFill>
              </a:rPr>
              <a:t>travail</a:t>
            </a:r>
            <a:r>
              <a:rPr lang="nl-BE" sz="2800" dirty="0" smtClean="0">
                <a:solidFill>
                  <a:schemeClr val="tx1"/>
                </a:solidFill>
              </a:rPr>
              <a:t> de nuit</a:t>
            </a:r>
            <a:endParaRPr lang="nl-BE" sz="2800" dirty="0">
              <a:solidFill>
                <a:schemeClr val="tx1"/>
              </a:solidFill>
            </a:endParaRPr>
          </a:p>
          <a:p>
            <a:r>
              <a:rPr lang="nl-BE" sz="2800" dirty="0" err="1" smtClean="0">
                <a:solidFill>
                  <a:schemeClr val="tx1"/>
                </a:solidFill>
              </a:rPr>
              <a:t>Interdiction</a:t>
            </a:r>
            <a:r>
              <a:rPr lang="nl-BE" sz="2800" dirty="0" smtClean="0">
                <a:solidFill>
                  <a:schemeClr val="tx1"/>
                </a:solidFill>
              </a:rPr>
              <a:t> de </a:t>
            </a:r>
            <a:r>
              <a:rPr lang="nl-BE" sz="2800" dirty="0" err="1" smtClean="0">
                <a:solidFill>
                  <a:schemeClr val="tx1"/>
                </a:solidFill>
              </a:rPr>
              <a:t>prester</a:t>
            </a:r>
            <a:r>
              <a:rPr lang="nl-BE" sz="2800" dirty="0" smtClean="0">
                <a:solidFill>
                  <a:schemeClr val="tx1"/>
                </a:solidFill>
              </a:rPr>
              <a:t> des </a:t>
            </a:r>
            <a:r>
              <a:rPr lang="nl-BE" sz="2800" dirty="0" err="1" smtClean="0">
                <a:solidFill>
                  <a:schemeClr val="tx1"/>
                </a:solidFill>
              </a:rPr>
              <a:t>heures</a:t>
            </a:r>
            <a:r>
              <a:rPr lang="nl-BE" sz="2800" dirty="0" smtClean="0">
                <a:solidFill>
                  <a:schemeClr val="tx1"/>
                </a:solidFill>
              </a:rPr>
              <a:t> </a:t>
            </a:r>
            <a:r>
              <a:rPr lang="nl-BE" sz="2800" dirty="0" err="1" smtClean="0">
                <a:solidFill>
                  <a:schemeClr val="tx1"/>
                </a:solidFill>
              </a:rPr>
              <a:t>supplémentaires</a:t>
            </a:r>
            <a:endParaRPr lang="nl-BE" sz="2800" dirty="0">
              <a:solidFill>
                <a:schemeClr val="tx1"/>
              </a:solidFill>
            </a:endParaRPr>
          </a:p>
          <a:p>
            <a:r>
              <a:rPr lang="nl-BE" sz="2800" dirty="0" smtClean="0">
                <a:solidFill>
                  <a:schemeClr val="tx1"/>
                </a:solidFill>
              </a:rPr>
              <a:t>Analyse de </a:t>
            </a:r>
            <a:r>
              <a:rPr lang="nl-BE" sz="2800" dirty="0" err="1" smtClean="0">
                <a:solidFill>
                  <a:schemeClr val="tx1"/>
                </a:solidFill>
              </a:rPr>
              <a:t>risques</a:t>
            </a:r>
            <a:endParaRPr lang="nl-BE" sz="2800" dirty="0">
              <a:solidFill>
                <a:schemeClr val="tx1"/>
              </a:solidFill>
            </a:endParaRPr>
          </a:p>
          <a:p>
            <a:r>
              <a:rPr lang="nl-BE" sz="2800" dirty="0" err="1" smtClean="0">
                <a:solidFill>
                  <a:schemeClr val="tx1"/>
                </a:solidFill>
              </a:rPr>
              <a:t>Mesures</a:t>
            </a:r>
            <a:r>
              <a:rPr lang="nl-BE" sz="2800" dirty="0" smtClean="0">
                <a:solidFill>
                  <a:schemeClr val="tx1"/>
                </a:solidFill>
              </a:rPr>
              <a:t> de </a:t>
            </a:r>
            <a:r>
              <a:rPr lang="nl-BE" sz="2800" dirty="0" err="1" smtClean="0">
                <a:solidFill>
                  <a:schemeClr val="tx1"/>
                </a:solidFill>
              </a:rPr>
              <a:t>protection</a:t>
            </a:r>
            <a:r>
              <a:rPr lang="nl-BE" sz="2800" dirty="0" smtClean="0">
                <a:solidFill>
                  <a:schemeClr val="tx1"/>
                </a:solidFill>
              </a:rPr>
              <a:t> </a:t>
            </a:r>
            <a:r>
              <a:rPr lang="nl-BE" sz="2800" dirty="0" err="1" smtClean="0">
                <a:solidFill>
                  <a:schemeClr val="tx1"/>
                </a:solidFill>
              </a:rPr>
              <a:t>individuelles</a:t>
            </a:r>
            <a:endParaRPr lang="nl-BE" sz="2800" dirty="0">
              <a:solidFill>
                <a:schemeClr val="tx1"/>
              </a:solidFill>
            </a:endParaRPr>
          </a:p>
          <a:p>
            <a:endParaRPr lang="nl-BE" sz="2200" dirty="0"/>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14</a:t>
            </a:fld>
            <a:endParaRPr lang="nl-BE" dirty="0"/>
          </a:p>
        </p:txBody>
      </p:sp>
    </p:spTree>
    <p:extLst>
      <p:ext uri="{BB962C8B-B14F-4D97-AF65-F5344CB8AC3E}">
        <p14:creationId xmlns:p14="http://schemas.microsoft.com/office/powerpoint/2010/main" val="1161260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Retour </a:t>
            </a:r>
            <a:r>
              <a:rPr lang="nl-BE" b="1" dirty="0" err="1" smtClean="0"/>
              <a:t>après</a:t>
            </a:r>
            <a:r>
              <a:rPr lang="nl-BE" b="1" dirty="0" smtClean="0"/>
              <a:t> </a:t>
            </a:r>
            <a:r>
              <a:rPr lang="nl-BE" b="1" dirty="0" err="1" smtClean="0"/>
              <a:t>grossesse</a:t>
            </a:r>
            <a:endParaRPr lang="nl-BE"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0" indent="0" algn="just">
              <a:buNone/>
            </a:pPr>
            <a:r>
              <a:rPr lang="fr-BE" sz="2400" i="1" dirty="0">
                <a:solidFill>
                  <a:schemeClr val="tx1"/>
                </a:solidFill>
              </a:rPr>
              <a:t>La principale tâche d'une employée est de visiter et de soutenir les bureaux locaux de son employeur et elle est donc régulièrement sur </a:t>
            </a:r>
            <a:r>
              <a:rPr lang="fr-BE" sz="2400" i="1" dirty="0" smtClean="0">
                <a:solidFill>
                  <a:schemeClr val="tx1"/>
                </a:solidFill>
              </a:rPr>
              <a:t>la route. </a:t>
            </a:r>
            <a:r>
              <a:rPr lang="fr-BE" sz="2400" i="1" dirty="0">
                <a:solidFill>
                  <a:schemeClr val="tx1"/>
                </a:solidFill>
              </a:rPr>
              <a:t>L'employée s'est absentée </a:t>
            </a:r>
            <a:r>
              <a:rPr lang="fr-BE" sz="2400" i="1" dirty="0" smtClean="0">
                <a:solidFill>
                  <a:schemeClr val="tx1"/>
                </a:solidFill>
              </a:rPr>
              <a:t>à plusieurs reprises pour </a:t>
            </a:r>
            <a:r>
              <a:rPr lang="fr-BE" sz="2400" i="1" dirty="0">
                <a:solidFill>
                  <a:schemeClr val="tx1"/>
                </a:solidFill>
              </a:rPr>
              <a:t>des raisons </a:t>
            </a:r>
            <a:r>
              <a:rPr lang="fr-BE" sz="2400" i="1" dirty="0" smtClean="0">
                <a:solidFill>
                  <a:schemeClr val="tx1"/>
                </a:solidFill>
              </a:rPr>
              <a:t>médicales en </a:t>
            </a:r>
            <a:r>
              <a:rPr lang="fr-BE" sz="2400" i="1" dirty="0">
                <a:solidFill>
                  <a:schemeClr val="tx1"/>
                </a:solidFill>
              </a:rPr>
              <a:t>raison de sa grossesse. Au cours d'une de ces </a:t>
            </a:r>
            <a:r>
              <a:rPr lang="fr-BE" sz="2400" i="1" dirty="0" smtClean="0">
                <a:solidFill>
                  <a:schemeClr val="tx1"/>
                </a:solidFill>
              </a:rPr>
              <a:t>périodes d’absence, </a:t>
            </a:r>
            <a:r>
              <a:rPr lang="fr-BE" sz="2400" i="1" dirty="0">
                <a:solidFill>
                  <a:schemeClr val="tx1"/>
                </a:solidFill>
              </a:rPr>
              <a:t>elle a été informée </a:t>
            </a:r>
            <a:r>
              <a:rPr lang="fr-BE" sz="2400" i="1" dirty="0" smtClean="0">
                <a:solidFill>
                  <a:schemeClr val="tx1"/>
                </a:solidFill>
              </a:rPr>
              <a:t>qu’en raison de </a:t>
            </a:r>
            <a:r>
              <a:rPr lang="fr-BE" sz="2400" i="1" dirty="0">
                <a:solidFill>
                  <a:schemeClr val="tx1"/>
                </a:solidFill>
              </a:rPr>
              <a:t>l'incertitude quant à sa présence </a:t>
            </a:r>
            <a:r>
              <a:rPr lang="fr-BE" sz="2400" i="1" dirty="0" smtClean="0">
                <a:solidFill>
                  <a:schemeClr val="tx1"/>
                </a:solidFill>
              </a:rPr>
              <a:t>future, elle devrait passer moins de temps sur la route et, à la place, </a:t>
            </a:r>
            <a:r>
              <a:rPr lang="fr-BE" sz="2400" i="1" dirty="0">
                <a:solidFill>
                  <a:schemeClr val="tx1"/>
                </a:solidFill>
              </a:rPr>
              <a:t>exécuter des tâches administratives </a:t>
            </a:r>
            <a:r>
              <a:rPr lang="fr-BE" sz="2400" i="1" dirty="0" smtClean="0">
                <a:solidFill>
                  <a:schemeClr val="tx1"/>
                </a:solidFill>
              </a:rPr>
              <a:t>au </a:t>
            </a:r>
            <a:r>
              <a:rPr lang="fr-BE" sz="2400" i="1" dirty="0">
                <a:solidFill>
                  <a:schemeClr val="tx1"/>
                </a:solidFill>
              </a:rPr>
              <a:t>siège social. Une règle qui, selon l'employeur, serait temporaire </a:t>
            </a:r>
            <a:r>
              <a:rPr lang="fr-BE" sz="2400" i="1" dirty="0" smtClean="0">
                <a:solidFill>
                  <a:schemeClr val="tx1"/>
                </a:solidFill>
              </a:rPr>
              <a:t>jusqu'à </a:t>
            </a:r>
            <a:r>
              <a:rPr lang="fr-BE" sz="2400" i="1" dirty="0">
                <a:solidFill>
                  <a:schemeClr val="tx1"/>
                </a:solidFill>
              </a:rPr>
              <a:t>la naissance de l'enfant. Quelques mois après </a:t>
            </a:r>
            <a:r>
              <a:rPr lang="fr-BE" sz="2400" i="1" dirty="0" smtClean="0">
                <a:solidFill>
                  <a:schemeClr val="tx1"/>
                </a:solidFill>
              </a:rPr>
              <a:t>la reprise du travail, </a:t>
            </a:r>
            <a:r>
              <a:rPr lang="fr-BE" sz="2400" i="1" dirty="0">
                <a:solidFill>
                  <a:schemeClr val="tx1"/>
                </a:solidFill>
              </a:rPr>
              <a:t>la femme constate cependant que la mesure temporaire initiale </a:t>
            </a:r>
            <a:r>
              <a:rPr lang="fr-BE" sz="2400" i="1" dirty="0" smtClean="0">
                <a:solidFill>
                  <a:schemeClr val="tx1"/>
                </a:solidFill>
              </a:rPr>
              <a:t>se transforme en situation </a:t>
            </a:r>
            <a:r>
              <a:rPr lang="fr-BE" sz="2400" i="1" dirty="0">
                <a:solidFill>
                  <a:schemeClr val="tx1"/>
                </a:solidFill>
              </a:rPr>
              <a:t>définitive</a:t>
            </a:r>
            <a:r>
              <a:rPr lang="fr-BE" sz="2400" i="1" dirty="0" smtClean="0">
                <a:solidFill>
                  <a:schemeClr val="tx1"/>
                </a:solidFill>
              </a:rPr>
              <a:t>.</a:t>
            </a:r>
          </a:p>
          <a:p>
            <a:pPr marL="0" indent="0" algn="just">
              <a:buNone/>
            </a:pPr>
            <a:endParaRPr lang="nl-BE" sz="2200" i="1" dirty="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15</a:t>
            </a:fld>
            <a:endParaRPr lang="nl-BE" dirty="0"/>
          </a:p>
        </p:txBody>
      </p:sp>
    </p:spTree>
    <p:extLst>
      <p:ext uri="{BB962C8B-B14F-4D97-AF65-F5344CB8AC3E}">
        <p14:creationId xmlns:p14="http://schemas.microsoft.com/office/powerpoint/2010/main" val="2986848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smtClean="0"/>
              <a:t>Retour </a:t>
            </a:r>
            <a:r>
              <a:rPr lang="nl-BE" b="1" dirty="0" err="1" smtClean="0"/>
              <a:t>après</a:t>
            </a:r>
            <a:r>
              <a:rPr lang="nl-BE" b="1" dirty="0" smtClean="0"/>
              <a:t> </a:t>
            </a:r>
            <a:r>
              <a:rPr lang="nl-BE" b="1" dirty="0" err="1" smtClean="0"/>
              <a:t>grossesse</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1371600" lvl="3" indent="0">
              <a:buNone/>
            </a:pPr>
            <a:endParaRPr lang="nl-BE" sz="1400" dirty="0" smtClean="0"/>
          </a:p>
          <a:p>
            <a:pPr marL="754062" lvl="1" indent="-342900"/>
            <a:endParaRPr lang="nl-BE" sz="2400" dirty="0" smtClean="0">
              <a:solidFill>
                <a:schemeClr val="tx1"/>
              </a:solidFill>
            </a:endParaRPr>
          </a:p>
          <a:p>
            <a:pPr marL="411162" lvl="1" indent="0">
              <a:buNone/>
            </a:pPr>
            <a:r>
              <a:rPr lang="nl-BE" sz="2400" dirty="0" err="1" smtClean="0">
                <a:solidFill>
                  <a:schemeClr val="tx1"/>
                </a:solidFill>
              </a:rPr>
              <a:t>Toute</a:t>
            </a:r>
            <a:r>
              <a:rPr lang="nl-BE" sz="2400" dirty="0" smtClean="0">
                <a:solidFill>
                  <a:schemeClr val="tx1"/>
                </a:solidFill>
              </a:rPr>
              <a:t> </a:t>
            </a:r>
            <a:r>
              <a:rPr lang="nl-BE" sz="2400" dirty="0" err="1" smtClean="0">
                <a:solidFill>
                  <a:schemeClr val="tx1"/>
                </a:solidFill>
              </a:rPr>
              <a:t>personne</a:t>
            </a:r>
            <a:r>
              <a:rPr lang="nl-BE" sz="2400" dirty="0" smtClean="0">
                <a:solidFill>
                  <a:schemeClr val="tx1"/>
                </a:solidFill>
              </a:rPr>
              <a:t> </a:t>
            </a:r>
            <a:r>
              <a:rPr lang="nl-BE" sz="2400" dirty="0" err="1" smtClean="0">
                <a:solidFill>
                  <a:schemeClr val="tx1"/>
                </a:solidFill>
              </a:rPr>
              <a:t>qui</a:t>
            </a:r>
            <a:r>
              <a:rPr lang="nl-BE" sz="2400" dirty="0" smtClean="0">
                <a:solidFill>
                  <a:schemeClr val="tx1"/>
                </a:solidFill>
              </a:rPr>
              <a:t> </a:t>
            </a:r>
            <a:r>
              <a:rPr lang="nl-BE" sz="2400" dirty="0" err="1" smtClean="0">
                <a:solidFill>
                  <a:schemeClr val="tx1"/>
                </a:solidFill>
              </a:rPr>
              <a:t>reprend</a:t>
            </a:r>
            <a:r>
              <a:rPr lang="nl-BE" sz="2400" dirty="0" smtClean="0">
                <a:solidFill>
                  <a:schemeClr val="tx1"/>
                </a:solidFill>
              </a:rPr>
              <a:t> </a:t>
            </a:r>
            <a:r>
              <a:rPr lang="nl-BE" sz="2400" dirty="0" err="1" smtClean="0">
                <a:solidFill>
                  <a:schemeClr val="tx1"/>
                </a:solidFill>
              </a:rPr>
              <a:t>le</a:t>
            </a:r>
            <a:r>
              <a:rPr lang="nl-BE" sz="2400" dirty="0" smtClean="0">
                <a:solidFill>
                  <a:schemeClr val="tx1"/>
                </a:solidFill>
              </a:rPr>
              <a:t> </a:t>
            </a:r>
            <a:r>
              <a:rPr lang="nl-BE" sz="2400" dirty="0" err="1" smtClean="0">
                <a:solidFill>
                  <a:schemeClr val="tx1"/>
                </a:solidFill>
              </a:rPr>
              <a:t>travail</a:t>
            </a:r>
            <a:r>
              <a:rPr lang="nl-BE" sz="2400" dirty="0" smtClean="0">
                <a:solidFill>
                  <a:schemeClr val="tx1"/>
                </a:solidFill>
              </a:rPr>
              <a:t> </a:t>
            </a:r>
            <a:r>
              <a:rPr lang="nl-BE" sz="2400" dirty="0" err="1" smtClean="0">
                <a:solidFill>
                  <a:schemeClr val="tx1"/>
                </a:solidFill>
              </a:rPr>
              <a:t>après</a:t>
            </a:r>
            <a:r>
              <a:rPr lang="nl-BE" sz="2400" dirty="0" smtClean="0">
                <a:solidFill>
                  <a:schemeClr val="tx1"/>
                </a:solidFill>
              </a:rPr>
              <a:t> </a:t>
            </a:r>
            <a:r>
              <a:rPr lang="nl-BE" sz="2400" dirty="0" err="1" smtClean="0">
                <a:solidFill>
                  <a:schemeClr val="tx1"/>
                </a:solidFill>
              </a:rPr>
              <a:t>une</a:t>
            </a:r>
            <a:r>
              <a:rPr lang="nl-BE" sz="2400" dirty="0" smtClean="0">
                <a:solidFill>
                  <a:schemeClr val="tx1"/>
                </a:solidFill>
              </a:rPr>
              <a:t> </a:t>
            </a:r>
            <a:r>
              <a:rPr lang="nl-BE" sz="2400" dirty="0" err="1" smtClean="0">
                <a:solidFill>
                  <a:schemeClr val="tx1"/>
                </a:solidFill>
              </a:rPr>
              <a:t>grossesse</a:t>
            </a:r>
            <a:r>
              <a:rPr lang="nl-BE" sz="2400" dirty="0" smtClean="0">
                <a:solidFill>
                  <a:schemeClr val="tx1"/>
                </a:solidFill>
              </a:rPr>
              <a:t> </a:t>
            </a:r>
            <a:r>
              <a:rPr lang="nl-BE" sz="2400" dirty="0" err="1" smtClean="0">
                <a:solidFill>
                  <a:schemeClr val="tx1"/>
                </a:solidFill>
              </a:rPr>
              <a:t>ou</a:t>
            </a:r>
            <a:r>
              <a:rPr lang="nl-BE" sz="2400" dirty="0" smtClean="0">
                <a:solidFill>
                  <a:schemeClr val="tx1"/>
                </a:solidFill>
              </a:rPr>
              <a:t> </a:t>
            </a:r>
            <a:r>
              <a:rPr lang="nl-BE" sz="2400" dirty="0" err="1" smtClean="0">
                <a:solidFill>
                  <a:schemeClr val="tx1"/>
                </a:solidFill>
              </a:rPr>
              <a:t>un</a:t>
            </a:r>
            <a:r>
              <a:rPr lang="nl-BE" sz="2400" dirty="0" smtClean="0">
                <a:solidFill>
                  <a:schemeClr val="tx1"/>
                </a:solidFill>
              </a:rPr>
              <a:t> </a:t>
            </a:r>
            <a:r>
              <a:rPr lang="nl-BE" sz="2400" dirty="0" err="1" smtClean="0">
                <a:solidFill>
                  <a:schemeClr val="tx1"/>
                </a:solidFill>
              </a:rPr>
              <a:t>accouchement</a:t>
            </a:r>
            <a:r>
              <a:rPr lang="nl-BE" sz="2400" dirty="0" smtClean="0">
                <a:solidFill>
                  <a:schemeClr val="tx1"/>
                </a:solidFill>
              </a:rPr>
              <a:t> a </a:t>
            </a:r>
            <a:r>
              <a:rPr lang="nl-BE" sz="2400" dirty="0" err="1" smtClean="0">
                <a:solidFill>
                  <a:schemeClr val="tx1"/>
                </a:solidFill>
              </a:rPr>
              <a:t>le</a:t>
            </a:r>
            <a:r>
              <a:rPr lang="nl-BE" sz="2400" dirty="0" smtClean="0">
                <a:solidFill>
                  <a:schemeClr val="tx1"/>
                </a:solidFill>
              </a:rPr>
              <a:t> </a:t>
            </a:r>
            <a:r>
              <a:rPr lang="nl-BE" sz="2400" dirty="0" err="1" smtClean="0">
                <a:solidFill>
                  <a:schemeClr val="tx1"/>
                </a:solidFill>
              </a:rPr>
              <a:t>droit</a:t>
            </a:r>
            <a:r>
              <a:rPr lang="nl-BE" sz="2400" dirty="0" smtClean="0">
                <a:solidFill>
                  <a:schemeClr val="tx1"/>
                </a:solidFill>
              </a:rPr>
              <a:t> de </a:t>
            </a:r>
            <a:r>
              <a:rPr lang="nl-BE" sz="2400" dirty="0" err="1" smtClean="0">
                <a:solidFill>
                  <a:schemeClr val="tx1"/>
                </a:solidFill>
              </a:rPr>
              <a:t>retrouver</a:t>
            </a:r>
            <a:r>
              <a:rPr lang="nl-BE" sz="2400" dirty="0" smtClean="0">
                <a:solidFill>
                  <a:schemeClr val="tx1"/>
                </a:solidFill>
              </a:rPr>
              <a:t> </a:t>
            </a:r>
            <a:r>
              <a:rPr lang="nl-BE" sz="2400" dirty="0" err="1" smtClean="0">
                <a:solidFill>
                  <a:schemeClr val="tx1"/>
                </a:solidFill>
              </a:rPr>
              <a:t>son</a:t>
            </a:r>
            <a:r>
              <a:rPr lang="nl-BE" sz="2400" dirty="0" smtClean="0">
                <a:solidFill>
                  <a:schemeClr val="tx1"/>
                </a:solidFill>
              </a:rPr>
              <a:t> “ancien” </a:t>
            </a:r>
            <a:r>
              <a:rPr lang="nl-BE" sz="2400" dirty="0" err="1" smtClean="0">
                <a:solidFill>
                  <a:schemeClr val="tx1"/>
                </a:solidFill>
              </a:rPr>
              <a:t>poste</a:t>
            </a:r>
            <a:r>
              <a:rPr lang="nl-BE" sz="2400" dirty="0" smtClean="0">
                <a:solidFill>
                  <a:schemeClr val="tx1"/>
                </a:solidFill>
              </a:rPr>
              <a:t> </a:t>
            </a:r>
            <a:r>
              <a:rPr lang="nl-BE" sz="2400" dirty="0" err="1" smtClean="0">
                <a:solidFill>
                  <a:schemeClr val="tx1"/>
                </a:solidFill>
              </a:rPr>
              <a:t>ou</a:t>
            </a:r>
            <a:r>
              <a:rPr lang="nl-BE" sz="2400" dirty="0" smtClean="0">
                <a:solidFill>
                  <a:schemeClr val="tx1"/>
                </a:solidFill>
              </a:rPr>
              <a:t> </a:t>
            </a:r>
            <a:r>
              <a:rPr lang="nl-BE" sz="2400" dirty="0" err="1" smtClean="0">
                <a:solidFill>
                  <a:schemeClr val="tx1"/>
                </a:solidFill>
              </a:rPr>
              <a:t>un</a:t>
            </a:r>
            <a:r>
              <a:rPr lang="nl-BE" sz="2400" dirty="0" smtClean="0">
                <a:solidFill>
                  <a:schemeClr val="tx1"/>
                </a:solidFill>
              </a:rPr>
              <a:t> </a:t>
            </a:r>
            <a:r>
              <a:rPr lang="nl-BE" sz="2400" dirty="0" err="1" smtClean="0">
                <a:solidFill>
                  <a:schemeClr val="tx1"/>
                </a:solidFill>
              </a:rPr>
              <a:t>poste</a:t>
            </a:r>
            <a:r>
              <a:rPr lang="nl-BE" sz="2400" dirty="0" smtClean="0">
                <a:solidFill>
                  <a:schemeClr val="tx1"/>
                </a:solidFill>
              </a:rPr>
              <a:t> de </a:t>
            </a:r>
            <a:r>
              <a:rPr lang="nl-BE" sz="2400" dirty="0" err="1" smtClean="0">
                <a:solidFill>
                  <a:schemeClr val="tx1"/>
                </a:solidFill>
              </a:rPr>
              <a:t>valeur</a:t>
            </a:r>
            <a:r>
              <a:rPr lang="nl-BE" sz="2400"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16</a:t>
            </a:fld>
            <a:endParaRPr lang="nl-BE" dirty="0"/>
          </a:p>
        </p:txBody>
      </p:sp>
    </p:spTree>
    <p:extLst>
      <p:ext uri="{BB962C8B-B14F-4D97-AF65-F5344CB8AC3E}">
        <p14:creationId xmlns:p14="http://schemas.microsoft.com/office/powerpoint/2010/main" val="423849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b="1" dirty="0" smtClean="0"/>
              <a:t>Non-</a:t>
            </a:r>
            <a:r>
              <a:rPr lang="nl-BE" b="1" dirty="0" err="1" smtClean="0"/>
              <a:t>prolongation</a:t>
            </a:r>
            <a:r>
              <a:rPr lang="nl-BE" b="1" dirty="0" smtClean="0"/>
              <a:t> </a:t>
            </a:r>
            <a:r>
              <a:rPr lang="nl-BE" b="1" dirty="0" err="1" smtClean="0"/>
              <a:t>contrat</a:t>
            </a:r>
            <a:endParaRPr lang="nl-BE" b="1" dirty="0"/>
          </a:p>
        </p:txBody>
      </p:sp>
      <p:sp>
        <p:nvSpPr>
          <p:cNvPr id="3" name="Tijdelijke aanduiding voor inhoud 2"/>
          <p:cNvSpPr>
            <a:spLocks noGrp="1"/>
          </p:cNvSpPr>
          <p:nvPr>
            <p:ph idx="1"/>
          </p:nvPr>
        </p:nvSpPr>
        <p:spPr>
          <a:xfrm>
            <a:off x="467544" y="1628800"/>
            <a:ext cx="8229600" cy="4513688"/>
          </a:xfrm>
        </p:spPr>
        <p:txBody>
          <a:bodyPr>
            <a:normAutofit/>
          </a:bodyPr>
          <a:lstStyle/>
          <a:p>
            <a:pPr marL="0" indent="0" algn="just">
              <a:buNone/>
            </a:pPr>
            <a:endParaRPr lang="nl-BE" sz="2400" i="1" dirty="0" smtClean="0">
              <a:solidFill>
                <a:schemeClr val="tx1"/>
              </a:solidFill>
            </a:endParaRPr>
          </a:p>
          <a:p>
            <a:pPr marL="0" indent="0" algn="just">
              <a:buNone/>
            </a:pPr>
            <a:r>
              <a:rPr lang="fr-BE" sz="2400" i="1" dirty="0">
                <a:solidFill>
                  <a:schemeClr val="tx1"/>
                </a:solidFill>
              </a:rPr>
              <a:t>Le contrat </a:t>
            </a:r>
            <a:r>
              <a:rPr lang="fr-BE" sz="2400" i="1" dirty="0" smtClean="0">
                <a:solidFill>
                  <a:schemeClr val="tx1"/>
                </a:solidFill>
              </a:rPr>
              <a:t>d’une vendeuse </a:t>
            </a:r>
            <a:r>
              <a:rPr lang="fr-BE" sz="2400" i="1" dirty="0">
                <a:solidFill>
                  <a:schemeClr val="tx1"/>
                </a:solidFill>
              </a:rPr>
              <a:t>n'est pas renouvelé après l'annonce de sa grossesse. Cependant, elle </a:t>
            </a:r>
            <a:r>
              <a:rPr lang="fr-BE" sz="2400" i="1" dirty="0" smtClean="0">
                <a:solidFill>
                  <a:schemeClr val="tx1"/>
                </a:solidFill>
              </a:rPr>
              <a:t>dispose du témoignage de deux collègues </a:t>
            </a:r>
            <a:r>
              <a:rPr lang="fr-BE" sz="2400" i="1" dirty="0">
                <a:solidFill>
                  <a:schemeClr val="tx1"/>
                </a:solidFill>
              </a:rPr>
              <a:t>qui, selon le juge, </a:t>
            </a:r>
            <a:r>
              <a:rPr lang="fr-BE" sz="2400" i="1" dirty="0" smtClean="0">
                <a:solidFill>
                  <a:schemeClr val="tx1"/>
                </a:solidFill>
              </a:rPr>
              <a:t>démontre </a:t>
            </a:r>
            <a:r>
              <a:rPr lang="fr-BE" sz="2400" i="1" dirty="0">
                <a:solidFill>
                  <a:schemeClr val="tx1"/>
                </a:solidFill>
              </a:rPr>
              <a:t>clairement qu'aucun nouveau contrat </a:t>
            </a:r>
            <a:r>
              <a:rPr lang="fr-BE" sz="2400" i="1" dirty="0" smtClean="0">
                <a:solidFill>
                  <a:schemeClr val="tx1"/>
                </a:solidFill>
              </a:rPr>
              <a:t>n'a </a:t>
            </a:r>
            <a:r>
              <a:rPr lang="fr-BE" sz="2400" i="1" dirty="0">
                <a:solidFill>
                  <a:schemeClr val="tx1"/>
                </a:solidFill>
              </a:rPr>
              <a:t>été offert en raison de la grossesse de l'employée. Les contre-arguments de </a:t>
            </a:r>
            <a:r>
              <a:rPr lang="fr-BE" sz="2400" i="1" dirty="0" smtClean="0">
                <a:solidFill>
                  <a:schemeClr val="tx1"/>
                </a:solidFill>
              </a:rPr>
              <a:t>l'employeur, </a:t>
            </a:r>
            <a:r>
              <a:rPr lang="fr-BE" sz="2400" i="1" dirty="0">
                <a:solidFill>
                  <a:schemeClr val="tx1"/>
                </a:solidFill>
              </a:rPr>
              <a:t>qui </a:t>
            </a:r>
            <a:r>
              <a:rPr lang="fr-BE" sz="2400" i="1" dirty="0" smtClean="0">
                <a:solidFill>
                  <a:schemeClr val="tx1"/>
                </a:solidFill>
              </a:rPr>
              <a:t>déclare que les prestations de l'employée ne sont pas bonnes, </a:t>
            </a:r>
            <a:r>
              <a:rPr lang="fr-BE" sz="2400" i="1" dirty="0">
                <a:solidFill>
                  <a:schemeClr val="tx1"/>
                </a:solidFill>
              </a:rPr>
              <a:t>ne peuvent pas convaincre le tribunal. L'employeur est condamné à verser des dommages-intérêts</a:t>
            </a:r>
            <a:r>
              <a:rPr lang="fr-BE" sz="2400" i="1"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17</a:t>
            </a:fld>
            <a:endParaRPr lang="nl-BE" dirty="0"/>
          </a:p>
        </p:txBody>
      </p:sp>
    </p:spTree>
    <p:extLst>
      <p:ext uri="{BB962C8B-B14F-4D97-AF65-F5344CB8AC3E}">
        <p14:creationId xmlns:p14="http://schemas.microsoft.com/office/powerpoint/2010/main" val="268100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sz="4900" b="1" dirty="0" smtClean="0"/>
              <a:t>Non-</a:t>
            </a:r>
            <a:r>
              <a:rPr lang="nl-BE" sz="4900" b="1" dirty="0" err="1" smtClean="0"/>
              <a:t>prolongation</a:t>
            </a:r>
            <a:r>
              <a:rPr lang="nl-BE" sz="4900" b="1" dirty="0" smtClean="0"/>
              <a:t> </a:t>
            </a:r>
            <a:r>
              <a:rPr lang="nl-BE" sz="4900" b="1" dirty="0" err="1" smtClean="0"/>
              <a:t>contrat</a:t>
            </a:r>
            <a:endParaRPr lang="nl-BE" sz="4900" b="1" dirty="0"/>
          </a:p>
        </p:txBody>
      </p:sp>
      <p:sp>
        <p:nvSpPr>
          <p:cNvPr id="3" name="Tijdelijke aanduiding voor inhoud 2"/>
          <p:cNvSpPr>
            <a:spLocks noGrp="1"/>
          </p:cNvSpPr>
          <p:nvPr>
            <p:ph idx="1"/>
          </p:nvPr>
        </p:nvSpPr>
        <p:spPr>
          <a:xfrm>
            <a:off x="467544" y="1628800"/>
            <a:ext cx="8229600" cy="4513688"/>
          </a:xfrm>
        </p:spPr>
        <p:txBody>
          <a:bodyPr>
            <a:normAutofit/>
          </a:bodyPr>
          <a:lstStyle/>
          <a:p>
            <a:pPr lvl="1"/>
            <a:endParaRPr lang="nl-BE" dirty="0" smtClean="0"/>
          </a:p>
          <a:p>
            <a:pPr marL="457200" lvl="1" indent="0">
              <a:buNone/>
            </a:pPr>
            <a:r>
              <a:rPr lang="nl-BE" dirty="0" err="1" smtClean="0">
                <a:solidFill>
                  <a:schemeClr val="tx1"/>
                </a:solidFill>
              </a:rPr>
              <a:t>Il</a:t>
            </a:r>
            <a:r>
              <a:rPr lang="nl-BE" dirty="0" smtClean="0">
                <a:solidFill>
                  <a:schemeClr val="tx1"/>
                </a:solidFill>
              </a:rPr>
              <a:t> </a:t>
            </a:r>
            <a:r>
              <a:rPr lang="nl-BE" dirty="0" err="1" smtClean="0">
                <a:solidFill>
                  <a:schemeClr val="tx1"/>
                </a:solidFill>
              </a:rPr>
              <a:t>est</a:t>
            </a:r>
            <a:r>
              <a:rPr lang="nl-BE" dirty="0" smtClean="0">
                <a:solidFill>
                  <a:schemeClr val="tx1"/>
                </a:solidFill>
              </a:rPr>
              <a:t> </a:t>
            </a:r>
            <a:r>
              <a:rPr lang="nl-BE" dirty="0" err="1" smtClean="0">
                <a:solidFill>
                  <a:schemeClr val="tx1"/>
                </a:solidFill>
              </a:rPr>
              <a:t>interdit</a:t>
            </a:r>
            <a:r>
              <a:rPr lang="nl-BE" dirty="0" smtClean="0">
                <a:solidFill>
                  <a:schemeClr val="tx1"/>
                </a:solidFill>
              </a:rPr>
              <a:t> de </a:t>
            </a:r>
            <a:r>
              <a:rPr lang="nl-BE" dirty="0" err="1" smtClean="0">
                <a:solidFill>
                  <a:schemeClr val="tx1"/>
                </a:solidFill>
              </a:rPr>
              <a:t>tenir</a:t>
            </a:r>
            <a:r>
              <a:rPr lang="nl-BE" dirty="0" smtClean="0">
                <a:solidFill>
                  <a:schemeClr val="tx1"/>
                </a:solidFill>
              </a:rPr>
              <a:t> </a:t>
            </a:r>
            <a:r>
              <a:rPr lang="nl-BE" dirty="0" err="1" smtClean="0">
                <a:solidFill>
                  <a:schemeClr val="tx1"/>
                </a:solidFill>
              </a:rPr>
              <a:t>compte</a:t>
            </a:r>
            <a:r>
              <a:rPr lang="nl-BE" dirty="0" smtClean="0">
                <a:solidFill>
                  <a:schemeClr val="tx1"/>
                </a:solidFill>
              </a:rPr>
              <a:t> </a:t>
            </a:r>
            <a:r>
              <a:rPr lang="nl-BE" dirty="0" err="1" smtClean="0">
                <a:solidFill>
                  <a:schemeClr val="tx1"/>
                </a:solidFill>
              </a:rPr>
              <a:t>d’une</a:t>
            </a:r>
            <a:r>
              <a:rPr lang="nl-BE" dirty="0" smtClean="0">
                <a:solidFill>
                  <a:schemeClr val="tx1"/>
                </a:solidFill>
              </a:rPr>
              <a:t> </a:t>
            </a:r>
            <a:r>
              <a:rPr lang="nl-BE" dirty="0" err="1" smtClean="0">
                <a:solidFill>
                  <a:schemeClr val="tx1"/>
                </a:solidFill>
              </a:rPr>
              <a:t>grossesse</a:t>
            </a:r>
            <a:r>
              <a:rPr lang="nl-BE" dirty="0" smtClean="0">
                <a:solidFill>
                  <a:schemeClr val="tx1"/>
                </a:solidFill>
              </a:rPr>
              <a:t> pour ne pas </a:t>
            </a:r>
            <a:r>
              <a:rPr lang="nl-BE" dirty="0" err="1" smtClean="0">
                <a:solidFill>
                  <a:schemeClr val="tx1"/>
                </a:solidFill>
              </a:rPr>
              <a:t>prolonger</a:t>
            </a:r>
            <a:r>
              <a:rPr lang="nl-BE" dirty="0" smtClean="0">
                <a:solidFill>
                  <a:schemeClr val="tx1"/>
                </a:solidFill>
              </a:rPr>
              <a:t> </a:t>
            </a:r>
            <a:r>
              <a:rPr lang="nl-BE" dirty="0" err="1" smtClean="0">
                <a:solidFill>
                  <a:schemeClr val="tx1"/>
                </a:solidFill>
              </a:rPr>
              <a:t>un</a:t>
            </a:r>
            <a:r>
              <a:rPr lang="nl-BE" dirty="0" smtClean="0">
                <a:solidFill>
                  <a:schemeClr val="tx1"/>
                </a:solidFill>
              </a:rPr>
              <a:t> </a:t>
            </a:r>
            <a:r>
              <a:rPr lang="nl-BE" dirty="0" err="1" smtClean="0">
                <a:solidFill>
                  <a:schemeClr val="tx1"/>
                </a:solidFill>
              </a:rPr>
              <a:t>contrat</a:t>
            </a:r>
            <a:r>
              <a:rPr lang="nl-BE" dirty="0" smtClean="0">
                <a:solidFill>
                  <a:schemeClr val="tx1"/>
                </a:solidFill>
              </a:rPr>
              <a:t>, </a:t>
            </a:r>
            <a:r>
              <a:rPr lang="nl-BE" dirty="0" err="1" smtClean="0">
                <a:solidFill>
                  <a:schemeClr val="tx1"/>
                </a:solidFill>
              </a:rPr>
              <a:t>car</a:t>
            </a:r>
            <a:r>
              <a:rPr lang="nl-BE" dirty="0" smtClean="0">
                <a:solidFill>
                  <a:schemeClr val="tx1"/>
                </a:solidFill>
              </a:rPr>
              <a:t> </a:t>
            </a:r>
            <a:r>
              <a:rPr lang="nl-BE" dirty="0" err="1" smtClean="0">
                <a:solidFill>
                  <a:schemeClr val="tx1"/>
                </a:solidFill>
              </a:rPr>
              <a:t>cela</a:t>
            </a:r>
            <a:r>
              <a:rPr lang="nl-BE" dirty="0" smtClean="0">
                <a:solidFill>
                  <a:schemeClr val="tx1"/>
                </a:solidFill>
              </a:rPr>
              <a:t> </a:t>
            </a:r>
            <a:r>
              <a:rPr lang="nl-BE" dirty="0" err="1" smtClean="0">
                <a:solidFill>
                  <a:schemeClr val="tx1"/>
                </a:solidFill>
              </a:rPr>
              <a:t>équivaut</a:t>
            </a:r>
            <a:r>
              <a:rPr lang="nl-BE" dirty="0" smtClean="0">
                <a:solidFill>
                  <a:schemeClr val="tx1"/>
                </a:solidFill>
              </a:rPr>
              <a:t> à </a:t>
            </a:r>
            <a:r>
              <a:rPr lang="nl-BE" dirty="0" err="1" smtClean="0">
                <a:solidFill>
                  <a:schemeClr val="tx1"/>
                </a:solidFill>
              </a:rPr>
              <a:t>tenir</a:t>
            </a:r>
            <a:r>
              <a:rPr lang="nl-BE" dirty="0" smtClean="0">
                <a:solidFill>
                  <a:schemeClr val="tx1"/>
                </a:solidFill>
              </a:rPr>
              <a:t> </a:t>
            </a:r>
            <a:r>
              <a:rPr lang="nl-BE" dirty="0" err="1" smtClean="0">
                <a:solidFill>
                  <a:schemeClr val="tx1"/>
                </a:solidFill>
              </a:rPr>
              <a:t>compte</a:t>
            </a:r>
            <a:r>
              <a:rPr lang="nl-BE" dirty="0" smtClean="0">
                <a:solidFill>
                  <a:schemeClr val="tx1"/>
                </a:solidFill>
              </a:rPr>
              <a:t> </a:t>
            </a:r>
            <a:r>
              <a:rPr lang="nl-BE" dirty="0" err="1" smtClean="0">
                <a:solidFill>
                  <a:schemeClr val="tx1"/>
                </a:solidFill>
              </a:rPr>
              <a:t>d’une</a:t>
            </a:r>
            <a:r>
              <a:rPr lang="nl-BE" dirty="0" smtClean="0">
                <a:solidFill>
                  <a:schemeClr val="tx1"/>
                </a:solidFill>
              </a:rPr>
              <a:t> </a:t>
            </a:r>
            <a:r>
              <a:rPr lang="nl-BE" dirty="0" err="1" smtClean="0">
                <a:solidFill>
                  <a:schemeClr val="tx1"/>
                </a:solidFill>
              </a:rPr>
              <a:t>grossesse</a:t>
            </a:r>
            <a:r>
              <a:rPr lang="nl-BE" dirty="0" smtClean="0">
                <a:solidFill>
                  <a:schemeClr val="tx1"/>
                </a:solidFill>
              </a:rPr>
              <a:t> dans </a:t>
            </a:r>
            <a:r>
              <a:rPr lang="nl-BE" dirty="0" err="1" smtClean="0">
                <a:solidFill>
                  <a:schemeClr val="tx1"/>
                </a:solidFill>
              </a:rPr>
              <a:t>le</a:t>
            </a:r>
            <a:r>
              <a:rPr lang="nl-BE" dirty="0" smtClean="0">
                <a:solidFill>
                  <a:schemeClr val="tx1"/>
                </a:solidFill>
              </a:rPr>
              <a:t> </a:t>
            </a:r>
            <a:r>
              <a:rPr lang="nl-BE" dirty="0" err="1" smtClean="0">
                <a:solidFill>
                  <a:schemeClr val="tx1"/>
                </a:solidFill>
              </a:rPr>
              <a:t>cadre</a:t>
            </a:r>
            <a:r>
              <a:rPr lang="nl-BE" dirty="0" smtClean="0">
                <a:solidFill>
                  <a:schemeClr val="tx1"/>
                </a:solidFill>
              </a:rPr>
              <a:t> </a:t>
            </a:r>
            <a:r>
              <a:rPr lang="nl-BE" dirty="0" err="1" smtClean="0">
                <a:solidFill>
                  <a:schemeClr val="tx1"/>
                </a:solidFill>
              </a:rPr>
              <a:t>d’un</a:t>
            </a:r>
            <a:r>
              <a:rPr lang="nl-BE" dirty="0" smtClean="0">
                <a:solidFill>
                  <a:schemeClr val="tx1"/>
                </a:solidFill>
              </a:rPr>
              <a:t> </a:t>
            </a:r>
            <a:r>
              <a:rPr lang="nl-BE" dirty="0" err="1" smtClean="0">
                <a:solidFill>
                  <a:schemeClr val="tx1"/>
                </a:solidFill>
              </a:rPr>
              <a:t>recrutement</a:t>
            </a:r>
            <a:r>
              <a:rPr lang="nl-BE" dirty="0" smtClean="0">
                <a:solidFill>
                  <a:schemeClr val="tx1"/>
                </a:solidFill>
              </a:rPr>
              <a:t>, </a:t>
            </a:r>
            <a:r>
              <a:rPr lang="nl-BE" dirty="0" err="1" smtClean="0">
                <a:solidFill>
                  <a:schemeClr val="tx1"/>
                </a:solidFill>
              </a:rPr>
              <a:t>ce</a:t>
            </a:r>
            <a:r>
              <a:rPr lang="nl-BE" dirty="0" smtClean="0">
                <a:solidFill>
                  <a:schemeClr val="tx1"/>
                </a:solidFill>
              </a:rPr>
              <a:t> </a:t>
            </a:r>
            <a:r>
              <a:rPr lang="nl-BE" dirty="0" err="1" smtClean="0">
                <a:solidFill>
                  <a:schemeClr val="tx1"/>
                </a:solidFill>
              </a:rPr>
              <a:t>qui</a:t>
            </a:r>
            <a:r>
              <a:rPr lang="nl-BE" dirty="0" smtClean="0">
                <a:solidFill>
                  <a:schemeClr val="tx1"/>
                </a:solidFill>
              </a:rPr>
              <a:t> </a:t>
            </a:r>
            <a:r>
              <a:rPr lang="nl-BE" dirty="0" err="1" smtClean="0">
                <a:solidFill>
                  <a:schemeClr val="tx1"/>
                </a:solidFill>
              </a:rPr>
              <a:t>est</a:t>
            </a:r>
            <a:r>
              <a:rPr lang="nl-BE" dirty="0" smtClean="0">
                <a:solidFill>
                  <a:schemeClr val="tx1"/>
                </a:solidFill>
              </a:rPr>
              <a:t> </a:t>
            </a:r>
            <a:r>
              <a:rPr lang="nl-BE" dirty="0" err="1" smtClean="0">
                <a:solidFill>
                  <a:schemeClr val="tx1"/>
                </a:solidFill>
              </a:rPr>
              <a:t>interdit</a:t>
            </a:r>
            <a:r>
              <a:rPr lang="nl-BE" dirty="0" smtClean="0">
                <a:solidFill>
                  <a:schemeClr val="tx1"/>
                </a:solidFill>
              </a:rPr>
              <a:t>.</a:t>
            </a:r>
          </a:p>
          <a:p>
            <a:pPr marL="0" indent="0" algn="just">
              <a:buNone/>
            </a:pPr>
            <a:endParaRPr lang="nl-BE" sz="2400" i="1" dirty="0" smtClean="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18</a:t>
            </a:fld>
            <a:endParaRPr lang="nl-BE" dirty="0"/>
          </a:p>
        </p:txBody>
      </p:sp>
    </p:spTree>
    <p:extLst>
      <p:ext uri="{BB962C8B-B14F-4D97-AF65-F5344CB8AC3E}">
        <p14:creationId xmlns:p14="http://schemas.microsoft.com/office/powerpoint/2010/main" val="2404095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Licenciement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0" indent="0" algn="just">
              <a:buNone/>
            </a:pPr>
            <a:endParaRPr lang="nl-BE" sz="2400" dirty="0">
              <a:solidFill>
                <a:schemeClr val="tx1"/>
              </a:solidFill>
            </a:endParaRPr>
          </a:p>
          <a:p>
            <a:pPr marL="0" indent="0" algn="just">
              <a:buNone/>
            </a:pPr>
            <a:r>
              <a:rPr lang="fr-BE" sz="2400" i="1" dirty="0">
                <a:solidFill>
                  <a:schemeClr val="tx1"/>
                </a:solidFill>
              </a:rPr>
              <a:t>Une travailleuse tombe enceinte de façon inattendue peu de temps après avoir rejoint une petite entreprise. Elle en informe l'employeur oralement, mais quelques jours plus tard, elle </a:t>
            </a:r>
            <a:r>
              <a:rPr lang="fr-BE" sz="2400" i="1" dirty="0" smtClean="0">
                <a:solidFill>
                  <a:schemeClr val="tx1"/>
                </a:solidFill>
              </a:rPr>
              <a:t>est licenciée. L'employeur l’informe </a:t>
            </a:r>
            <a:r>
              <a:rPr lang="fr-BE" sz="2400" i="1" dirty="0">
                <a:solidFill>
                  <a:schemeClr val="tx1"/>
                </a:solidFill>
              </a:rPr>
              <a:t>oralement qu'ils ont besoin d'une personne à temps plein et pleinement disponible au cours des prochains mois. Dans le passé, </a:t>
            </a:r>
            <a:r>
              <a:rPr lang="fr-BE" sz="2400" i="1" dirty="0" smtClean="0">
                <a:solidFill>
                  <a:schemeClr val="tx1"/>
                </a:solidFill>
              </a:rPr>
              <a:t>l’entreprise a eu </a:t>
            </a:r>
            <a:r>
              <a:rPr lang="fr-BE" sz="2400" i="1" dirty="0">
                <a:solidFill>
                  <a:schemeClr val="tx1"/>
                </a:solidFill>
              </a:rPr>
              <a:t>des expériences désagréables avec des travailleuses qui </a:t>
            </a:r>
            <a:r>
              <a:rPr lang="fr-BE" sz="2400" i="1" dirty="0" smtClean="0">
                <a:solidFill>
                  <a:schemeClr val="tx1"/>
                </a:solidFill>
              </a:rPr>
              <a:t>se sont absentées longtemps </a:t>
            </a:r>
            <a:r>
              <a:rPr lang="fr-BE" sz="2400" i="1" dirty="0">
                <a:solidFill>
                  <a:schemeClr val="tx1"/>
                </a:solidFill>
              </a:rPr>
              <a:t>à cause de leur grossesse</a:t>
            </a:r>
            <a:r>
              <a:rPr lang="fr-BE" sz="2400" i="1"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19</a:t>
            </a:fld>
            <a:endParaRPr lang="nl-BE" dirty="0"/>
          </a:p>
        </p:txBody>
      </p:sp>
    </p:spTree>
    <p:extLst>
      <p:ext uri="{BB962C8B-B14F-4D97-AF65-F5344CB8AC3E}">
        <p14:creationId xmlns:p14="http://schemas.microsoft.com/office/powerpoint/2010/main" val="55456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340768"/>
            <a:ext cx="8229600" cy="796950"/>
          </a:xfrm>
        </p:spPr>
        <p:txBody>
          <a:bodyPr>
            <a:normAutofit fontScale="90000"/>
          </a:bodyPr>
          <a:lstStyle/>
          <a:p>
            <a:r>
              <a:rPr lang="nl-BE" b="1" dirty="0" err="1" smtClean="0"/>
              <a:t>Institut</a:t>
            </a:r>
            <a:r>
              <a:rPr lang="nl-BE" b="1" dirty="0" smtClean="0"/>
              <a:t> pour </a:t>
            </a:r>
            <a:r>
              <a:rPr lang="nl-BE" b="1" dirty="0" err="1" smtClean="0"/>
              <a:t>l’égalité</a:t>
            </a:r>
            <a:r>
              <a:rPr lang="nl-BE" b="1" dirty="0"/>
              <a:t/>
            </a:r>
            <a:br>
              <a:rPr lang="nl-BE" b="1" dirty="0"/>
            </a:br>
            <a:r>
              <a:rPr lang="nl-BE" b="1" dirty="0" smtClean="0"/>
              <a:t>des </a:t>
            </a:r>
            <a:r>
              <a:rPr lang="nl-BE" b="1" dirty="0" err="1" smtClean="0"/>
              <a:t>femmes</a:t>
            </a:r>
            <a:r>
              <a:rPr lang="nl-BE" b="1" dirty="0" smtClean="0"/>
              <a:t> et des </a:t>
            </a:r>
            <a:r>
              <a:rPr lang="nl-BE" b="1" dirty="0" err="1" smtClean="0"/>
              <a:t>hommes</a:t>
            </a:r>
            <a:endParaRPr lang="nl-BE" b="1" dirty="0"/>
          </a:p>
        </p:txBody>
      </p:sp>
      <p:sp>
        <p:nvSpPr>
          <p:cNvPr id="3" name="Tijdelijke aanduiding voor inhoud 2"/>
          <p:cNvSpPr>
            <a:spLocks noGrp="1"/>
          </p:cNvSpPr>
          <p:nvPr>
            <p:ph idx="1"/>
          </p:nvPr>
        </p:nvSpPr>
        <p:spPr>
          <a:xfrm>
            <a:off x="467544" y="2564904"/>
            <a:ext cx="8507288" cy="3528392"/>
          </a:xfrm>
        </p:spPr>
        <p:txBody>
          <a:bodyPr>
            <a:normAutofit fontScale="92500" lnSpcReduction="20000"/>
          </a:bodyPr>
          <a:lstStyle/>
          <a:p>
            <a:r>
              <a:rPr lang="nl-BE" dirty="0" smtClean="0">
                <a:solidFill>
                  <a:schemeClr val="accent5">
                    <a:lumMod val="75000"/>
                  </a:schemeClr>
                </a:solidFill>
              </a:rPr>
              <a:t>2002</a:t>
            </a:r>
          </a:p>
          <a:p>
            <a:r>
              <a:rPr lang="nl-BE" dirty="0" err="1" smtClean="0">
                <a:solidFill>
                  <a:schemeClr val="accent5">
                    <a:lumMod val="75000"/>
                  </a:schemeClr>
                </a:solidFill>
              </a:rPr>
              <a:t>Institution</a:t>
            </a:r>
            <a:r>
              <a:rPr lang="nl-BE" dirty="0" smtClean="0">
                <a:solidFill>
                  <a:schemeClr val="accent5">
                    <a:lumMod val="75000"/>
                  </a:schemeClr>
                </a:solidFill>
              </a:rPr>
              <a:t> </a:t>
            </a:r>
            <a:r>
              <a:rPr lang="nl-BE" dirty="0" err="1" smtClean="0">
                <a:solidFill>
                  <a:schemeClr val="accent5">
                    <a:lumMod val="75000"/>
                  </a:schemeClr>
                </a:solidFill>
              </a:rPr>
              <a:t>publique</a:t>
            </a:r>
            <a:r>
              <a:rPr lang="nl-BE" dirty="0" smtClean="0">
                <a:solidFill>
                  <a:schemeClr val="accent5">
                    <a:lumMod val="75000"/>
                  </a:schemeClr>
                </a:solidFill>
              </a:rPr>
              <a:t> </a:t>
            </a:r>
            <a:r>
              <a:rPr lang="nl-BE" dirty="0" err="1" smtClean="0">
                <a:solidFill>
                  <a:schemeClr val="accent5">
                    <a:lumMod val="75000"/>
                  </a:schemeClr>
                </a:solidFill>
              </a:rPr>
              <a:t>indépendante</a:t>
            </a:r>
            <a:endParaRPr lang="nl-BE" dirty="0" smtClean="0">
              <a:solidFill>
                <a:schemeClr val="accent5">
                  <a:lumMod val="75000"/>
                </a:schemeClr>
              </a:solidFill>
            </a:endParaRPr>
          </a:p>
          <a:p>
            <a:r>
              <a:rPr lang="nl-BE" dirty="0" smtClean="0">
                <a:solidFill>
                  <a:schemeClr val="accent5">
                    <a:lumMod val="75000"/>
                  </a:schemeClr>
                </a:solidFill>
              </a:rPr>
              <a:t>Mission : </a:t>
            </a:r>
          </a:p>
          <a:p>
            <a:pPr lvl="1"/>
            <a:r>
              <a:rPr lang="nl-BE" dirty="0" err="1" smtClean="0">
                <a:solidFill>
                  <a:schemeClr val="accent5">
                    <a:lumMod val="75000"/>
                  </a:schemeClr>
                </a:solidFill>
              </a:rPr>
              <a:t>Protéger</a:t>
            </a:r>
            <a:r>
              <a:rPr lang="nl-BE" dirty="0" smtClean="0">
                <a:solidFill>
                  <a:schemeClr val="accent5">
                    <a:lumMod val="75000"/>
                  </a:schemeClr>
                </a:solidFill>
              </a:rPr>
              <a:t> et </a:t>
            </a:r>
            <a:r>
              <a:rPr lang="nl-BE" dirty="0" err="1" smtClean="0">
                <a:solidFill>
                  <a:schemeClr val="accent5">
                    <a:lumMod val="75000"/>
                  </a:schemeClr>
                </a:solidFill>
              </a:rPr>
              <a:t>promouvoir</a:t>
            </a:r>
            <a:r>
              <a:rPr lang="nl-BE" dirty="0" smtClean="0">
                <a:solidFill>
                  <a:schemeClr val="accent5">
                    <a:lumMod val="75000"/>
                  </a:schemeClr>
                </a:solidFill>
              </a:rPr>
              <a:t> </a:t>
            </a:r>
            <a:r>
              <a:rPr lang="nl-BE" dirty="0" err="1" smtClean="0">
                <a:solidFill>
                  <a:schemeClr val="accent5">
                    <a:lumMod val="75000"/>
                  </a:schemeClr>
                </a:solidFill>
              </a:rPr>
              <a:t>l’égalité</a:t>
            </a:r>
            <a:r>
              <a:rPr lang="nl-BE" dirty="0" smtClean="0">
                <a:solidFill>
                  <a:schemeClr val="accent5">
                    <a:lumMod val="75000"/>
                  </a:schemeClr>
                </a:solidFill>
              </a:rPr>
              <a:t> des </a:t>
            </a:r>
            <a:r>
              <a:rPr lang="nl-BE" dirty="0" err="1" smtClean="0">
                <a:solidFill>
                  <a:schemeClr val="accent5">
                    <a:lumMod val="75000"/>
                  </a:schemeClr>
                </a:solidFill>
              </a:rPr>
              <a:t>femmes</a:t>
            </a:r>
            <a:r>
              <a:rPr lang="nl-BE" dirty="0" smtClean="0">
                <a:solidFill>
                  <a:schemeClr val="accent5">
                    <a:lumMod val="75000"/>
                  </a:schemeClr>
                </a:solidFill>
              </a:rPr>
              <a:t> et des </a:t>
            </a:r>
            <a:r>
              <a:rPr lang="nl-BE" dirty="0" err="1" smtClean="0">
                <a:solidFill>
                  <a:schemeClr val="accent5">
                    <a:lumMod val="75000"/>
                  </a:schemeClr>
                </a:solidFill>
              </a:rPr>
              <a:t>hommes</a:t>
            </a:r>
            <a:r>
              <a:rPr lang="nl-BE" dirty="0" smtClean="0">
                <a:solidFill>
                  <a:schemeClr val="accent5">
                    <a:lumMod val="75000"/>
                  </a:schemeClr>
                </a:solidFill>
              </a:rPr>
              <a:t> </a:t>
            </a:r>
          </a:p>
          <a:p>
            <a:pPr lvl="1"/>
            <a:r>
              <a:rPr lang="nl-BE" dirty="0" err="1" smtClean="0">
                <a:solidFill>
                  <a:schemeClr val="accent5">
                    <a:lumMod val="75000"/>
                  </a:schemeClr>
                </a:solidFill>
              </a:rPr>
              <a:t>Combattre</a:t>
            </a:r>
            <a:r>
              <a:rPr lang="nl-BE" dirty="0" smtClean="0">
                <a:solidFill>
                  <a:schemeClr val="accent5">
                    <a:lumMod val="75000"/>
                  </a:schemeClr>
                </a:solidFill>
              </a:rPr>
              <a:t> la </a:t>
            </a:r>
            <a:r>
              <a:rPr lang="nl-BE" dirty="0" err="1" smtClean="0">
                <a:solidFill>
                  <a:schemeClr val="accent5">
                    <a:lumMod val="75000"/>
                  </a:schemeClr>
                </a:solidFill>
              </a:rPr>
              <a:t>discrimination</a:t>
            </a:r>
            <a:r>
              <a:rPr lang="nl-BE" dirty="0" smtClean="0">
                <a:solidFill>
                  <a:schemeClr val="accent5">
                    <a:lumMod val="75000"/>
                  </a:schemeClr>
                </a:solidFill>
              </a:rPr>
              <a:t> et </a:t>
            </a:r>
            <a:r>
              <a:rPr lang="nl-BE" dirty="0" err="1" smtClean="0">
                <a:solidFill>
                  <a:schemeClr val="accent5">
                    <a:lumMod val="75000"/>
                  </a:schemeClr>
                </a:solidFill>
              </a:rPr>
              <a:t>l’inégalité</a:t>
            </a:r>
            <a:r>
              <a:rPr lang="nl-BE" dirty="0" smtClean="0">
                <a:solidFill>
                  <a:schemeClr val="accent5">
                    <a:lumMod val="75000"/>
                  </a:schemeClr>
                </a:solidFill>
              </a:rPr>
              <a:t> </a:t>
            </a:r>
            <a:r>
              <a:rPr lang="nl-BE" dirty="0" err="1" smtClean="0">
                <a:solidFill>
                  <a:schemeClr val="accent5">
                    <a:lumMod val="75000"/>
                  </a:schemeClr>
                </a:solidFill>
              </a:rPr>
              <a:t>fondées</a:t>
            </a:r>
            <a:r>
              <a:rPr lang="nl-BE" dirty="0" smtClean="0">
                <a:solidFill>
                  <a:schemeClr val="accent5">
                    <a:lumMod val="75000"/>
                  </a:schemeClr>
                </a:solidFill>
              </a:rPr>
              <a:t> </a:t>
            </a:r>
            <a:r>
              <a:rPr lang="nl-BE" dirty="0" err="1" smtClean="0">
                <a:solidFill>
                  <a:schemeClr val="accent5">
                    <a:lumMod val="75000"/>
                  </a:schemeClr>
                </a:solidFill>
              </a:rPr>
              <a:t>sur</a:t>
            </a:r>
            <a:r>
              <a:rPr lang="nl-BE" dirty="0" smtClean="0">
                <a:solidFill>
                  <a:schemeClr val="accent5">
                    <a:lumMod val="75000"/>
                  </a:schemeClr>
                </a:solidFill>
              </a:rPr>
              <a:t> </a:t>
            </a:r>
            <a:r>
              <a:rPr lang="nl-BE" dirty="0" err="1" smtClean="0">
                <a:solidFill>
                  <a:schemeClr val="accent5">
                    <a:lumMod val="75000"/>
                  </a:schemeClr>
                </a:solidFill>
              </a:rPr>
              <a:t>le</a:t>
            </a:r>
            <a:r>
              <a:rPr lang="nl-BE" dirty="0" smtClean="0">
                <a:solidFill>
                  <a:schemeClr val="accent5">
                    <a:lumMod val="75000"/>
                  </a:schemeClr>
                </a:solidFill>
              </a:rPr>
              <a:t> </a:t>
            </a:r>
            <a:r>
              <a:rPr lang="nl-BE" dirty="0" err="1" smtClean="0">
                <a:solidFill>
                  <a:schemeClr val="accent5">
                    <a:lumMod val="75000"/>
                  </a:schemeClr>
                </a:solidFill>
              </a:rPr>
              <a:t>sexe</a:t>
            </a:r>
            <a:r>
              <a:rPr lang="nl-BE" dirty="0" smtClean="0">
                <a:solidFill>
                  <a:schemeClr val="accent5">
                    <a:lumMod val="75000"/>
                  </a:schemeClr>
                </a:solidFill>
              </a:rPr>
              <a:t>, la </a:t>
            </a:r>
            <a:r>
              <a:rPr lang="nl-BE" dirty="0" err="1" smtClean="0">
                <a:solidFill>
                  <a:schemeClr val="accent5">
                    <a:lumMod val="75000"/>
                  </a:schemeClr>
                </a:solidFill>
              </a:rPr>
              <a:t>grossesse</a:t>
            </a:r>
            <a:r>
              <a:rPr lang="nl-BE" dirty="0" smtClean="0">
                <a:solidFill>
                  <a:schemeClr val="accent5">
                    <a:lumMod val="75000"/>
                  </a:schemeClr>
                </a:solidFill>
              </a:rPr>
              <a:t> et la </a:t>
            </a:r>
            <a:r>
              <a:rPr lang="nl-BE" dirty="0" err="1" smtClean="0">
                <a:solidFill>
                  <a:schemeClr val="accent5">
                    <a:lumMod val="75000"/>
                  </a:schemeClr>
                </a:solidFill>
              </a:rPr>
              <a:t>maternité</a:t>
            </a:r>
            <a:endParaRPr lang="nl-BE" dirty="0" smtClean="0">
              <a:solidFill>
                <a:schemeClr val="accent5">
                  <a:lumMod val="75000"/>
                </a:schemeClr>
              </a:solidFill>
            </a:endParaRPr>
          </a:p>
          <a:p>
            <a:pPr lvl="1"/>
            <a:r>
              <a:rPr lang="nl-BE" dirty="0" err="1" smtClean="0">
                <a:solidFill>
                  <a:schemeClr val="accent5">
                    <a:lumMod val="75000"/>
                  </a:schemeClr>
                </a:solidFill>
              </a:rPr>
              <a:t>Stimuler</a:t>
            </a:r>
            <a:r>
              <a:rPr lang="nl-BE" dirty="0" smtClean="0">
                <a:solidFill>
                  <a:schemeClr val="accent5">
                    <a:lumMod val="75000"/>
                  </a:schemeClr>
                </a:solidFill>
              </a:rPr>
              <a:t> </a:t>
            </a:r>
            <a:r>
              <a:rPr lang="nl-BE" dirty="0" err="1" smtClean="0">
                <a:solidFill>
                  <a:schemeClr val="accent5">
                    <a:lumMod val="75000"/>
                  </a:schemeClr>
                </a:solidFill>
              </a:rPr>
              <a:t>le</a:t>
            </a:r>
            <a:r>
              <a:rPr lang="nl-BE" dirty="0" smtClean="0">
                <a:solidFill>
                  <a:schemeClr val="accent5">
                    <a:lumMod val="75000"/>
                  </a:schemeClr>
                </a:solidFill>
              </a:rPr>
              <a:t> </a:t>
            </a:r>
            <a:r>
              <a:rPr lang="nl-BE" i="1" dirty="0" smtClean="0">
                <a:solidFill>
                  <a:schemeClr val="accent5">
                    <a:lumMod val="75000"/>
                  </a:schemeClr>
                </a:solidFill>
              </a:rPr>
              <a:t>gender </a:t>
            </a:r>
            <a:r>
              <a:rPr lang="nl-BE" i="1" dirty="0" err="1" smtClean="0">
                <a:solidFill>
                  <a:schemeClr val="accent5">
                    <a:lumMod val="75000"/>
                  </a:schemeClr>
                </a:solidFill>
              </a:rPr>
              <a:t>mainstreaming</a:t>
            </a:r>
            <a:r>
              <a:rPr lang="nl-BE" i="1" dirty="0" smtClean="0">
                <a:solidFill>
                  <a:schemeClr val="accent5">
                    <a:lumMod val="75000"/>
                  </a:schemeClr>
                </a:solidFill>
              </a:rPr>
              <a:t> </a:t>
            </a:r>
            <a:r>
              <a:rPr lang="nl-BE" dirty="0" smtClean="0">
                <a:solidFill>
                  <a:schemeClr val="accent5">
                    <a:lumMod val="75000"/>
                  </a:schemeClr>
                </a:solidFill>
              </a:rPr>
              <a:t/>
            </a:r>
            <a:br>
              <a:rPr lang="nl-BE" dirty="0" smtClean="0">
                <a:solidFill>
                  <a:schemeClr val="accent5">
                    <a:lumMod val="75000"/>
                  </a:schemeClr>
                </a:solidFill>
              </a:rPr>
            </a:br>
            <a:endParaRPr lang="nl-BE" dirty="0" smtClean="0">
              <a:solidFill>
                <a:schemeClr val="accent5">
                  <a:lumMod val="75000"/>
                </a:schemeClr>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2</a:t>
            </a:fld>
            <a:endParaRPr lang="nl-BE" dirty="0"/>
          </a:p>
        </p:txBody>
      </p:sp>
    </p:spTree>
    <p:extLst>
      <p:ext uri="{BB962C8B-B14F-4D97-AF65-F5344CB8AC3E}">
        <p14:creationId xmlns:p14="http://schemas.microsoft.com/office/powerpoint/2010/main" val="672283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Licenciement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0" indent="0" algn="just">
              <a:buNone/>
            </a:pPr>
            <a:endParaRPr lang="nl-BE" sz="2400" i="1" dirty="0" smtClean="0">
              <a:solidFill>
                <a:schemeClr val="tx1"/>
              </a:solidFill>
            </a:endParaRPr>
          </a:p>
          <a:p>
            <a:pPr marL="0" indent="0" algn="just">
              <a:buNone/>
            </a:pPr>
            <a:r>
              <a:rPr lang="fr-BE" sz="2400" i="1" dirty="0" smtClean="0">
                <a:solidFill>
                  <a:schemeClr val="tx1"/>
                </a:solidFill>
              </a:rPr>
              <a:t>Une </a:t>
            </a:r>
            <a:r>
              <a:rPr lang="fr-BE" sz="2400" i="1" dirty="0">
                <a:solidFill>
                  <a:schemeClr val="tx1"/>
                </a:solidFill>
              </a:rPr>
              <a:t>travailleuse enceinte présente un certificat à </a:t>
            </a:r>
            <a:r>
              <a:rPr lang="fr-BE" sz="2400" i="1" dirty="0" smtClean="0">
                <a:solidFill>
                  <a:schemeClr val="tx1"/>
                </a:solidFill>
              </a:rPr>
              <a:t>son employeur </a:t>
            </a:r>
            <a:r>
              <a:rPr lang="fr-BE" sz="2400" i="1" dirty="0">
                <a:solidFill>
                  <a:schemeClr val="tx1"/>
                </a:solidFill>
              </a:rPr>
              <a:t>pour l'informer de sa grossesse. Deux jours plus tard, elle </a:t>
            </a:r>
            <a:r>
              <a:rPr lang="fr-BE" sz="2400" i="1" dirty="0" smtClean="0">
                <a:solidFill>
                  <a:schemeClr val="tx1"/>
                </a:solidFill>
              </a:rPr>
              <a:t>reçoit </a:t>
            </a:r>
            <a:r>
              <a:rPr lang="fr-BE" sz="2400" i="1" dirty="0">
                <a:solidFill>
                  <a:schemeClr val="tx1"/>
                </a:solidFill>
              </a:rPr>
              <a:t>une évaluation </a:t>
            </a:r>
            <a:r>
              <a:rPr lang="fr-BE" sz="2400" i="1" dirty="0" smtClean="0">
                <a:solidFill>
                  <a:schemeClr val="tx1"/>
                </a:solidFill>
              </a:rPr>
              <a:t>négative : </a:t>
            </a:r>
            <a:r>
              <a:rPr lang="fr-BE" sz="2400" i="1" dirty="0">
                <a:solidFill>
                  <a:schemeClr val="tx1"/>
                </a:solidFill>
              </a:rPr>
              <a:t>après neuf années de service, elle ne </a:t>
            </a:r>
            <a:r>
              <a:rPr lang="fr-BE" sz="2400" i="1" dirty="0" smtClean="0">
                <a:solidFill>
                  <a:schemeClr val="tx1"/>
                </a:solidFill>
              </a:rPr>
              <a:t>correspond </a:t>
            </a:r>
            <a:r>
              <a:rPr lang="fr-BE" sz="2400" i="1" dirty="0">
                <a:solidFill>
                  <a:schemeClr val="tx1"/>
                </a:solidFill>
              </a:rPr>
              <a:t>plus à la description de </a:t>
            </a:r>
            <a:r>
              <a:rPr lang="fr-BE" sz="2400" i="1" dirty="0" smtClean="0">
                <a:solidFill>
                  <a:schemeClr val="tx1"/>
                </a:solidFill>
              </a:rPr>
              <a:t>fonction. </a:t>
            </a:r>
            <a:r>
              <a:rPr lang="fr-BE" sz="2400" i="1" dirty="0">
                <a:solidFill>
                  <a:schemeClr val="tx1"/>
                </a:solidFill>
              </a:rPr>
              <a:t>Elle </a:t>
            </a:r>
            <a:r>
              <a:rPr lang="fr-BE" sz="2400" i="1" dirty="0" smtClean="0">
                <a:solidFill>
                  <a:schemeClr val="tx1"/>
                </a:solidFill>
              </a:rPr>
              <a:t>est licenciée six </a:t>
            </a:r>
            <a:r>
              <a:rPr lang="fr-BE" sz="2400" i="1" dirty="0">
                <a:solidFill>
                  <a:schemeClr val="tx1"/>
                </a:solidFill>
              </a:rPr>
              <a:t>jours plus tard. </a:t>
            </a:r>
            <a:r>
              <a:rPr lang="fr-BE" sz="2400" i="1" dirty="0" smtClean="0">
                <a:solidFill>
                  <a:schemeClr val="tx1"/>
                </a:solidFill>
              </a:rPr>
              <a:t>Comme </a:t>
            </a:r>
            <a:r>
              <a:rPr lang="fr-BE" sz="2400" i="1" dirty="0">
                <a:solidFill>
                  <a:schemeClr val="tx1"/>
                </a:solidFill>
              </a:rPr>
              <a:t>il y a une discussion sur les motifs du </a:t>
            </a:r>
            <a:r>
              <a:rPr lang="fr-BE" sz="2400" i="1" dirty="0" smtClean="0">
                <a:solidFill>
                  <a:schemeClr val="tx1"/>
                </a:solidFill>
              </a:rPr>
              <a:t>licenciement</a:t>
            </a:r>
            <a:r>
              <a:rPr lang="fr-BE" sz="2400" i="1" dirty="0">
                <a:solidFill>
                  <a:schemeClr val="tx1"/>
                </a:solidFill>
              </a:rPr>
              <a:t>, l'employeur propose que </a:t>
            </a:r>
            <a:r>
              <a:rPr lang="fr-BE" sz="2400" i="1" dirty="0" smtClean="0">
                <a:solidFill>
                  <a:schemeClr val="tx1"/>
                </a:solidFill>
              </a:rPr>
              <a:t>la travailleuse signe </a:t>
            </a:r>
            <a:r>
              <a:rPr lang="fr-BE" sz="2400" i="1" dirty="0">
                <a:solidFill>
                  <a:schemeClr val="tx1"/>
                </a:solidFill>
              </a:rPr>
              <a:t>un accord établissant les </a:t>
            </a:r>
            <a:r>
              <a:rPr lang="fr-BE" sz="2400" i="1" dirty="0" smtClean="0">
                <a:solidFill>
                  <a:schemeClr val="tx1"/>
                </a:solidFill>
              </a:rPr>
              <a:t>modalités du </a:t>
            </a:r>
            <a:r>
              <a:rPr lang="fr-BE" sz="2400" i="1" dirty="0">
                <a:solidFill>
                  <a:schemeClr val="tx1"/>
                </a:solidFill>
              </a:rPr>
              <a:t>licenciement. </a:t>
            </a:r>
            <a:r>
              <a:rPr lang="fr-BE" sz="2400" i="1" dirty="0" smtClean="0">
                <a:solidFill>
                  <a:schemeClr val="tx1"/>
                </a:solidFill>
              </a:rPr>
              <a:t>La travailleuse a demandé l’avis de l'Institut à propos de cette </a:t>
            </a:r>
            <a:r>
              <a:rPr lang="fr-BE" sz="2400" i="1" dirty="0">
                <a:solidFill>
                  <a:schemeClr val="tx1"/>
                </a:solidFill>
              </a:rPr>
              <a:t>proposition</a:t>
            </a:r>
            <a:r>
              <a:rPr lang="fr-BE" sz="2400" i="1" dirty="0" smtClean="0">
                <a:solidFill>
                  <a:schemeClr val="tx1"/>
                </a:solidFill>
              </a:rPr>
              <a:t>.</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20</a:t>
            </a:fld>
            <a:endParaRPr lang="nl-BE" dirty="0"/>
          </a:p>
        </p:txBody>
      </p:sp>
    </p:spTree>
    <p:extLst>
      <p:ext uri="{BB962C8B-B14F-4D97-AF65-F5344CB8AC3E}">
        <p14:creationId xmlns:p14="http://schemas.microsoft.com/office/powerpoint/2010/main" val="1292112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Licenciement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0" indent="0" algn="just">
              <a:buNone/>
            </a:pPr>
            <a:endParaRPr lang="nl-BE" sz="2400" i="1" dirty="0" smtClean="0">
              <a:solidFill>
                <a:schemeClr val="tx1"/>
              </a:solidFill>
            </a:endParaRPr>
          </a:p>
          <a:p>
            <a:pPr marL="0" indent="0" algn="just">
              <a:buNone/>
            </a:pPr>
            <a:r>
              <a:rPr lang="fr-BE" sz="2400" i="1" dirty="0">
                <a:solidFill>
                  <a:schemeClr val="tx1"/>
                </a:solidFill>
              </a:rPr>
              <a:t>Une travailleuse éprouve des difficultés à </a:t>
            </a:r>
            <a:r>
              <a:rPr lang="fr-BE" sz="2400" i="1" dirty="0" smtClean="0">
                <a:solidFill>
                  <a:schemeClr val="tx1"/>
                </a:solidFill>
              </a:rPr>
              <a:t>être </a:t>
            </a:r>
            <a:r>
              <a:rPr lang="fr-BE" sz="2400" i="1" dirty="0">
                <a:solidFill>
                  <a:schemeClr val="tx1"/>
                </a:solidFill>
              </a:rPr>
              <a:t>enceinte. </a:t>
            </a:r>
            <a:r>
              <a:rPr lang="fr-BE" sz="2400" i="1" dirty="0" smtClean="0">
                <a:solidFill>
                  <a:schemeClr val="tx1"/>
                </a:solidFill>
              </a:rPr>
              <a:t>Elle entame un traitement FIV </a:t>
            </a:r>
            <a:r>
              <a:rPr lang="fr-BE" sz="2400" i="1" dirty="0">
                <a:solidFill>
                  <a:schemeClr val="tx1"/>
                </a:solidFill>
              </a:rPr>
              <a:t>et ces procédures nécessitent plusieurs rendez-vous successifs chez le médecin. Lorsque la femme </a:t>
            </a:r>
            <a:r>
              <a:rPr lang="fr-BE" sz="2400" i="1" dirty="0" smtClean="0">
                <a:solidFill>
                  <a:schemeClr val="tx1"/>
                </a:solidFill>
              </a:rPr>
              <a:t>annonce </a:t>
            </a:r>
            <a:r>
              <a:rPr lang="fr-BE" sz="2400" i="1" dirty="0">
                <a:solidFill>
                  <a:schemeClr val="tx1"/>
                </a:solidFill>
              </a:rPr>
              <a:t>qu'elle est enceinte, elle est informée qu'elle </a:t>
            </a:r>
            <a:r>
              <a:rPr lang="fr-BE" sz="2400" i="1" dirty="0" smtClean="0">
                <a:solidFill>
                  <a:schemeClr val="tx1"/>
                </a:solidFill>
              </a:rPr>
              <a:t>est </a:t>
            </a:r>
            <a:r>
              <a:rPr lang="fr-BE" sz="2400" i="1" dirty="0">
                <a:solidFill>
                  <a:schemeClr val="tx1"/>
                </a:solidFill>
              </a:rPr>
              <a:t>renvoyée. Le C4 </a:t>
            </a:r>
            <a:r>
              <a:rPr lang="fr-BE" sz="2400" i="1" dirty="0" smtClean="0">
                <a:solidFill>
                  <a:schemeClr val="tx1"/>
                </a:solidFill>
              </a:rPr>
              <a:t>mentionne que le licenciement est </a:t>
            </a:r>
            <a:r>
              <a:rPr lang="fr-BE" sz="2400" i="1" dirty="0">
                <a:solidFill>
                  <a:schemeClr val="tx1"/>
                </a:solidFill>
              </a:rPr>
              <a:t>dû à la discontinuité.</a:t>
            </a:r>
          </a:p>
          <a:p>
            <a:pPr marL="0" indent="0" algn="just">
              <a:buNone/>
            </a:pPr>
            <a:endParaRPr lang="nl-BE" sz="2400" i="1" dirty="0" smtClean="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21</a:t>
            </a:fld>
            <a:endParaRPr lang="nl-BE" dirty="0"/>
          </a:p>
        </p:txBody>
      </p:sp>
    </p:spTree>
    <p:extLst>
      <p:ext uri="{BB962C8B-B14F-4D97-AF65-F5344CB8AC3E}">
        <p14:creationId xmlns:p14="http://schemas.microsoft.com/office/powerpoint/2010/main" val="3758946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Licenciement</a:t>
            </a:r>
            <a:endParaRPr lang="nl-BE" sz="4900" b="1" dirty="0"/>
          </a:p>
        </p:txBody>
      </p:sp>
      <p:sp>
        <p:nvSpPr>
          <p:cNvPr id="3" name="Tijdelijke aanduiding voor inhoud 2"/>
          <p:cNvSpPr>
            <a:spLocks noGrp="1"/>
          </p:cNvSpPr>
          <p:nvPr>
            <p:ph idx="1"/>
          </p:nvPr>
        </p:nvSpPr>
        <p:spPr>
          <a:xfrm>
            <a:off x="467544" y="1700808"/>
            <a:ext cx="8229600" cy="4513688"/>
          </a:xfrm>
        </p:spPr>
        <p:txBody>
          <a:bodyPr>
            <a:normAutofit fontScale="92500" lnSpcReduction="20000"/>
          </a:bodyPr>
          <a:lstStyle/>
          <a:p>
            <a:pPr lvl="1"/>
            <a:endParaRPr lang="nl-BE" dirty="0" smtClean="0">
              <a:solidFill>
                <a:schemeClr val="tx1"/>
              </a:solidFill>
            </a:endParaRPr>
          </a:p>
          <a:p>
            <a:pPr lvl="1"/>
            <a:r>
              <a:rPr lang="nl-BE" dirty="0" smtClean="0">
                <a:solidFill>
                  <a:schemeClr val="tx1"/>
                </a:solidFill>
              </a:rPr>
              <a:t>À </a:t>
            </a:r>
            <a:r>
              <a:rPr lang="nl-BE" dirty="0" err="1" smtClean="0">
                <a:solidFill>
                  <a:schemeClr val="tx1"/>
                </a:solidFill>
              </a:rPr>
              <a:t>partir</a:t>
            </a:r>
            <a:r>
              <a:rPr lang="nl-BE" dirty="0" smtClean="0">
                <a:solidFill>
                  <a:schemeClr val="tx1"/>
                </a:solidFill>
              </a:rPr>
              <a:t> de </a:t>
            </a:r>
            <a:r>
              <a:rPr lang="nl-BE" dirty="0" err="1" smtClean="0">
                <a:solidFill>
                  <a:schemeClr val="tx1"/>
                </a:solidFill>
              </a:rPr>
              <a:t>l’annonce</a:t>
            </a:r>
            <a:r>
              <a:rPr lang="nl-BE" dirty="0" smtClean="0">
                <a:solidFill>
                  <a:schemeClr val="tx1"/>
                </a:solidFill>
              </a:rPr>
              <a:t> de la </a:t>
            </a:r>
            <a:r>
              <a:rPr lang="nl-BE" dirty="0" err="1" smtClean="0">
                <a:solidFill>
                  <a:schemeClr val="tx1"/>
                </a:solidFill>
              </a:rPr>
              <a:t>grossesse</a:t>
            </a:r>
            <a:r>
              <a:rPr lang="nl-BE" dirty="0" smtClean="0">
                <a:solidFill>
                  <a:schemeClr val="tx1"/>
                </a:solidFill>
              </a:rPr>
              <a:t> : </a:t>
            </a:r>
            <a:r>
              <a:rPr lang="nl-BE" dirty="0" err="1" smtClean="0">
                <a:solidFill>
                  <a:schemeClr val="tx1"/>
                </a:solidFill>
              </a:rPr>
              <a:t>licenciement</a:t>
            </a:r>
            <a:r>
              <a:rPr lang="nl-BE" dirty="0" smtClean="0">
                <a:solidFill>
                  <a:schemeClr val="tx1"/>
                </a:solidFill>
              </a:rPr>
              <a:t> </a:t>
            </a:r>
            <a:r>
              <a:rPr lang="nl-BE" dirty="0" err="1" smtClean="0">
                <a:solidFill>
                  <a:schemeClr val="tx1"/>
                </a:solidFill>
              </a:rPr>
              <a:t>uniquement</a:t>
            </a:r>
            <a:r>
              <a:rPr lang="nl-BE" dirty="0" smtClean="0">
                <a:solidFill>
                  <a:schemeClr val="tx1"/>
                </a:solidFill>
              </a:rPr>
              <a:t> </a:t>
            </a:r>
            <a:r>
              <a:rPr lang="nl-BE" dirty="0" err="1" smtClean="0">
                <a:solidFill>
                  <a:schemeClr val="tx1"/>
                </a:solidFill>
              </a:rPr>
              <a:t>possible</a:t>
            </a:r>
            <a:r>
              <a:rPr lang="nl-BE" dirty="0" smtClean="0">
                <a:solidFill>
                  <a:schemeClr val="tx1"/>
                </a:solidFill>
              </a:rPr>
              <a:t> pour des </a:t>
            </a:r>
            <a:r>
              <a:rPr lang="nl-BE" dirty="0" err="1" smtClean="0">
                <a:solidFill>
                  <a:schemeClr val="tx1"/>
                </a:solidFill>
              </a:rPr>
              <a:t>raisons</a:t>
            </a:r>
            <a:r>
              <a:rPr lang="nl-BE" dirty="0" smtClean="0">
                <a:solidFill>
                  <a:schemeClr val="tx1"/>
                </a:solidFill>
              </a:rPr>
              <a:t> </a:t>
            </a:r>
            <a:r>
              <a:rPr lang="nl-BE" dirty="0" err="1" smtClean="0">
                <a:solidFill>
                  <a:schemeClr val="tx1"/>
                </a:solidFill>
              </a:rPr>
              <a:t>indépendantes</a:t>
            </a:r>
            <a:r>
              <a:rPr lang="nl-BE" dirty="0" smtClean="0">
                <a:solidFill>
                  <a:schemeClr val="tx1"/>
                </a:solidFill>
              </a:rPr>
              <a:t> de la </a:t>
            </a:r>
            <a:r>
              <a:rPr lang="nl-BE" dirty="0" err="1" smtClean="0">
                <a:solidFill>
                  <a:schemeClr val="tx1"/>
                </a:solidFill>
              </a:rPr>
              <a:t>grossesse</a:t>
            </a:r>
            <a:endParaRPr lang="nl-BE" dirty="0" smtClean="0">
              <a:solidFill>
                <a:schemeClr val="tx1"/>
              </a:solidFill>
            </a:endParaRPr>
          </a:p>
          <a:p>
            <a:pPr lvl="1"/>
            <a:r>
              <a:rPr lang="nl-BE" dirty="0" smtClean="0">
                <a:solidFill>
                  <a:schemeClr val="tx1"/>
                </a:solidFill>
              </a:rPr>
              <a:t>Beaucoup de faux </a:t>
            </a:r>
            <a:r>
              <a:rPr lang="nl-BE" dirty="0" err="1" smtClean="0">
                <a:solidFill>
                  <a:schemeClr val="tx1"/>
                </a:solidFill>
              </a:rPr>
              <a:t>prétextes</a:t>
            </a:r>
            <a:r>
              <a:rPr lang="nl-BE" dirty="0" smtClean="0">
                <a:solidFill>
                  <a:schemeClr val="tx1"/>
                </a:solidFill>
              </a:rPr>
              <a:t> : </a:t>
            </a:r>
            <a:r>
              <a:rPr lang="nl-BE" dirty="0" err="1" smtClean="0">
                <a:solidFill>
                  <a:schemeClr val="tx1"/>
                </a:solidFill>
              </a:rPr>
              <a:t>mauvaises</a:t>
            </a:r>
            <a:r>
              <a:rPr lang="nl-BE" dirty="0" smtClean="0">
                <a:solidFill>
                  <a:schemeClr val="tx1"/>
                </a:solidFill>
              </a:rPr>
              <a:t> </a:t>
            </a:r>
            <a:r>
              <a:rPr lang="nl-BE" dirty="0" err="1" smtClean="0">
                <a:solidFill>
                  <a:schemeClr val="tx1"/>
                </a:solidFill>
              </a:rPr>
              <a:t>évaluations</a:t>
            </a:r>
            <a:r>
              <a:rPr lang="nl-BE" dirty="0" smtClean="0">
                <a:solidFill>
                  <a:schemeClr val="tx1"/>
                </a:solidFill>
              </a:rPr>
              <a:t> </a:t>
            </a:r>
            <a:r>
              <a:rPr lang="nl-BE" dirty="0" err="1" smtClean="0">
                <a:solidFill>
                  <a:schemeClr val="tx1"/>
                </a:solidFill>
              </a:rPr>
              <a:t>soudaines</a:t>
            </a:r>
            <a:r>
              <a:rPr lang="nl-BE" dirty="0" smtClean="0">
                <a:solidFill>
                  <a:schemeClr val="tx1"/>
                </a:solidFill>
              </a:rPr>
              <a:t>, </a:t>
            </a:r>
            <a:r>
              <a:rPr lang="nl-BE" dirty="0" err="1" smtClean="0">
                <a:solidFill>
                  <a:schemeClr val="tx1"/>
                </a:solidFill>
              </a:rPr>
              <a:t>réorganisation</a:t>
            </a:r>
            <a:r>
              <a:rPr lang="nl-BE" dirty="0" smtClean="0">
                <a:solidFill>
                  <a:schemeClr val="tx1"/>
                </a:solidFill>
              </a:rPr>
              <a:t> du service mais 1 </a:t>
            </a:r>
            <a:r>
              <a:rPr lang="nl-BE" dirty="0" err="1" smtClean="0">
                <a:solidFill>
                  <a:schemeClr val="tx1"/>
                </a:solidFill>
              </a:rPr>
              <a:t>seul</a:t>
            </a:r>
            <a:r>
              <a:rPr lang="nl-BE" dirty="0" smtClean="0">
                <a:solidFill>
                  <a:schemeClr val="tx1"/>
                </a:solidFill>
              </a:rPr>
              <a:t> </a:t>
            </a:r>
            <a:r>
              <a:rPr lang="nl-BE" dirty="0" err="1" smtClean="0">
                <a:solidFill>
                  <a:schemeClr val="tx1"/>
                </a:solidFill>
              </a:rPr>
              <a:t>licenciement</a:t>
            </a:r>
            <a:r>
              <a:rPr lang="nl-BE" dirty="0" smtClean="0">
                <a:solidFill>
                  <a:schemeClr val="tx1"/>
                </a:solidFill>
              </a:rPr>
              <a:t>, </a:t>
            </a:r>
            <a:r>
              <a:rPr lang="nl-BE" dirty="0" err="1" smtClean="0">
                <a:solidFill>
                  <a:schemeClr val="tx1"/>
                </a:solidFill>
              </a:rPr>
              <a:t>difficultés</a:t>
            </a:r>
            <a:r>
              <a:rPr lang="nl-BE" dirty="0" smtClean="0">
                <a:solidFill>
                  <a:schemeClr val="tx1"/>
                </a:solidFill>
              </a:rPr>
              <a:t> </a:t>
            </a:r>
            <a:r>
              <a:rPr lang="nl-BE" dirty="0" err="1" smtClean="0">
                <a:solidFill>
                  <a:schemeClr val="tx1"/>
                </a:solidFill>
              </a:rPr>
              <a:t>économiques</a:t>
            </a:r>
            <a:r>
              <a:rPr lang="nl-BE" dirty="0" smtClean="0">
                <a:solidFill>
                  <a:schemeClr val="tx1"/>
                </a:solidFill>
              </a:rPr>
              <a:t> mais pas de raison </a:t>
            </a:r>
            <a:r>
              <a:rPr lang="nl-BE" dirty="0" err="1" smtClean="0">
                <a:solidFill>
                  <a:schemeClr val="tx1"/>
                </a:solidFill>
              </a:rPr>
              <a:t>claire</a:t>
            </a:r>
            <a:r>
              <a:rPr lang="nl-BE" dirty="0" smtClean="0">
                <a:solidFill>
                  <a:schemeClr val="tx1"/>
                </a:solidFill>
              </a:rPr>
              <a:t> pour </a:t>
            </a:r>
            <a:r>
              <a:rPr lang="nl-BE" dirty="0" err="1" smtClean="0">
                <a:solidFill>
                  <a:schemeClr val="tx1"/>
                </a:solidFill>
              </a:rPr>
              <a:t>expliquer</a:t>
            </a:r>
            <a:r>
              <a:rPr lang="nl-BE" dirty="0" smtClean="0">
                <a:solidFill>
                  <a:schemeClr val="tx1"/>
                </a:solidFill>
              </a:rPr>
              <a:t> </a:t>
            </a:r>
            <a:r>
              <a:rPr lang="nl-BE" dirty="0" err="1" smtClean="0">
                <a:solidFill>
                  <a:schemeClr val="tx1"/>
                </a:solidFill>
              </a:rPr>
              <a:t>pourquoi</a:t>
            </a:r>
            <a:r>
              <a:rPr lang="nl-BE" dirty="0" smtClean="0">
                <a:solidFill>
                  <a:schemeClr val="tx1"/>
                </a:solidFill>
              </a:rPr>
              <a:t> </a:t>
            </a:r>
            <a:r>
              <a:rPr lang="nl-BE" dirty="0" err="1" smtClean="0">
                <a:solidFill>
                  <a:schemeClr val="tx1"/>
                </a:solidFill>
              </a:rPr>
              <a:t>c’est</a:t>
            </a:r>
            <a:r>
              <a:rPr lang="nl-BE" dirty="0" smtClean="0">
                <a:solidFill>
                  <a:schemeClr val="tx1"/>
                </a:solidFill>
              </a:rPr>
              <a:t> la </a:t>
            </a:r>
            <a:r>
              <a:rPr lang="nl-BE" dirty="0" err="1" smtClean="0">
                <a:solidFill>
                  <a:schemeClr val="tx1"/>
                </a:solidFill>
              </a:rPr>
              <a:t>travailleuse</a:t>
            </a:r>
            <a:r>
              <a:rPr lang="nl-BE" dirty="0" smtClean="0">
                <a:solidFill>
                  <a:schemeClr val="tx1"/>
                </a:solidFill>
              </a:rPr>
              <a:t> </a:t>
            </a:r>
            <a:r>
              <a:rPr lang="nl-BE" dirty="0" err="1" smtClean="0">
                <a:solidFill>
                  <a:schemeClr val="tx1"/>
                </a:solidFill>
              </a:rPr>
              <a:t>enceinte</a:t>
            </a:r>
            <a:r>
              <a:rPr lang="nl-BE" dirty="0" smtClean="0">
                <a:solidFill>
                  <a:schemeClr val="tx1"/>
                </a:solidFill>
              </a:rPr>
              <a:t> </a:t>
            </a:r>
            <a:r>
              <a:rPr lang="nl-BE" dirty="0" err="1" smtClean="0">
                <a:solidFill>
                  <a:schemeClr val="tx1"/>
                </a:solidFill>
              </a:rPr>
              <a:t>qui</a:t>
            </a:r>
            <a:r>
              <a:rPr lang="nl-BE" dirty="0" smtClean="0">
                <a:solidFill>
                  <a:schemeClr val="tx1"/>
                </a:solidFill>
              </a:rPr>
              <a:t> a </a:t>
            </a:r>
            <a:r>
              <a:rPr lang="nl-BE" dirty="0" err="1" smtClean="0">
                <a:solidFill>
                  <a:schemeClr val="tx1"/>
                </a:solidFill>
              </a:rPr>
              <a:t>été</a:t>
            </a:r>
            <a:r>
              <a:rPr lang="nl-BE" dirty="0" smtClean="0">
                <a:solidFill>
                  <a:schemeClr val="tx1"/>
                </a:solidFill>
              </a:rPr>
              <a:t> </a:t>
            </a:r>
            <a:r>
              <a:rPr lang="nl-BE" dirty="0" err="1" smtClean="0">
                <a:solidFill>
                  <a:schemeClr val="tx1"/>
                </a:solidFill>
              </a:rPr>
              <a:t>licenciée</a:t>
            </a:r>
            <a:r>
              <a:rPr lang="nl-BE" dirty="0" smtClean="0">
                <a:solidFill>
                  <a:schemeClr val="tx1"/>
                </a:solidFill>
              </a:rPr>
              <a:t>,…</a:t>
            </a:r>
          </a:p>
          <a:p>
            <a:pPr lvl="1"/>
            <a:r>
              <a:rPr lang="nl-BE" dirty="0" err="1" smtClean="0">
                <a:solidFill>
                  <a:schemeClr val="tx1"/>
                </a:solidFill>
              </a:rPr>
              <a:t>Sanction</a:t>
            </a:r>
            <a:r>
              <a:rPr lang="nl-BE" dirty="0" smtClean="0">
                <a:solidFill>
                  <a:schemeClr val="tx1"/>
                </a:solidFill>
              </a:rPr>
              <a:t> : 6 </a:t>
            </a:r>
            <a:r>
              <a:rPr lang="nl-BE" dirty="0" err="1" smtClean="0">
                <a:solidFill>
                  <a:schemeClr val="tx1"/>
                </a:solidFill>
              </a:rPr>
              <a:t>mois</a:t>
            </a:r>
            <a:r>
              <a:rPr lang="nl-BE" dirty="0" smtClean="0">
                <a:solidFill>
                  <a:schemeClr val="tx1"/>
                </a:solidFill>
              </a:rPr>
              <a:t> de </a:t>
            </a:r>
            <a:r>
              <a:rPr lang="nl-BE" dirty="0" err="1" smtClean="0">
                <a:solidFill>
                  <a:schemeClr val="tx1"/>
                </a:solidFill>
              </a:rPr>
              <a:t>salaire</a:t>
            </a:r>
            <a:r>
              <a:rPr lang="nl-BE" dirty="0" smtClean="0">
                <a:solidFill>
                  <a:schemeClr val="tx1"/>
                </a:solidFill>
              </a:rPr>
              <a:t> brut pour </a:t>
            </a:r>
            <a:r>
              <a:rPr lang="nl-BE" dirty="0" err="1" smtClean="0">
                <a:solidFill>
                  <a:schemeClr val="tx1"/>
                </a:solidFill>
              </a:rPr>
              <a:t>licenciement</a:t>
            </a:r>
            <a:r>
              <a:rPr lang="nl-BE" dirty="0" smtClean="0">
                <a:solidFill>
                  <a:schemeClr val="tx1"/>
                </a:solidFill>
              </a:rPr>
              <a:t> pendant période protégée + 6 </a:t>
            </a:r>
            <a:r>
              <a:rPr lang="nl-BE" dirty="0" err="1" smtClean="0">
                <a:solidFill>
                  <a:schemeClr val="tx1"/>
                </a:solidFill>
              </a:rPr>
              <a:t>mois</a:t>
            </a:r>
            <a:r>
              <a:rPr lang="nl-BE" dirty="0" smtClean="0">
                <a:solidFill>
                  <a:schemeClr val="tx1"/>
                </a:solidFill>
              </a:rPr>
              <a:t> de </a:t>
            </a:r>
            <a:r>
              <a:rPr lang="nl-BE" dirty="0" err="1" smtClean="0">
                <a:solidFill>
                  <a:schemeClr val="tx1"/>
                </a:solidFill>
              </a:rPr>
              <a:t>salaire</a:t>
            </a:r>
            <a:r>
              <a:rPr lang="nl-BE" dirty="0" smtClean="0">
                <a:solidFill>
                  <a:schemeClr val="tx1"/>
                </a:solidFill>
              </a:rPr>
              <a:t> brut pour </a:t>
            </a:r>
            <a:r>
              <a:rPr lang="nl-BE" dirty="0" err="1" smtClean="0">
                <a:solidFill>
                  <a:schemeClr val="tx1"/>
                </a:solidFill>
              </a:rPr>
              <a:t>discrimination</a:t>
            </a:r>
            <a:endParaRPr lang="nl-BE" dirty="0" smtClean="0">
              <a:solidFill>
                <a:schemeClr val="tx1"/>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22</a:t>
            </a:fld>
            <a:endParaRPr lang="nl-BE" dirty="0"/>
          </a:p>
        </p:txBody>
      </p:sp>
    </p:spTree>
    <p:extLst>
      <p:ext uri="{BB962C8B-B14F-4D97-AF65-F5344CB8AC3E}">
        <p14:creationId xmlns:p14="http://schemas.microsoft.com/office/powerpoint/2010/main" val="964762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1700808"/>
            <a:ext cx="7772400" cy="1470025"/>
          </a:xfrm>
        </p:spPr>
        <p:txBody>
          <a:bodyPr>
            <a:normAutofit/>
          </a:bodyPr>
          <a:lstStyle/>
          <a:p>
            <a:r>
              <a:rPr lang="fr-BE" dirty="0" smtClean="0"/>
              <a:t>Merci de votre attention</a:t>
            </a:r>
            <a:endParaRPr lang="nl-BE" dirty="0"/>
          </a:p>
        </p:txBody>
      </p:sp>
      <p:sp>
        <p:nvSpPr>
          <p:cNvPr id="3" name="Ondertitel 2"/>
          <p:cNvSpPr>
            <a:spLocks noGrp="1"/>
          </p:cNvSpPr>
          <p:nvPr>
            <p:ph type="subTitle" idx="1"/>
          </p:nvPr>
        </p:nvSpPr>
        <p:spPr/>
        <p:txBody>
          <a:bodyPr>
            <a:normAutofit/>
          </a:bodyPr>
          <a:lstStyle/>
          <a:p>
            <a:endParaRPr lang="fr-BE" dirty="0"/>
          </a:p>
          <a:p>
            <a:endParaRPr lang="fr-BE" dirty="0" smtClean="0"/>
          </a:p>
          <a:p>
            <a:endParaRPr lang="nl-BE" dirty="0"/>
          </a:p>
        </p:txBody>
      </p:sp>
      <p:pic>
        <p:nvPicPr>
          <p:cNvPr id="4" name="Afbeelding 3" descr="mailsig_nl"/>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284984"/>
            <a:ext cx="5715000" cy="1714500"/>
          </a:xfrm>
          <a:prstGeom prst="rect">
            <a:avLst/>
          </a:prstGeom>
          <a:noFill/>
          <a:ln>
            <a:noFill/>
          </a:ln>
        </p:spPr>
      </p:pic>
    </p:spTree>
    <p:extLst>
      <p:ext uri="{BB962C8B-B14F-4D97-AF65-F5344CB8AC3E}">
        <p14:creationId xmlns:p14="http://schemas.microsoft.com/office/powerpoint/2010/main" val="1144466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268760"/>
            <a:ext cx="8229600" cy="796950"/>
          </a:xfrm>
        </p:spPr>
        <p:txBody>
          <a:bodyPr>
            <a:normAutofit fontScale="90000"/>
          </a:bodyPr>
          <a:lstStyle/>
          <a:p>
            <a:r>
              <a:rPr lang="nl-BE" b="1" dirty="0" err="1" smtClean="0"/>
              <a:t>Institut</a:t>
            </a:r>
            <a:r>
              <a:rPr lang="nl-BE" b="1" dirty="0" smtClean="0"/>
              <a:t> pour </a:t>
            </a:r>
            <a:r>
              <a:rPr lang="nl-BE" b="1" dirty="0" err="1" smtClean="0"/>
              <a:t>l’égalité</a:t>
            </a:r>
            <a:r>
              <a:rPr lang="nl-BE" b="1" dirty="0"/>
              <a:t/>
            </a:r>
            <a:br>
              <a:rPr lang="nl-BE" b="1" dirty="0"/>
            </a:br>
            <a:r>
              <a:rPr lang="nl-BE" b="1" dirty="0" smtClean="0"/>
              <a:t>des </a:t>
            </a:r>
            <a:r>
              <a:rPr lang="nl-BE" b="1" dirty="0" err="1" smtClean="0"/>
              <a:t>femmes</a:t>
            </a:r>
            <a:r>
              <a:rPr lang="nl-BE" b="1" dirty="0" smtClean="0"/>
              <a:t> et des </a:t>
            </a:r>
            <a:r>
              <a:rPr lang="nl-BE" b="1" dirty="0" err="1" smtClean="0"/>
              <a:t>hommes</a:t>
            </a:r>
            <a:endParaRPr lang="nl-BE" b="1" dirty="0"/>
          </a:p>
        </p:txBody>
      </p:sp>
      <p:sp>
        <p:nvSpPr>
          <p:cNvPr id="3" name="Tijdelijke aanduiding voor inhoud 2"/>
          <p:cNvSpPr>
            <a:spLocks noGrp="1"/>
          </p:cNvSpPr>
          <p:nvPr>
            <p:ph idx="1"/>
          </p:nvPr>
        </p:nvSpPr>
        <p:spPr>
          <a:xfrm>
            <a:off x="457200" y="2060848"/>
            <a:ext cx="8507288" cy="3528392"/>
          </a:xfrm>
        </p:spPr>
        <p:txBody>
          <a:bodyPr>
            <a:normAutofit/>
          </a:bodyPr>
          <a:lstStyle/>
          <a:p>
            <a:endParaRPr lang="nl-BE" dirty="0" smtClean="0">
              <a:solidFill>
                <a:schemeClr val="accent5">
                  <a:lumMod val="75000"/>
                </a:schemeClr>
              </a:solidFill>
            </a:endParaRPr>
          </a:p>
          <a:p>
            <a:r>
              <a:rPr lang="nl-BE" dirty="0" smtClean="0">
                <a:solidFill>
                  <a:schemeClr val="accent5">
                    <a:lumMod val="75000"/>
                  </a:schemeClr>
                </a:solidFill>
              </a:rPr>
              <a:t>Assistance </a:t>
            </a:r>
            <a:r>
              <a:rPr lang="nl-BE" dirty="0" err="1" smtClean="0">
                <a:solidFill>
                  <a:schemeClr val="accent5">
                    <a:lumMod val="75000"/>
                  </a:schemeClr>
                </a:solidFill>
              </a:rPr>
              <a:t>juridique</a:t>
            </a:r>
            <a:endParaRPr lang="nl-BE" dirty="0" smtClean="0">
              <a:solidFill>
                <a:schemeClr val="accent5">
                  <a:lumMod val="75000"/>
                </a:schemeClr>
              </a:solidFill>
            </a:endParaRPr>
          </a:p>
          <a:p>
            <a:r>
              <a:rPr lang="nl-BE" dirty="0" smtClean="0">
                <a:solidFill>
                  <a:schemeClr val="accent5">
                    <a:lumMod val="75000"/>
                  </a:schemeClr>
                </a:solidFill>
              </a:rPr>
              <a:t>Recherches</a:t>
            </a:r>
          </a:p>
          <a:p>
            <a:r>
              <a:rPr lang="nl-BE" dirty="0" err="1" smtClean="0">
                <a:solidFill>
                  <a:schemeClr val="accent5">
                    <a:lumMod val="75000"/>
                  </a:schemeClr>
                </a:solidFill>
              </a:rPr>
              <a:t>Recommandations</a:t>
            </a:r>
            <a:r>
              <a:rPr lang="nl-BE" dirty="0" smtClean="0">
                <a:solidFill>
                  <a:schemeClr val="accent5">
                    <a:lumMod val="75000"/>
                  </a:schemeClr>
                </a:solidFill>
              </a:rPr>
              <a:t> et avis</a:t>
            </a:r>
          </a:p>
          <a:p>
            <a:r>
              <a:rPr lang="nl-BE" dirty="0" err="1" smtClean="0">
                <a:solidFill>
                  <a:schemeClr val="accent5">
                    <a:lumMod val="75000"/>
                  </a:schemeClr>
                </a:solidFill>
              </a:rPr>
              <a:t>Sensibilisation</a:t>
            </a:r>
            <a:r>
              <a:rPr lang="nl-BE" b="1" dirty="0" smtClean="0">
                <a:solidFill>
                  <a:schemeClr val="accent5">
                    <a:lumMod val="75000"/>
                  </a:schemeClr>
                </a:solidFill>
              </a:rPr>
              <a:t/>
            </a:r>
            <a:br>
              <a:rPr lang="nl-BE" b="1" dirty="0" smtClean="0">
                <a:solidFill>
                  <a:schemeClr val="accent5">
                    <a:lumMod val="75000"/>
                  </a:schemeClr>
                </a:solidFill>
              </a:rPr>
            </a:br>
            <a:endParaRPr lang="nl-BE" dirty="0" smtClean="0">
              <a:solidFill>
                <a:schemeClr val="accent5">
                  <a:lumMod val="75000"/>
                </a:schemeClr>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3</a:t>
            </a:fld>
            <a:endParaRPr lang="nl-BE" dirty="0"/>
          </a:p>
        </p:txBody>
      </p:sp>
    </p:spTree>
    <p:extLst>
      <p:ext uri="{BB962C8B-B14F-4D97-AF65-F5344CB8AC3E}">
        <p14:creationId xmlns:p14="http://schemas.microsoft.com/office/powerpoint/2010/main" val="1136163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3600" b="1" dirty="0" smtClean="0"/>
              <a:t>Assistance </a:t>
            </a:r>
            <a:r>
              <a:rPr lang="nl-BE" sz="3600" b="1" dirty="0" err="1" smtClean="0"/>
              <a:t>juridique</a:t>
            </a:r>
            <a:endParaRPr lang="nl-BE" sz="3600" b="1" dirty="0"/>
          </a:p>
        </p:txBody>
      </p:sp>
      <p:sp>
        <p:nvSpPr>
          <p:cNvPr id="3" name="Tijdelijke aanduiding voor inhoud 2"/>
          <p:cNvSpPr>
            <a:spLocks noGrp="1"/>
          </p:cNvSpPr>
          <p:nvPr>
            <p:ph idx="1"/>
          </p:nvPr>
        </p:nvSpPr>
        <p:spPr>
          <a:xfrm>
            <a:off x="467544" y="1772816"/>
            <a:ext cx="8229600" cy="4525963"/>
          </a:xfrm>
        </p:spPr>
        <p:txBody>
          <a:bodyPr>
            <a:normAutofit/>
          </a:bodyPr>
          <a:lstStyle/>
          <a:p>
            <a:r>
              <a:rPr lang="nl-BE" sz="3000" dirty="0" smtClean="0">
                <a:solidFill>
                  <a:schemeClr val="tx1"/>
                </a:solidFill>
              </a:rPr>
              <a:t>Service de première </a:t>
            </a:r>
            <a:r>
              <a:rPr lang="nl-BE" sz="3000" dirty="0" err="1" smtClean="0">
                <a:solidFill>
                  <a:schemeClr val="tx1"/>
                </a:solidFill>
              </a:rPr>
              <a:t>ligne</a:t>
            </a:r>
            <a:r>
              <a:rPr lang="nl-BE" sz="3000" dirty="0" smtClean="0">
                <a:solidFill>
                  <a:schemeClr val="tx1"/>
                </a:solidFill>
              </a:rPr>
              <a:t> = premier point de contact pour </a:t>
            </a:r>
            <a:r>
              <a:rPr lang="nl-BE" sz="3000" dirty="0" err="1" smtClean="0">
                <a:solidFill>
                  <a:schemeClr val="tx1"/>
                </a:solidFill>
              </a:rPr>
              <a:t>le</a:t>
            </a:r>
            <a:r>
              <a:rPr lang="nl-BE" sz="3000" dirty="0" smtClean="0">
                <a:solidFill>
                  <a:schemeClr val="tx1"/>
                </a:solidFill>
              </a:rPr>
              <a:t> </a:t>
            </a:r>
            <a:r>
              <a:rPr lang="nl-BE" sz="3000" dirty="0" err="1" smtClean="0">
                <a:solidFill>
                  <a:schemeClr val="tx1"/>
                </a:solidFill>
              </a:rPr>
              <a:t>citoyen</a:t>
            </a:r>
            <a:r>
              <a:rPr lang="nl-BE" sz="3000" dirty="0" smtClean="0">
                <a:solidFill>
                  <a:schemeClr val="tx1"/>
                </a:solidFill>
              </a:rPr>
              <a:t> et/</a:t>
            </a:r>
            <a:r>
              <a:rPr lang="nl-BE" sz="3000" dirty="0" err="1" smtClean="0">
                <a:solidFill>
                  <a:schemeClr val="tx1"/>
                </a:solidFill>
              </a:rPr>
              <a:t>ou</a:t>
            </a:r>
            <a:r>
              <a:rPr lang="nl-BE" sz="3000" dirty="0" smtClean="0">
                <a:solidFill>
                  <a:schemeClr val="tx1"/>
                </a:solidFill>
              </a:rPr>
              <a:t> la </a:t>
            </a:r>
            <a:r>
              <a:rPr lang="nl-BE" sz="3000" dirty="0" err="1" smtClean="0">
                <a:solidFill>
                  <a:schemeClr val="tx1"/>
                </a:solidFill>
              </a:rPr>
              <a:t>victime</a:t>
            </a:r>
            <a:r>
              <a:rPr lang="nl-BE" sz="3000" dirty="0" smtClean="0">
                <a:solidFill>
                  <a:schemeClr val="tx1"/>
                </a:solidFill>
              </a:rPr>
              <a:t> </a:t>
            </a:r>
            <a:r>
              <a:rPr lang="nl-BE" sz="3000" dirty="0" err="1" smtClean="0">
                <a:solidFill>
                  <a:schemeClr val="tx1"/>
                </a:solidFill>
              </a:rPr>
              <a:t>potentielle</a:t>
            </a:r>
            <a:r>
              <a:rPr lang="nl-BE" sz="3000" dirty="0" smtClean="0">
                <a:solidFill>
                  <a:schemeClr val="tx1"/>
                </a:solidFill>
              </a:rPr>
              <a:t> </a:t>
            </a:r>
            <a:endParaRPr lang="nl-BE" sz="3000" dirty="0">
              <a:solidFill>
                <a:schemeClr val="tx1"/>
              </a:solidFill>
            </a:endParaRPr>
          </a:p>
          <a:p>
            <a:pPr marL="0" indent="0">
              <a:buNone/>
            </a:pPr>
            <a:r>
              <a:rPr lang="nl-BE" sz="3000" dirty="0" smtClean="0">
                <a:solidFill>
                  <a:schemeClr val="accent1"/>
                </a:solidFill>
              </a:rPr>
              <a:t>	</a:t>
            </a:r>
            <a:r>
              <a:rPr lang="nl-BE" sz="3000" dirty="0">
                <a:solidFill>
                  <a:schemeClr val="accent1"/>
                </a:solidFill>
                <a:hlinkClick r:id="rId2"/>
              </a:rPr>
              <a:t>http://igvm-iefh.belgium.be</a:t>
            </a:r>
            <a:r>
              <a:rPr lang="nl-BE" sz="3000" dirty="0">
                <a:solidFill>
                  <a:schemeClr val="accent1"/>
                </a:solidFill>
              </a:rPr>
              <a:t/>
            </a:r>
            <a:br>
              <a:rPr lang="nl-BE" sz="3000" dirty="0">
                <a:solidFill>
                  <a:schemeClr val="accent1"/>
                </a:solidFill>
              </a:rPr>
            </a:br>
            <a:r>
              <a:rPr lang="nl-BE" sz="3000" dirty="0">
                <a:solidFill>
                  <a:schemeClr val="accent1"/>
                </a:solidFill>
              </a:rPr>
              <a:t>	</a:t>
            </a:r>
            <a:r>
              <a:rPr lang="nl-BE" sz="3000" dirty="0" smtClean="0">
                <a:solidFill>
                  <a:schemeClr val="accent1"/>
                </a:solidFill>
                <a:hlinkClick r:id="rId3"/>
              </a:rPr>
              <a:t>egalite.hommesfemmes@iefh.belgique.be</a:t>
            </a:r>
            <a:r>
              <a:rPr lang="nl-BE" sz="3000" dirty="0" smtClean="0">
                <a:solidFill>
                  <a:schemeClr val="accent1"/>
                </a:solidFill>
              </a:rPr>
              <a:t> </a:t>
            </a:r>
            <a:endParaRPr lang="nl-BE" sz="3000" dirty="0">
              <a:solidFill>
                <a:schemeClr val="accent1"/>
              </a:solidFill>
            </a:endParaRPr>
          </a:p>
          <a:p>
            <a:pPr marL="0" indent="0">
              <a:buNone/>
            </a:pPr>
            <a:r>
              <a:rPr lang="nl-BE" sz="3000" dirty="0">
                <a:solidFill>
                  <a:schemeClr val="accent1"/>
                </a:solidFill>
              </a:rPr>
              <a:t>	</a:t>
            </a:r>
            <a:r>
              <a:rPr lang="nl-BE" sz="3000" dirty="0" err="1" smtClean="0">
                <a:solidFill>
                  <a:srgbClr val="00B050"/>
                </a:solidFill>
              </a:rPr>
              <a:t>Numéro</a:t>
            </a:r>
            <a:r>
              <a:rPr lang="nl-BE" sz="3000" dirty="0" smtClean="0">
                <a:solidFill>
                  <a:srgbClr val="00B050"/>
                </a:solidFill>
              </a:rPr>
              <a:t> </a:t>
            </a:r>
            <a:r>
              <a:rPr lang="nl-BE" sz="3000" dirty="0" err="1" smtClean="0">
                <a:solidFill>
                  <a:srgbClr val="00B050"/>
                </a:solidFill>
              </a:rPr>
              <a:t>vert</a:t>
            </a:r>
            <a:r>
              <a:rPr lang="nl-BE" sz="3000" dirty="0" smtClean="0">
                <a:solidFill>
                  <a:srgbClr val="00B050"/>
                </a:solidFill>
              </a:rPr>
              <a:t> </a:t>
            </a:r>
            <a:r>
              <a:rPr lang="nl-BE" sz="3000" dirty="0">
                <a:solidFill>
                  <a:srgbClr val="00B050"/>
                </a:solidFill>
              </a:rPr>
              <a:t>: 0800/12.800 (</a:t>
            </a:r>
            <a:r>
              <a:rPr lang="nl-BE" sz="3000" dirty="0" smtClean="0">
                <a:solidFill>
                  <a:srgbClr val="00B050"/>
                </a:solidFill>
              </a:rPr>
              <a:t>option 1)</a:t>
            </a:r>
          </a:p>
          <a:p>
            <a:pPr lvl="3"/>
            <a:r>
              <a:rPr lang="nl-BE" dirty="0" err="1"/>
              <a:t>i</a:t>
            </a:r>
            <a:r>
              <a:rPr lang="nl-BE" dirty="0" err="1" smtClean="0"/>
              <a:t>nformer</a:t>
            </a:r>
            <a:r>
              <a:rPr lang="nl-BE" dirty="0" smtClean="0"/>
              <a:t> </a:t>
            </a:r>
            <a:r>
              <a:rPr lang="nl-BE" dirty="0" err="1" smtClean="0"/>
              <a:t>rapidement</a:t>
            </a:r>
            <a:endParaRPr lang="nl-BE" dirty="0" smtClean="0"/>
          </a:p>
          <a:p>
            <a:pPr lvl="3"/>
            <a:r>
              <a:rPr lang="nl-BE" dirty="0" err="1"/>
              <a:t>o</a:t>
            </a:r>
            <a:r>
              <a:rPr lang="nl-BE" dirty="0" err="1" smtClean="0"/>
              <a:t>rienter</a:t>
            </a:r>
            <a:r>
              <a:rPr lang="nl-BE" dirty="0" smtClean="0"/>
              <a:t> vers </a:t>
            </a:r>
            <a:r>
              <a:rPr lang="nl-BE" dirty="0" err="1" smtClean="0"/>
              <a:t>instance</a:t>
            </a:r>
            <a:r>
              <a:rPr lang="nl-BE" dirty="0" smtClean="0"/>
              <a:t> compétente si </a:t>
            </a:r>
            <a:r>
              <a:rPr lang="nl-BE" dirty="0" err="1" smtClean="0"/>
              <a:t>Institut</a:t>
            </a:r>
            <a:r>
              <a:rPr lang="nl-BE" dirty="0" smtClean="0"/>
              <a:t> pas compétent</a:t>
            </a:r>
          </a:p>
          <a:p>
            <a:pPr lvl="3"/>
            <a:r>
              <a:rPr lang="nl-BE" dirty="0" err="1" smtClean="0"/>
              <a:t>enregistrer</a:t>
            </a:r>
            <a:r>
              <a:rPr lang="nl-BE" dirty="0" smtClean="0"/>
              <a:t> </a:t>
            </a:r>
            <a:r>
              <a:rPr lang="nl-BE" dirty="0" err="1" smtClean="0"/>
              <a:t>demande</a:t>
            </a:r>
            <a:r>
              <a:rPr lang="nl-BE" dirty="0" smtClean="0"/>
              <a:t>, </a:t>
            </a:r>
            <a:r>
              <a:rPr lang="nl-BE" dirty="0" err="1" smtClean="0"/>
              <a:t>créer</a:t>
            </a:r>
            <a:r>
              <a:rPr lang="nl-BE" dirty="0" smtClean="0"/>
              <a:t> dossier </a:t>
            </a:r>
          </a:p>
        </p:txBody>
      </p:sp>
    </p:spTree>
    <p:extLst>
      <p:ext uri="{BB962C8B-B14F-4D97-AF65-F5344CB8AC3E}">
        <p14:creationId xmlns:p14="http://schemas.microsoft.com/office/powerpoint/2010/main" val="84134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3600" b="1" dirty="0" smtClean="0"/>
              <a:t>Assistance </a:t>
            </a:r>
            <a:r>
              <a:rPr lang="nl-BE" sz="3600" b="1" dirty="0" err="1" smtClean="0"/>
              <a:t>juridique</a:t>
            </a:r>
            <a:endParaRPr lang="nl-BE" sz="3600" b="1" dirty="0"/>
          </a:p>
        </p:txBody>
      </p:sp>
      <p:sp>
        <p:nvSpPr>
          <p:cNvPr id="3" name="Tijdelijke aanduiding voor inhoud 2"/>
          <p:cNvSpPr>
            <a:spLocks noGrp="1"/>
          </p:cNvSpPr>
          <p:nvPr>
            <p:ph idx="1"/>
          </p:nvPr>
        </p:nvSpPr>
        <p:spPr>
          <a:xfrm>
            <a:off x="467544" y="1772816"/>
            <a:ext cx="8229600" cy="4525963"/>
          </a:xfrm>
        </p:spPr>
        <p:txBody>
          <a:bodyPr>
            <a:normAutofit/>
          </a:bodyPr>
          <a:lstStyle/>
          <a:p>
            <a:r>
              <a:rPr lang="nl-BE" sz="3000" dirty="0" smtClean="0">
                <a:solidFill>
                  <a:schemeClr val="tx1"/>
                </a:solidFill>
              </a:rPr>
              <a:t>Service de seconde </a:t>
            </a:r>
            <a:r>
              <a:rPr lang="nl-BE" sz="3000" dirty="0" err="1" smtClean="0">
                <a:solidFill>
                  <a:schemeClr val="tx1"/>
                </a:solidFill>
              </a:rPr>
              <a:t>ligne</a:t>
            </a:r>
            <a:r>
              <a:rPr lang="nl-BE" sz="3000" dirty="0" smtClean="0">
                <a:solidFill>
                  <a:schemeClr val="tx1"/>
                </a:solidFill>
              </a:rPr>
              <a:t> = </a:t>
            </a:r>
            <a:r>
              <a:rPr lang="nl-BE" sz="3000" dirty="0" err="1" smtClean="0">
                <a:solidFill>
                  <a:schemeClr val="tx1"/>
                </a:solidFill>
              </a:rPr>
              <a:t>traitement</a:t>
            </a:r>
            <a:r>
              <a:rPr lang="nl-BE" sz="3000" dirty="0" smtClean="0">
                <a:solidFill>
                  <a:schemeClr val="tx1"/>
                </a:solidFill>
              </a:rPr>
              <a:t> des </a:t>
            </a:r>
            <a:r>
              <a:rPr lang="nl-BE" sz="3000" dirty="0" err="1" smtClean="0">
                <a:solidFill>
                  <a:schemeClr val="tx1"/>
                </a:solidFill>
              </a:rPr>
              <a:t>plaintes</a:t>
            </a:r>
            <a:endParaRPr lang="nl-BE" sz="3000" dirty="0" smtClean="0">
              <a:solidFill>
                <a:schemeClr val="tx1"/>
              </a:solidFill>
            </a:endParaRPr>
          </a:p>
          <a:p>
            <a:pPr lvl="3"/>
            <a:r>
              <a:rPr lang="nl-BE" dirty="0" err="1"/>
              <a:t>m</a:t>
            </a:r>
            <a:r>
              <a:rPr lang="nl-BE" dirty="0" err="1" smtClean="0"/>
              <a:t>édiation</a:t>
            </a:r>
            <a:r>
              <a:rPr lang="nl-BE" dirty="0" smtClean="0"/>
              <a:t>, </a:t>
            </a:r>
            <a:r>
              <a:rPr lang="nl-BE" dirty="0" err="1" smtClean="0"/>
              <a:t>conseils</a:t>
            </a:r>
            <a:r>
              <a:rPr lang="nl-BE" dirty="0" smtClean="0"/>
              <a:t>, assistance et information de la </a:t>
            </a:r>
            <a:r>
              <a:rPr lang="nl-BE" dirty="0" err="1" smtClean="0"/>
              <a:t>victime</a:t>
            </a:r>
            <a:endParaRPr lang="nl-BE" dirty="0" smtClean="0"/>
          </a:p>
          <a:p>
            <a:pPr lvl="3"/>
            <a:r>
              <a:rPr lang="nl-BE" dirty="0" err="1"/>
              <a:t>c</a:t>
            </a:r>
            <a:r>
              <a:rPr lang="nl-BE" dirty="0" err="1" smtClean="0"/>
              <a:t>ourrier</a:t>
            </a:r>
            <a:r>
              <a:rPr lang="nl-BE" dirty="0" smtClean="0"/>
              <a:t> à </a:t>
            </a:r>
            <a:r>
              <a:rPr lang="nl-BE" dirty="0" err="1" smtClean="0"/>
              <a:t>l’autre</a:t>
            </a:r>
            <a:r>
              <a:rPr lang="nl-BE" dirty="0" smtClean="0"/>
              <a:t> </a:t>
            </a:r>
            <a:r>
              <a:rPr lang="nl-BE" dirty="0" err="1" smtClean="0"/>
              <a:t>partie</a:t>
            </a:r>
            <a:endParaRPr lang="nl-BE" dirty="0" smtClean="0"/>
          </a:p>
          <a:p>
            <a:pPr lvl="3"/>
            <a:r>
              <a:rPr lang="nl-BE" dirty="0" smtClean="0"/>
              <a:t>analyse</a:t>
            </a:r>
          </a:p>
          <a:p>
            <a:pPr lvl="3"/>
            <a:r>
              <a:rPr lang="nl-BE" dirty="0" err="1" smtClean="0"/>
              <a:t>clôture</a:t>
            </a:r>
            <a:r>
              <a:rPr lang="nl-BE" dirty="0" smtClean="0"/>
              <a:t>/mise en </a:t>
            </a:r>
            <a:r>
              <a:rPr lang="nl-BE" dirty="0" err="1" smtClean="0"/>
              <a:t>demeure</a:t>
            </a:r>
            <a:r>
              <a:rPr lang="nl-BE" dirty="0" smtClean="0"/>
              <a:t>/</a:t>
            </a:r>
            <a:r>
              <a:rPr lang="nl-BE" dirty="0" err="1" smtClean="0"/>
              <a:t>demande</a:t>
            </a:r>
            <a:r>
              <a:rPr lang="nl-BE" dirty="0" smtClean="0"/>
              <a:t> </a:t>
            </a:r>
            <a:r>
              <a:rPr lang="nl-BE" dirty="0" err="1" smtClean="0"/>
              <a:t>d’infos</a:t>
            </a:r>
            <a:r>
              <a:rPr lang="nl-BE" dirty="0" smtClean="0"/>
              <a:t> </a:t>
            </a:r>
            <a:r>
              <a:rPr lang="nl-BE" dirty="0" err="1" smtClean="0"/>
              <a:t>complémentaires</a:t>
            </a:r>
            <a:endParaRPr lang="nl-BE" dirty="0" smtClean="0"/>
          </a:p>
          <a:p>
            <a:pPr lvl="3"/>
            <a:r>
              <a:rPr lang="nl-BE" dirty="0" err="1" smtClean="0"/>
              <a:t>médiation</a:t>
            </a:r>
            <a:endParaRPr lang="nl-BE" dirty="0" smtClean="0"/>
          </a:p>
          <a:p>
            <a:pPr lvl="3"/>
            <a:r>
              <a:rPr lang="nl-BE" dirty="0" err="1"/>
              <a:t>c</a:t>
            </a:r>
            <a:r>
              <a:rPr lang="nl-BE" dirty="0" err="1" smtClean="0"/>
              <a:t>lôture</a:t>
            </a:r>
            <a:r>
              <a:rPr lang="nl-BE" dirty="0" smtClean="0"/>
              <a:t>/action en </a:t>
            </a:r>
            <a:r>
              <a:rPr lang="nl-BE" dirty="0" err="1" smtClean="0"/>
              <a:t>justice</a:t>
            </a:r>
            <a:r>
              <a:rPr lang="nl-BE" dirty="0" smtClean="0"/>
              <a:t> </a:t>
            </a:r>
            <a:br>
              <a:rPr lang="nl-BE" dirty="0" smtClean="0"/>
            </a:br>
            <a:r>
              <a:rPr lang="nl-BE" dirty="0" smtClean="0"/>
              <a:t>(</a:t>
            </a:r>
            <a:r>
              <a:rPr lang="nl-BE" dirty="0" err="1" smtClean="0"/>
              <a:t>jamais</a:t>
            </a:r>
            <a:r>
              <a:rPr lang="nl-BE" dirty="0" smtClean="0"/>
              <a:t> sans </a:t>
            </a:r>
            <a:r>
              <a:rPr lang="nl-BE" dirty="0" err="1" smtClean="0"/>
              <a:t>l’autorisation</a:t>
            </a:r>
            <a:r>
              <a:rPr lang="nl-BE" dirty="0" smtClean="0"/>
              <a:t> de la </a:t>
            </a:r>
            <a:r>
              <a:rPr lang="nl-BE" dirty="0" err="1" smtClean="0"/>
              <a:t>victime</a:t>
            </a:r>
            <a:r>
              <a:rPr lang="nl-BE" dirty="0" smtClean="0"/>
              <a:t> et </a:t>
            </a:r>
            <a:r>
              <a:rPr lang="nl-BE" dirty="0" err="1" smtClean="0"/>
              <a:t>uniquement</a:t>
            </a:r>
            <a:r>
              <a:rPr lang="nl-BE" dirty="0" smtClean="0"/>
              <a:t> si échec de la </a:t>
            </a:r>
            <a:r>
              <a:rPr lang="nl-BE" dirty="0" err="1" smtClean="0"/>
              <a:t>médiation</a:t>
            </a:r>
            <a:r>
              <a:rPr lang="nl-BE" dirty="0" smtClean="0"/>
              <a:t>)</a:t>
            </a:r>
            <a:endParaRPr lang="nl-BE" dirty="0"/>
          </a:p>
          <a:p>
            <a:endParaRPr lang="nl-BE" dirty="0"/>
          </a:p>
        </p:txBody>
      </p:sp>
    </p:spTree>
    <p:extLst>
      <p:ext uri="{BB962C8B-B14F-4D97-AF65-F5344CB8AC3E}">
        <p14:creationId xmlns:p14="http://schemas.microsoft.com/office/powerpoint/2010/main" val="27745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nl-BE" sz="3600" b="1" dirty="0" err="1" smtClean="0"/>
              <a:t>Loi</a:t>
            </a:r>
            <a:r>
              <a:rPr lang="nl-BE" sz="3600" b="1" dirty="0" smtClean="0"/>
              <a:t>-Genre</a:t>
            </a:r>
            <a:endParaRPr lang="fr-BE" sz="3600" b="1" dirty="0"/>
          </a:p>
        </p:txBody>
      </p:sp>
      <p:sp>
        <p:nvSpPr>
          <p:cNvPr id="4" name="Espace réservé du numéro de diapositive 3"/>
          <p:cNvSpPr>
            <a:spLocks noGrp="1"/>
          </p:cNvSpPr>
          <p:nvPr>
            <p:ph type="sldNum" sz="quarter" idx="12"/>
          </p:nvPr>
        </p:nvSpPr>
        <p:spPr/>
        <p:txBody>
          <a:bodyPr/>
          <a:lstStyle/>
          <a:p>
            <a:pPr>
              <a:defRPr/>
            </a:pPr>
            <a:fld id="{8F876F30-8538-41C0-A395-D215D735B0FC}" type="slidenum">
              <a:rPr lang="fr-BE" smtClean="0"/>
              <a:pPr>
                <a:defRPr/>
              </a:pPr>
              <a:t>6</a:t>
            </a:fld>
            <a:endParaRPr lang="fr-BE" dirty="0"/>
          </a:p>
        </p:txBody>
      </p:sp>
      <p:graphicFrame>
        <p:nvGraphicFramePr>
          <p:cNvPr id="8" name="Espace réservé du contenu 4"/>
          <p:cNvGraphicFramePr>
            <a:graphicFrameLocks noGrp="1"/>
          </p:cNvGraphicFramePr>
          <p:nvPr>
            <p:ph idx="1"/>
            <p:extLst>
              <p:ext uri="{D42A27DB-BD31-4B8C-83A1-F6EECF244321}">
                <p14:modId xmlns:p14="http://schemas.microsoft.com/office/powerpoint/2010/main" val="1660233091"/>
              </p:ext>
            </p:extLst>
          </p:nvPr>
        </p:nvGraphicFramePr>
        <p:xfrm>
          <a:off x="457200" y="1556793"/>
          <a:ext cx="8229600" cy="5017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125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nl-BE" sz="3600" b="1" dirty="0" err="1" smtClean="0"/>
              <a:t>Loi</a:t>
            </a:r>
            <a:r>
              <a:rPr lang="nl-BE" sz="3600" b="1" dirty="0" smtClean="0"/>
              <a:t>-Genre</a:t>
            </a:r>
            <a:endParaRPr lang="fr-BE" sz="3600" dirty="0"/>
          </a:p>
        </p:txBody>
      </p:sp>
      <p:sp>
        <p:nvSpPr>
          <p:cNvPr id="4" name="Espace réservé du numéro de diapositive 3"/>
          <p:cNvSpPr>
            <a:spLocks noGrp="1"/>
          </p:cNvSpPr>
          <p:nvPr>
            <p:ph type="sldNum" sz="quarter" idx="12"/>
          </p:nvPr>
        </p:nvSpPr>
        <p:spPr/>
        <p:txBody>
          <a:bodyPr/>
          <a:lstStyle/>
          <a:p>
            <a:pPr>
              <a:defRPr/>
            </a:pPr>
            <a:fld id="{8F876F30-8538-41C0-A395-D215D735B0FC}" type="slidenum">
              <a:rPr lang="fr-BE" smtClean="0"/>
              <a:pPr>
                <a:defRPr/>
              </a:pPr>
              <a:t>7</a:t>
            </a:fld>
            <a:endParaRPr lang="fr-BE" dirty="0"/>
          </a:p>
        </p:txBody>
      </p:sp>
      <p:graphicFrame>
        <p:nvGraphicFramePr>
          <p:cNvPr id="8" name="Espace réservé du contenu 4"/>
          <p:cNvGraphicFramePr>
            <a:graphicFrameLocks noGrp="1"/>
          </p:cNvGraphicFramePr>
          <p:nvPr>
            <p:ph idx="1"/>
            <p:extLst>
              <p:ext uri="{D42A27DB-BD31-4B8C-83A1-F6EECF244321}">
                <p14:modId xmlns:p14="http://schemas.microsoft.com/office/powerpoint/2010/main" val="2858062933"/>
              </p:ext>
            </p:extLst>
          </p:nvPr>
        </p:nvGraphicFramePr>
        <p:xfrm>
          <a:off x="457200" y="1556793"/>
          <a:ext cx="8229600" cy="5017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129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052736"/>
            <a:ext cx="8229600" cy="796950"/>
          </a:xfrm>
        </p:spPr>
        <p:txBody>
          <a:bodyPr>
            <a:normAutofit/>
          </a:bodyPr>
          <a:lstStyle/>
          <a:p>
            <a:r>
              <a:rPr lang="nl-BE" b="1" dirty="0" smtClean="0"/>
              <a:t>Cas</a:t>
            </a:r>
            <a:endParaRPr lang="nl-BE" b="1" dirty="0"/>
          </a:p>
        </p:txBody>
      </p:sp>
      <p:sp>
        <p:nvSpPr>
          <p:cNvPr id="3" name="Tijdelijke aanduiding voor inhoud 2"/>
          <p:cNvSpPr>
            <a:spLocks noGrp="1"/>
          </p:cNvSpPr>
          <p:nvPr>
            <p:ph idx="1"/>
          </p:nvPr>
        </p:nvSpPr>
        <p:spPr>
          <a:xfrm>
            <a:off x="457200" y="2060848"/>
            <a:ext cx="8507288" cy="3528392"/>
          </a:xfrm>
        </p:spPr>
        <p:txBody>
          <a:bodyPr>
            <a:normAutofit/>
          </a:bodyPr>
          <a:lstStyle/>
          <a:p>
            <a:r>
              <a:rPr lang="nl-BE" dirty="0" err="1" smtClean="0">
                <a:solidFill>
                  <a:schemeClr val="accent5">
                    <a:lumMod val="75000"/>
                  </a:schemeClr>
                </a:solidFill>
              </a:rPr>
              <a:t>Recrutement</a:t>
            </a:r>
            <a:endParaRPr lang="nl-BE" dirty="0" smtClean="0">
              <a:solidFill>
                <a:schemeClr val="accent5">
                  <a:lumMod val="75000"/>
                </a:schemeClr>
              </a:solidFill>
            </a:endParaRPr>
          </a:p>
          <a:p>
            <a:r>
              <a:rPr lang="nl-BE" dirty="0" smtClean="0">
                <a:solidFill>
                  <a:schemeClr val="accent5">
                    <a:lumMod val="75000"/>
                  </a:schemeClr>
                </a:solidFill>
              </a:rPr>
              <a:t>Notification </a:t>
            </a:r>
            <a:r>
              <a:rPr lang="nl-BE" dirty="0" err="1" smtClean="0">
                <a:solidFill>
                  <a:schemeClr val="accent5">
                    <a:lumMod val="75000"/>
                  </a:schemeClr>
                </a:solidFill>
              </a:rPr>
              <a:t>grossesse</a:t>
            </a:r>
            <a:endParaRPr lang="nl-BE" dirty="0" smtClean="0">
              <a:solidFill>
                <a:schemeClr val="accent5">
                  <a:lumMod val="75000"/>
                </a:schemeClr>
              </a:solidFill>
            </a:endParaRPr>
          </a:p>
          <a:p>
            <a:r>
              <a:rPr lang="nl-BE" dirty="0" err="1" smtClean="0">
                <a:solidFill>
                  <a:schemeClr val="accent5">
                    <a:lumMod val="75000"/>
                  </a:schemeClr>
                </a:solidFill>
              </a:rPr>
              <a:t>Formes</a:t>
            </a:r>
            <a:r>
              <a:rPr lang="nl-BE" dirty="0" smtClean="0">
                <a:solidFill>
                  <a:schemeClr val="accent5">
                    <a:lumMod val="75000"/>
                  </a:schemeClr>
                </a:solidFill>
              </a:rPr>
              <a:t> </a:t>
            </a:r>
            <a:r>
              <a:rPr lang="nl-BE" dirty="0" err="1" smtClean="0">
                <a:solidFill>
                  <a:schemeClr val="accent5">
                    <a:lumMod val="75000"/>
                  </a:schemeClr>
                </a:solidFill>
              </a:rPr>
              <a:t>indirectes</a:t>
            </a:r>
            <a:r>
              <a:rPr lang="nl-BE" dirty="0" smtClean="0">
                <a:solidFill>
                  <a:schemeClr val="accent5">
                    <a:lumMod val="75000"/>
                  </a:schemeClr>
                </a:solidFill>
              </a:rPr>
              <a:t> de </a:t>
            </a:r>
            <a:r>
              <a:rPr lang="nl-BE" dirty="0" err="1" smtClean="0">
                <a:solidFill>
                  <a:schemeClr val="accent5">
                    <a:lumMod val="75000"/>
                  </a:schemeClr>
                </a:solidFill>
              </a:rPr>
              <a:t>discrimination</a:t>
            </a:r>
            <a:endParaRPr lang="nl-BE" dirty="0">
              <a:solidFill>
                <a:schemeClr val="accent5">
                  <a:lumMod val="75000"/>
                </a:schemeClr>
              </a:solidFill>
            </a:endParaRPr>
          </a:p>
          <a:p>
            <a:r>
              <a:rPr lang="nl-BE" dirty="0" smtClean="0">
                <a:solidFill>
                  <a:schemeClr val="accent5">
                    <a:lumMod val="75000"/>
                  </a:schemeClr>
                </a:solidFill>
              </a:rPr>
              <a:t>Non-respect </a:t>
            </a:r>
            <a:r>
              <a:rPr lang="nl-BE" dirty="0" err="1" smtClean="0">
                <a:solidFill>
                  <a:schemeClr val="accent5">
                    <a:lumMod val="75000"/>
                  </a:schemeClr>
                </a:solidFill>
              </a:rPr>
              <a:t>législation</a:t>
            </a:r>
            <a:r>
              <a:rPr lang="nl-BE" dirty="0" smtClean="0">
                <a:solidFill>
                  <a:schemeClr val="accent5">
                    <a:lumMod val="75000"/>
                  </a:schemeClr>
                </a:solidFill>
              </a:rPr>
              <a:t> </a:t>
            </a:r>
            <a:r>
              <a:rPr lang="nl-BE" dirty="0" err="1" smtClean="0">
                <a:solidFill>
                  <a:schemeClr val="accent5">
                    <a:lumMod val="75000"/>
                  </a:schemeClr>
                </a:solidFill>
              </a:rPr>
              <a:t>travail</a:t>
            </a:r>
            <a:endParaRPr lang="nl-BE" dirty="0" smtClean="0">
              <a:solidFill>
                <a:schemeClr val="accent5">
                  <a:lumMod val="75000"/>
                </a:schemeClr>
              </a:solidFill>
            </a:endParaRPr>
          </a:p>
          <a:p>
            <a:r>
              <a:rPr lang="nl-BE" dirty="0" smtClean="0">
                <a:solidFill>
                  <a:schemeClr val="accent5">
                    <a:lumMod val="75000"/>
                  </a:schemeClr>
                </a:solidFill>
              </a:rPr>
              <a:t>Retour </a:t>
            </a:r>
            <a:r>
              <a:rPr lang="nl-BE" dirty="0" err="1" smtClean="0">
                <a:solidFill>
                  <a:schemeClr val="accent5">
                    <a:lumMod val="75000"/>
                  </a:schemeClr>
                </a:solidFill>
              </a:rPr>
              <a:t>après</a:t>
            </a:r>
            <a:r>
              <a:rPr lang="nl-BE" dirty="0" smtClean="0">
                <a:solidFill>
                  <a:schemeClr val="accent5">
                    <a:lumMod val="75000"/>
                  </a:schemeClr>
                </a:solidFill>
              </a:rPr>
              <a:t> </a:t>
            </a:r>
            <a:r>
              <a:rPr lang="nl-BE" dirty="0" err="1" smtClean="0">
                <a:solidFill>
                  <a:schemeClr val="accent5">
                    <a:lumMod val="75000"/>
                  </a:schemeClr>
                </a:solidFill>
              </a:rPr>
              <a:t>grossesse</a:t>
            </a:r>
            <a:endParaRPr lang="nl-BE" dirty="0" smtClean="0">
              <a:solidFill>
                <a:schemeClr val="accent5">
                  <a:lumMod val="75000"/>
                </a:schemeClr>
              </a:solidFill>
            </a:endParaRPr>
          </a:p>
          <a:p>
            <a:r>
              <a:rPr lang="nl-BE" dirty="0" smtClean="0">
                <a:solidFill>
                  <a:schemeClr val="accent5">
                    <a:lumMod val="75000"/>
                  </a:schemeClr>
                </a:solidFill>
              </a:rPr>
              <a:t>Fin </a:t>
            </a:r>
            <a:r>
              <a:rPr lang="nl-BE" dirty="0" err="1" smtClean="0">
                <a:solidFill>
                  <a:schemeClr val="accent5">
                    <a:lumMod val="75000"/>
                  </a:schemeClr>
                </a:solidFill>
              </a:rPr>
              <a:t>relation</a:t>
            </a:r>
            <a:r>
              <a:rPr lang="nl-BE" dirty="0" smtClean="0">
                <a:solidFill>
                  <a:schemeClr val="accent5">
                    <a:lumMod val="75000"/>
                  </a:schemeClr>
                </a:solidFill>
              </a:rPr>
              <a:t> de </a:t>
            </a:r>
            <a:r>
              <a:rPr lang="nl-BE" dirty="0" err="1" smtClean="0">
                <a:solidFill>
                  <a:schemeClr val="accent5">
                    <a:lumMod val="75000"/>
                  </a:schemeClr>
                </a:solidFill>
              </a:rPr>
              <a:t>travail</a:t>
            </a:r>
            <a:endParaRPr lang="nl-BE" dirty="0" smtClean="0">
              <a:solidFill>
                <a:schemeClr val="accent5">
                  <a:lumMod val="75000"/>
                </a:schemeClr>
              </a:solidFill>
            </a:endParaRP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8</a:t>
            </a:fld>
            <a:endParaRPr lang="nl-BE" dirty="0"/>
          </a:p>
        </p:txBody>
      </p:sp>
    </p:spTree>
    <p:extLst>
      <p:ext uri="{BB962C8B-B14F-4D97-AF65-F5344CB8AC3E}">
        <p14:creationId xmlns:p14="http://schemas.microsoft.com/office/powerpoint/2010/main" val="1359746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b="1" dirty="0" smtClean="0"/>
              <a:t/>
            </a:r>
            <a:br>
              <a:rPr lang="nl-BE" b="1" dirty="0" smtClean="0"/>
            </a:br>
            <a:r>
              <a:rPr lang="nl-BE" b="1" dirty="0" err="1" smtClean="0"/>
              <a:t>Recrutement</a:t>
            </a:r>
            <a:endParaRPr lang="nl-BE" sz="4900" b="1" dirty="0"/>
          </a:p>
        </p:txBody>
      </p:sp>
      <p:sp>
        <p:nvSpPr>
          <p:cNvPr id="3" name="Tijdelijke aanduiding voor inhoud 2"/>
          <p:cNvSpPr>
            <a:spLocks noGrp="1"/>
          </p:cNvSpPr>
          <p:nvPr>
            <p:ph idx="1"/>
          </p:nvPr>
        </p:nvSpPr>
        <p:spPr>
          <a:xfrm>
            <a:off x="467544" y="1556792"/>
            <a:ext cx="8229600" cy="4513688"/>
          </a:xfrm>
        </p:spPr>
        <p:txBody>
          <a:bodyPr>
            <a:normAutofit/>
          </a:bodyPr>
          <a:lstStyle/>
          <a:p>
            <a:pPr marL="0" indent="0" algn="just">
              <a:buNone/>
            </a:pPr>
            <a:endParaRPr lang="nl-BE" sz="1400" i="1" dirty="0" smtClean="0">
              <a:solidFill>
                <a:schemeClr val="tx1"/>
              </a:solidFill>
            </a:endParaRPr>
          </a:p>
          <a:p>
            <a:pPr marL="0" indent="0" algn="just">
              <a:buNone/>
            </a:pPr>
            <a:endParaRPr lang="nl-BE" sz="2700" i="1" dirty="0" smtClean="0">
              <a:solidFill>
                <a:schemeClr val="tx1"/>
              </a:solidFill>
            </a:endParaRPr>
          </a:p>
          <a:p>
            <a:pPr marL="0" indent="0" algn="just">
              <a:buNone/>
            </a:pPr>
            <a:r>
              <a:rPr lang="fr-BE" sz="2700" i="1" dirty="0">
                <a:solidFill>
                  <a:schemeClr val="tx1"/>
                </a:solidFill>
              </a:rPr>
              <a:t>Lors </a:t>
            </a:r>
            <a:r>
              <a:rPr lang="fr-BE" sz="2700" i="1" dirty="0" smtClean="0">
                <a:solidFill>
                  <a:schemeClr val="tx1"/>
                </a:solidFill>
              </a:rPr>
              <a:t>d'un entretien d’embauche, un collaborateur </a:t>
            </a:r>
            <a:r>
              <a:rPr lang="fr-BE" sz="2700" i="1" dirty="0">
                <a:solidFill>
                  <a:schemeClr val="tx1"/>
                </a:solidFill>
              </a:rPr>
              <a:t>RH demande à la candidate si elle a encore quelque chose à </a:t>
            </a:r>
            <a:r>
              <a:rPr lang="fr-BE" sz="2700" i="1" dirty="0" smtClean="0">
                <a:solidFill>
                  <a:schemeClr val="tx1"/>
                </a:solidFill>
              </a:rPr>
              <a:t>signaler. </a:t>
            </a:r>
            <a:r>
              <a:rPr lang="fr-BE" sz="2700" i="1" dirty="0">
                <a:solidFill>
                  <a:schemeClr val="tx1"/>
                </a:solidFill>
              </a:rPr>
              <a:t>La candidate répond honnêtement qu'elle est enceinte de 20 semaines. </a:t>
            </a:r>
            <a:r>
              <a:rPr lang="fr-BE" sz="2700" i="1" dirty="0" smtClean="0">
                <a:solidFill>
                  <a:schemeClr val="tx1"/>
                </a:solidFill>
              </a:rPr>
              <a:t>Le collaborateur RH dit </a:t>
            </a:r>
            <a:r>
              <a:rPr lang="fr-BE" sz="2700" i="1" dirty="0">
                <a:solidFill>
                  <a:schemeClr val="tx1"/>
                </a:solidFill>
              </a:rPr>
              <a:t>que ce n'est pas un problème pour elle, mais que cela peut être un problème si la candidate part en congé de maternité alors que le </a:t>
            </a:r>
            <a:r>
              <a:rPr lang="fr-BE" sz="2700" i="1" dirty="0" smtClean="0">
                <a:solidFill>
                  <a:schemeClr val="tx1"/>
                </a:solidFill>
              </a:rPr>
              <a:t>département veut </a:t>
            </a:r>
            <a:r>
              <a:rPr lang="fr-BE" sz="2700" i="1" dirty="0">
                <a:solidFill>
                  <a:schemeClr val="tx1"/>
                </a:solidFill>
              </a:rPr>
              <a:t>commencer à travailler avec </a:t>
            </a:r>
            <a:r>
              <a:rPr lang="fr-BE" sz="2700" i="1" dirty="0" smtClean="0">
                <a:solidFill>
                  <a:schemeClr val="tx1"/>
                </a:solidFill>
              </a:rPr>
              <a:t>quelqu'un.</a:t>
            </a:r>
          </a:p>
        </p:txBody>
      </p:sp>
      <p:sp>
        <p:nvSpPr>
          <p:cNvPr id="4" name="Tijdelijke aanduiding voor dianummer 3"/>
          <p:cNvSpPr>
            <a:spLocks noGrp="1"/>
          </p:cNvSpPr>
          <p:nvPr>
            <p:ph type="sldNum" sz="quarter" idx="12"/>
          </p:nvPr>
        </p:nvSpPr>
        <p:spPr/>
        <p:txBody>
          <a:bodyPr/>
          <a:lstStyle/>
          <a:p>
            <a:fld id="{F486B86A-F383-4DFB-A243-A78314F64CD7}" type="slidenum">
              <a:rPr lang="nl-BE" smtClean="0"/>
              <a:pPr/>
              <a:t>9</a:t>
            </a:fld>
            <a:endParaRPr lang="nl-BE" dirty="0"/>
          </a:p>
        </p:txBody>
      </p:sp>
    </p:spTree>
    <p:extLst>
      <p:ext uri="{BB962C8B-B14F-4D97-AF65-F5344CB8AC3E}">
        <p14:creationId xmlns:p14="http://schemas.microsoft.com/office/powerpoint/2010/main" val="20478929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1902</TotalTime>
  <Words>1663</Words>
  <Application>Microsoft Office PowerPoint</Application>
  <PresentationFormat>Diavoorstelling (4:3)</PresentationFormat>
  <Paragraphs>157</Paragraphs>
  <Slides>23</Slides>
  <Notes>11</Notes>
  <HiddenSlides>0</HiddenSlides>
  <MMClips>0</MMClips>
  <ScaleCrop>false</ScaleCrop>
  <HeadingPairs>
    <vt:vector size="4" baseType="variant">
      <vt:variant>
        <vt:lpstr>Thema</vt:lpstr>
      </vt:variant>
      <vt:variant>
        <vt:i4>1</vt:i4>
      </vt:variant>
      <vt:variant>
        <vt:lpstr>Diatitels</vt:lpstr>
      </vt:variant>
      <vt:variant>
        <vt:i4>23</vt:i4>
      </vt:variant>
    </vt:vector>
  </HeadingPairs>
  <TitlesOfParts>
    <vt:vector size="24" baseType="lpstr">
      <vt:lpstr>Thème Office</vt:lpstr>
      <vt:lpstr>Discrimination fondée sur le sexe</vt:lpstr>
      <vt:lpstr>Institut pour l’égalité des femmes et des hommes</vt:lpstr>
      <vt:lpstr>Institut pour l’égalité des femmes et des hommes</vt:lpstr>
      <vt:lpstr>Assistance juridique</vt:lpstr>
      <vt:lpstr>Assistance juridique</vt:lpstr>
      <vt:lpstr>Loi-Genre</vt:lpstr>
      <vt:lpstr>Loi-Genre</vt:lpstr>
      <vt:lpstr>Cas</vt:lpstr>
      <vt:lpstr> Recrutement</vt:lpstr>
      <vt:lpstr> Recrutement</vt:lpstr>
      <vt:lpstr> Recrutement</vt:lpstr>
      <vt:lpstr> Recrutement</vt:lpstr>
      <vt:lpstr> Non-respect législation travail</vt:lpstr>
      <vt:lpstr>Non-respect législation travail</vt:lpstr>
      <vt:lpstr>Retour après grossesse</vt:lpstr>
      <vt:lpstr> Retour après grossesse</vt:lpstr>
      <vt:lpstr>Non-prolongation contrat</vt:lpstr>
      <vt:lpstr> Non-prolongation contrat</vt:lpstr>
      <vt:lpstr> Licenciement</vt:lpstr>
      <vt:lpstr> Licenciement</vt:lpstr>
      <vt:lpstr> Licenciement</vt:lpstr>
      <vt:lpstr> Licenciement</vt:lpstr>
      <vt:lpstr>Merci de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 COCK Pauline</dc:creator>
  <cp:lastModifiedBy>RIJMENAMS Carla</cp:lastModifiedBy>
  <cp:revision>111</cp:revision>
  <cp:lastPrinted>2017-11-15T16:11:26Z</cp:lastPrinted>
  <dcterms:created xsi:type="dcterms:W3CDTF">2013-04-12T13:12:20Z</dcterms:created>
  <dcterms:modified xsi:type="dcterms:W3CDTF">2017-11-17T14:01:45Z</dcterms:modified>
</cp:coreProperties>
</file>